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8288000" cy="10287000"/>
  <p:notesSz cx="6858000" cy="9144000"/>
  <p:embeddedFontLst>
    <p:embeddedFont>
      <p:font typeface="Agrandir Italics" panose="020B0604020202020204" charset="0"/>
      <p:regular r:id="rId32"/>
    </p:embeddedFont>
    <p:embeddedFont>
      <p:font typeface="Alex Brush" panose="020B0604020202020204" charset="0"/>
      <p:regular r:id="rId33"/>
    </p:embeddedFont>
    <p:embeddedFont>
      <p:font typeface="Antonio" panose="020B0604020202020204" charset="0"/>
      <p:regular r:id="rId34"/>
    </p:embeddedFont>
    <p:embeddedFont>
      <p:font typeface="Antonio Bold" panose="020B0604020202020204" charset="0"/>
      <p:regular r:id="rId35"/>
    </p:embeddedFont>
    <p:embeddedFont>
      <p:font typeface="Antonio Italics" panose="020B0604020202020204" charset="0"/>
      <p:regular r:id="rId36"/>
    </p:embeddedFont>
    <p:embeddedFont>
      <p:font typeface="Arial Bold" panose="020B0704020202020204" pitchFamily="34" charset="0"/>
      <p:regular r:id="rId37"/>
      <p:bold r:id="rId38"/>
    </p:embeddedFont>
    <p:embeddedFont>
      <p:font typeface="Daydream" charset="0"/>
      <p:regular r:id="rId39"/>
    </p:embeddedFont>
    <p:embeddedFont>
      <p:font typeface="Finger Paint"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88" d="100"/>
        <a:sy n="18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6C12EA-2282-43BA-BE3D-D62AC540366E}" type="datetimeFigureOut">
              <a:rPr lang="en-CA" smtClean="0"/>
              <a:t>2024-10-20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E4FAD9-2A4D-41D9-B4F2-9AF28C12E478}" type="slidenum">
              <a:rPr lang="en-CA" smtClean="0"/>
              <a:t>‹#›</a:t>
            </a:fld>
            <a:endParaRPr lang="en-CA"/>
          </a:p>
        </p:txBody>
      </p:sp>
    </p:spTree>
    <p:extLst>
      <p:ext uri="{BB962C8B-B14F-4D97-AF65-F5344CB8AC3E}">
        <p14:creationId xmlns:p14="http://schemas.microsoft.com/office/powerpoint/2010/main" val="3882238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BE4FAD9-2A4D-41D9-B4F2-9AF28C12E478}" type="slidenum">
              <a:rPr lang="en-CA" smtClean="0"/>
              <a:t>5</a:t>
            </a:fld>
            <a:endParaRPr lang="en-CA"/>
          </a:p>
        </p:txBody>
      </p:sp>
    </p:spTree>
    <p:extLst>
      <p:ext uri="{BB962C8B-B14F-4D97-AF65-F5344CB8AC3E}">
        <p14:creationId xmlns:p14="http://schemas.microsoft.com/office/powerpoint/2010/main" val="3327721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BE4FAD9-2A4D-41D9-B4F2-9AF28C12E478}" type="slidenum">
              <a:rPr lang="en-CA" smtClean="0"/>
              <a:t>13</a:t>
            </a:fld>
            <a:endParaRPr lang="en-CA"/>
          </a:p>
        </p:txBody>
      </p:sp>
    </p:spTree>
    <p:extLst>
      <p:ext uri="{BB962C8B-B14F-4D97-AF65-F5344CB8AC3E}">
        <p14:creationId xmlns:p14="http://schemas.microsoft.com/office/powerpoint/2010/main" val="843831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9.jpe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2.sv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image" Target="../media/image1.png"/><Relationship Id="rId16"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24.png"/><Relationship Id="rId5" Type="http://schemas.openxmlformats.org/officeDocument/2006/relationships/image" Target="../media/image10.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6.png"/><Relationship Id="rId9" Type="http://schemas.openxmlformats.org/officeDocument/2006/relationships/image" Target="../media/image22.png"/><Relationship Id="rId14" Type="http://schemas.openxmlformats.org/officeDocument/2006/relationships/image" Target="../media/image27.svg"/></Relationships>
</file>

<file path=ppt/slides/_rels/slide1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18" Type="http://schemas.openxmlformats.org/officeDocument/2006/relationships/image" Target="../media/image42.svg"/><Relationship Id="rId3" Type="http://schemas.openxmlformats.org/officeDocument/2006/relationships/image" Target="../media/image1.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1.png"/><Relationship Id="rId2" Type="http://schemas.openxmlformats.org/officeDocument/2006/relationships/image" Target="../media/image6.png"/><Relationship Id="rId16"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35.png"/><Relationship Id="rId5" Type="http://schemas.openxmlformats.org/officeDocument/2006/relationships/image" Target="../media/image10.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2.svg"/><Relationship Id="rId9" Type="http://schemas.openxmlformats.org/officeDocument/2006/relationships/image" Target="../media/image33.png"/><Relationship Id="rId14" Type="http://schemas.openxmlformats.org/officeDocument/2006/relationships/image" Target="../media/image38.sv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43.jpeg"/><Relationship Id="rId4" Type="http://schemas.openxmlformats.org/officeDocument/2006/relationships/notesSlide" Target="../notesSlides/notesSlide2.xml"/><Relationship Id="rId9" Type="http://schemas.openxmlformats.org/officeDocument/2006/relationships/image" Target="../media/image11.svg"/></Relationships>
</file>

<file path=ppt/slides/_rels/slide1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4.jpeg"/></Relationships>
</file>

<file path=ppt/slides/_rels/slide15.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2.sv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49.png"/><Relationship Id="rId5" Type="http://schemas.openxmlformats.org/officeDocument/2006/relationships/image" Target="../media/image10.png"/><Relationship Id="rId15" Type="http://schemas.openxmlformats.org/officeDocument/2006/relationships/image" Target="../media/image53.png"/><Relationship Id="rId10" Type="http://schemas.openxmlformats.org/officeDocument/2006/relationships/image" Target="../media/image48.svg"/><Relationship Id="rId4" Type="http://schemas.openxmlformats.org/officeDocument/2006/relationships/image" Target="../media/image6.png"/><Relationship Id="rId9" Type="http://schemas.openxmlformats.org/officeDocument/2006/relationships/image" Target="../media/image47.png"/><Relationship Id="rId14" Type="http://schemas.openxmlformats.org/officeDocument/2006/relationships/image" Target="../media/image52.svg"/></Relationships>
</file>

<file path=ppt/slides/_rels/slide1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54.jpeg"/></Relationships>
</file>

<file path=ppt/slides/_rels/slide1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55.jpe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svg"/><Relationship Id="rId7"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60.svg"/><Relationship Id="rId5" Type="http://schemas.openxmlformats.org/officeDocument/2006/relationships/image" Target="../media/image10.png"/><Relationship Id="rId10" Type="http://schemas.openxmlformats.org/officeDocument/2006/relationships/image" Target="../media/image59.png"/><Relationship Id="rId4" Type="http://schemas.openxmlformats.org/officeDocument/2006/relationships/image" Target="../media/image6.png"/><Relationship Id="rId9" Type="http://schemas.openxmlformats.org/officeDocument/2006/relationships/image" Target="../media/image58.svg"/></Relationships>
</file>

<file path=ppt/slides/_rels/slide19.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2.svg"/><Relationship Id="rId7"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13.jpeg"/><Relationship Id="rId5" Type="http://schemas.openxmlformats.org/officeDocument/2006/relationships/image" Target="../media/image1.png"/><Relationship Id="rId10" Type="http://schemas.openxmlformats.org/officeDocument/2006/relationships/image" Target="../media/image12.jpeg"/><Relationship Id="rId4" Type="http://schemas.openxmlformats.org/officeDocument/2006/relationships/image" Target="../media/image8.svg"/><Relationship Id="rId9" Type="http://schemas.openxmlformats.org/officeDocument/2006/relationships/image" Target="../media/image11.svg"/></Relationships>
</file>

<file path=ppt/slides/_rels/slide20.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2.svg"/><Relationship Id="rId7"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5.jpe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4.png"/><Relationship Id="rId5" Type="http://schemas.openxmlformats.org/officeDocument/2006/relationships/image" Target="../media/image2.sv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png"/><Relationship Id="rId7" Type="http://schemas.openxmlformats.org/officeDocument/2006/relationships/image" Target="../media/image6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1.png"/><Relationship Id="rId7" Type="http://schemas.openxmlformats.org/officeDocument/2006/relationships/image" Target="../media/image68.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71.jpeg"/><Relationship Id="rId4" Type="http://schemas.openxmlformats.org/officeDocument/2006/relationships/image" Target="../media/image6.png"/><Relationship Id="rId9"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2.svg"/><Relationship Id="rId7"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5.gif"/><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jpeg"/><Relationship Id="rId5" Type="http://schemas.openxmlformats.org/officeDocument/2006/relationships/image" Target="../media/image2.sv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6.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8.jpe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424">
                <a:alpha val="100000"/>
              </a:srgbClr>
            </a:gs>
            <a:gs pos="100000">
              <a:srgbClr val="2D4C9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74398"/>
            <a:ext cx="6255994" cy="4731096"/>
          </a:xfrm>
          <a:custGeom>
            <a:avLst/>
            <a:gdLst/>
            <a:ahLst/>
            <a:cxnLst/>
            <a:rect l="l" t="t" r="r" b="b"/>
            <a:pathLst>
              <a:path w="6255994" h="4731096">
                <a:moveTo>
                  <a:pt x="0" y="0"/>
                </a:moveTo>
                <a:lnTo>
                  <a:pt x="6255994" y="0"/>
                </a:lnTo>
                <a:lnTo>
                  <a:pt x="6255994" y="4731096"/>
                </a:lnTo>
                <a:lnTo>
                  <a:pt x="0" y="4731096"/>
                </a:lnTo>
                <a:lnTo>
                  <a:pt x="0" y="0"/>
                </a:lnTo>
                <a:close/>
              </a:path>
            </a:pathLst>
          </a:custGeom>
          <a:blipFill>
            <a:blip r:embed="rId4">
              <a:alphaModFix amt="7999"/>
              <a:extLst>
                <a:ext uri="{96DAC541-7B7A-43D3-8B79-37D633B846F1}">
                  <asvg:svgBlip xmlns:asvg="http://schemas.microsoft.com/office/drawing/2016/SVG/main" r:embed="rId5"/>
                </a:ext>
              </a:extLst>
            </a:blip>
            <a:stretch>
              <a:fillRect/>
            </a:stretch>
          </a:blipFill>
        </p:spPr>
        <p:txBody>
          <a:bodyPr/>
          <a:lstStyle/>
          <a:p>
            <a:endParaRPr lang="en-CA"/>
          </a:p>
        </p:txBody>
      </p:sp>
      <p:sp>
        <p:nvSpPr>
          <p:cNvPr id="3" name="Freeform 3"/>
          <p:cNvSpPr/>
          <p:nvPr/>
        </p:nvSpPr>
        <p:spPr>
          <a:xfrm>
            <a:off x="1323084" y="1042346"/>
            <a:ext cx="1804913" cy="2497608"/>
          </a:xfrm>
          <a:custGeom>
            <a:avLst/>
            <a:gdLst/>
            <a:ahLst/>
            <a:cxnLst/>
            <a:rect l="l" t="t" r="r" b="b"/>
            <a:pathLst>
              <a:path w="1804913" h="2497608">
                <a:moveTo>
                  <a:pt x="0" y="0"/>
                </a:moveTo>
                <a:lnTo>
                  <a:pt x="1804913" y="0"/>
                </a:lnTo>
                <a:lnTo>
                  <a:pt x="1804913" y="2497608"/>
                </a:lnTo>
                <a:lnTo>
                  <a:pt x="0" y="2497608"/>
                </a:lnTo>
                <a:lnTo>
                  <a:pt x="0" y="0"/>
                </a:lnTo>
                <a:close/>
              </a:path>
            </a:pathLst>
          </a:custGeom>
          <a:blipFill>
            <a:blip r:embed="rId6"/>
            <a:stretch>
              <a:fillRect/>
            </a:stretch>
          </a:blipFill>
        </p:spPr>
        <p:txBody>
          <a:bodyPr/>
          <a:lstStyle/>
          <a:p>
            <a:endParaRPr lang="en-CA"/>
          </a:p>
        </p:txBody>
      </p:sp>
      <p:sp>
        <p:nvSpPr>
          <p:cNvPr id="9" name="Freeform 9"/>
          <p:cNvSpPr/>
          <p:nvPr/>
        </p:nvSpPr>
        <p:spPr>
          <a:xfrm>
            <a:off x="492044" y="6681655"/>
            <a:ext cx="5271907" cy="2576645"/>
          </a:xfrm>
          <a:custGeom>
            <a:avLst/>
            <a:gdLst/>
            <a:ahLst/>
            <a:cxnLst/>
            <a:rect l="l" t="t" r="r" b="b"/>
            <a:pathLst>
              <a:path w="5271907" h="2576645">
                <a:moveTo>
                  <a:pt x="0" y="0"/>
                </a:moveTo>
                <a:lnTo>
                  <a:pt x="5271907" y="0"/>
                </a:lnTo>
                <a:lnTo>
                  <a:pt x="5271907" y="2576645"/>
                </a:lnTo>
                <a:lnTo>
                  <a:pt x="0" y="2576645"/>
                </a:lnTo>
                <a:lnTo>
                  <a:pt x="0" y="0"/>
                </a:lnTo>
                <a:close/>
              </a:path>
            </a:pathLst>
          </a:custGeom>
          <a:blipFill>
            <a:blip r:embed="rId7"/>
            <a:stretch>
              <a:fillRect/>
            </a:stretch>
          </a:blipFill>
        </p:spPr>
        <p:txBody>
          <a:bodyPr/>
          <a:lstStyle/>
          <a:p>
            <a:endParaRPr lang="en-CA"/>
          </a:p>
        </p:txBody>
      </p:sp>
      <p:sp>
        <p:nvSpPr>
          <p:cNvPr id="10" name="TextBox 10"/>
          <p:cNvSpPr txBox="1"/>
          <p:nvPr/>
        </p:nvSpPr>
        <p:spPr>
          <a:xfrm>
            <a:off x="4005807" y="1032821"/>
            <a:ext cx="13532909" cy="1895475"/>
          </a:xfrm>
          <a:prstGeom prst="rect">
            <a:avLst/>
          </a:prstGeom>
        </p:spPr>
        <p:txBody>
          <a:bodyPr lIns="0" tIns="0" rIns="0" bIns="0" rtlCol="0" anchor="t">
            <a:spAutoFit/>
          </a:bodyPr>
          <a:lstStyle/>
          <a:p>
            <a:pPr algn="l">
              <a:lnSpc>
                <a:spcPts val="7440"/>
              </a:lnSpc>
            </a:pPr>
            <a:r>
              <a:rPr lang="en-US" sz="6200" b="1" spc="-37">
                <a:solidFill>
                  <a:srgbClr val="FFFFFF"/>
                </a:solidFill>
                <a:latin typeface="Antonio Bold"/>
                <a:ea typeface="Antonio Bold"/>
                <a:cs typeface="Antonio Bold"/>
                <a:sym typeface="Antonio Bold"/>
              </a:rPr>
              <a:t>NEXT-GENERATION </a:t>
            </a:r>
            <a:r>
              <a:rPr lang="en-US" sz="6200" b="1" spc="-37">
                <a:solidFill>
                  <a:srgbClr val="8FD8FF"/>
                </a:solidFill>
                <a:latin typeface="Antonio Bold"/>
                <a:ea typeface="Antonio Bold"/>
                <a:cs typeface="Antonio Bold"/>
                <a:sym typeface="Antonio Bold"/>
              </a:rPr>
              <a:t>CYBERSECURITY </a:t>
            </a:r>
            <a:r>
              <a:rPr lang="en-US" sz="6200" b="1" spc="-37">
                <a:solidFill>
                  <a:srgbClr val="FFFFFF"/>
                </a:solidFill>
                <a:latin typeface="Antonio Bold"/>
                <a:ea typeface="Antonio Bold"/>
                <a:cs typeface="Antonio Bold"/>
                <a:sym typeface="Antonio Bold"/>
              </a:rPr>
              <a:t>PROTECTING OUR </a:t>
            </a:r>
            <a:r>
              <a:rPr lang="en-US" sz="6200" b="1" spc="-37">
                <a:solidFill>
                  <a:srgbClr val="D9513F"/>
                </a:solidFill>
                <a:latin typeface="Antonio Bold"/>
                <a:ea typeface="Antonio Bold"/>
                <a:cs typeface="Antonio Bold"/>
                <a:sym typeface="Antonio Bold"/>
              </a:rPr>
              <a:t>RAILROAD ECOSYSTEM </a:t>
            </a:r>
          </a:p>
        </p:txBody>
      </p:sp>
      <p:sp>
        <p:nvSpPr>
          <p:cNvPr id="11" name="TextBox 11"/>
          <p:cNvSpPr txBox="1"/>
          <p:nvPr/>
        </p:nvSpPr>
        <p:spPr>
          <a:xfrm>
            <a:off x="6715565" y="8207542"/>
            <a:ext cx="10543735" cy="1028700"/>
          </a:xfrm>
          <a:prstGeom prst="rect">
            <a:avLst/>
          </a:prstGeom>
        </p:spPr>
        <p:txBody>
          <a:bodyPr lIns="0" tIns="0" rIns="0" bIns="0" rtlCol="0" anchor="t">
            <a:spAutoFit/>
          </a:bodyPr>
          <a:lstStyle/>
          <a:p>
            <a:pPr algn="l">
              <a:lnSpc>
                <a:spcPts val="4080"/>
              </a:lnSpc>
            </a:pPr>
            <a:r>
              <a:rPr lang="en-US" sz="3400" b="1">
                <a:solidFill>
                  <a:srgbClr val="8FD8FF"/>
                </a:solidFill>
                <a:latin typeface="Antonio Bold"/>
                <a:ea typeface="Antonio Bold"/>
                <a:cs typeface="Antonio Bold"/>
                <a:sym typeface="Antonio Bold"/>
              </a:rPr>
              <a:t>KLEMENS GEIGER - Founder, Geiger Safe &amp; Secure Engineering </a:t>
            </a:r>
          </a:p>
          <a:p>
            <a:pPr algn="l">
              <a:lnSpc>
                <a:spcPts val="4080"/>
              </a:lnSpc>
            </a:pPr>
            <a:r>
              <a:rPr lang="en-US" sz="3400" b="1" spc="31">
                <a:solidFill>
                  <a:srgbClr val="8FD8FF"/>
                </a:solidFill>
                <a:latin typeface="Antonio Bold"/>
                <a:ea typeface="Antonio Bold"/>
                <a:cs typeface="Antonio Bold"/>
                <a:sym typeface="Antonio Bold"/>
              </a:rPr>
              <a:t>JON “BART” SHIELDS - CEO, AKM Cyber Corporation</a:t>
            </a:r>
          </a:p>
        </p:txBody>
      </p:sp>
      <p:sp>
        <p:nvSpPr>
          <p:cNvPr id="12" name="TextBox 12"/>
          <p:cNvSpPr txBox="1"/>
          <p:nvPr/>
        </p:nvSpPr>
        <p:spPr>
          <a:xfrm>
            <a:off x="12695763" y="6898956"/>
            <a:ext cx="4295359" cy="1377782"/>
          </a:xfrm>
          <a:prstGeom prst="rect">
            <a:avLst/>
          </a:prstGeom>
        </p:spPr>
        <p:txBody>
          <a:bodyPr lIns="0" tIns="0" rIns="0" bIns="0" rtlCol="0" anchor="t">
            <a:spAutoFit/>
          </a:bodyPr>
          <a:lstStyle/>
          <a:p>
            <a:pPr algn="l">
              <a:lnSpc>
                <a:spcPts val="11209"/>
              </a:lnSpc>
            </a:pPr>
            <a:r>
              <a:rPr lang="en-US" sz="8006">
                <a:solidFill>
                  <a:srgbClr val="F5EE1C"/>
                </a:solidFill>
                <a:latin typeface="Daydream"/>
                <a:ea typeface="Daydream"/>
                <a:cs typeface="Daydream"/>
                <a:sym typeface="Daydream"/>
              </a:rPr>
              <a:t>Presented by</a:t>
            </a:r>
          </a:p>
        </p:txBody>
      </p:sp>
      <p:sp>
        <p:nvSpPr>
          <p:cNvPr id="13" name="TextBox 13"/>
          <p:cNvSpPr txBox="1"/>
          <p:nvPr/>
        </p:nvSpPr>
        <p:spPr>
          <a:xfrm>
            <a:off x="11001802" y="9543551"/>
            <a:ext cx="5989320" cy="266700"/>
          </a:xfrm>
          <a:prstGeom prst="rect">
            <a:avLst/>
          </a:prstGeom>
        </p:spPr>
        <p:txBody>
          <a:bodyPr lIns="0" tIns="0" rIns="0" bIns="0" rtlCol="0" anchor="t">
            <a:spAutoFit/>
          </a:bodyPr>
          <a:lstStyle/>
          <a:p>
            <a:pPr algn="r">
              <a:lnSpc>
                <a:spcPts val="1889"/>
              </a:lnSpc>
            </a:pPr>
            <a:r>
              <a:rPr lang="en-US" sz="1575" spc="14">
                <a:solidFill>
                  <a:srgbClr val="FFFFFF"/>
                </a:solidFill>
                <a:latin typeface="Arial"/>
                <a:ea typeface="Arial"/>
                <a:cs typeface="Arial"/>
                <a:sym typeface="Arial"/>
              </a:rPr>
              <a:t>(c) 2024 McIndoe Risk Advisory | PROPRIETARY</a:t>
            </a:r>
          </a:p>
        </p:txBody>
      </p:sp>
      <p:pic>
        <p:nvPicPr>
          <p:cNvPr id="14" name="Picture 5">
            <a:hlinkClick r:id="" action="ppaction://media"/>
            <a:extLst>
              <a:ext uri="{FF2B5EF4-FFF2-40B4-BE49-F238E27FC236}">
                <a16:creationId xmlns:a16="http://schemas.microsoft.com/office/drawing/2014/main" id="{A497A9D1-9877-8841-D414-87FD960CF582}"/>
              </a:ext>
            </a:extLst>
          </p:cNvPr>
          <p:cNvPicPr>
            <a:picLocks noChangeAspect="1"/>
          </p:cNvPicPr>
          <p:nvPr>
            <a:videoFile r:link="rId2"/>
            <p:extLst>
              <p:ext uri="{DAA4B4D4-6D71-4841-9C94-3DE7FCFB9230}">
                <p14:media xmlns:p14="http://schemas.microsoft.com/office/powerpoint/2010/main" r:embed="rId1"/>
              </p:ext>
            </p:extLst>
          </p:nvPr>
        </p:nvPicPr>
        <p:blipFill>
          <a:blip r:embed="rId8"/>
          <a:srcRect l="13837" r="475" b="10610"/>
          <a:stretch>
            <a:fillRect/>
          </a:stretch>
        </p:blipFill>
        <p:spPr>
          <a:xfrm>
            <a:off x="10076138" y="2981621"/>
            <a:ext cx="6675680" cy="3917335"/>
          </a:xfrm>
          <a:prstGeom prst="rect">
            <a:avLst/>
          </a:prstGeom>
          <a:ln w="38100" cap="sq">
            <a:solidFill>
              <a:srgbClr val="000000"/>
            </a:solidFill>
            <a:prstDash val="soli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424">
                <a:alpha val="100000"/>
              </a:srgbClr>
            </a:gs>
            <a:gs pos="100000">
              <a:srgbClr val="2D4C9D">
                <a:alpha val="100000"/>
              </a:srgbClr>
            </a:gs>
          </a:gsLst>
          <a:lin ang="0"/>
        </a:gradFill>
        <a:effectLst/>
      </p:bgPr>
    </p:bg>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2D55CE56-829B-37AD-0AD9-C1E5D6AC2948}"/>
              </a:ext>
            </a:extLst>
          </p:cNvPr>
          <p:cNvSpPr/>
          <p:nvPr/>
        </p:nvSpPr>
        <p:spPr>
          <a:xfrm>
            <a:off x="0" y="0"/>
            <a:ext cx="6255994" cy="4731096"/>
          </a:xfrm>
          <a:custGeom>
            <a:avLst/>
            <a:gdLst/>
            <a:ahLst/>
            <a:cxnLst/>
            <a:rect l="l" t="t" r="r" b="b"/>
            <a:pathLst>
              <a:path w="6255994" h="4731096">
                <a:moveTo>
                  <a:pt x="0" y="0"/>
                </a:moveTo>
                <a:lnTo>
                  <a:pt x="6255994" y="0"/>
                </a:lnTo>
                <a:lnTo>
                  <a:pt x="6255994" y="4731096"/>
                </a:lnTo>
                <a:lnTo>
                  <a:pt x="0" y="4731096"/>
                </a:lnTo>
                <a:lnTo>
                  <a:pt x="0" y="0"/>
                </a:lnTo>
                <a:close/>
              </a:path>
            </a:pathLst>
          </a:custGeom>
          <a:blipFill>
            <a:blip r:embed="rId2">
              <a:alphaModFix amt="7999"/>
              <a:extLst>
                <a:ext uri="{96DAC541-7B7A-43D3-8B79-37D633B846F1}">
                  <asvg:svgBlip xmlns:asvg="http://schemas.microsoft.com/office/drawing/2016/SVG/main" r:embed="rId3"/>
                </a:ext>
              </a:extLst>
            </a:blip>
            <a:stretch>
              <a:fillRect/>
            </a:stretch>
          </a:blipFill>
        </p:spPr>
        <p:txBody>
          <a:bodyPr/>
          <a:lstStyle/>
          <a:p>
            <a:endParaRPr lang="en-CA"/>
          </a:p>
        </p:txBody>
      </p:sp>
      <p:sp>
        <p:nvSpPr>
          <p:cNvPr id="2" name="Freeform 2"/>
          <p:cNvSpPr/>
          <p:nvPr/>
        </p:nvSpPr>
        <p:spPr>
          <a:xfrm>
            <a:off x="1297795" y="2365548"/>
            <a:ext cx="15641465" cy="7018866"/>
          </a:xfrm>
          <a:custGeom>
            <a:avLst/>
            <a:gdLst/>
            <a:ahLst/>
            <a:cxnLst/>
            <a:rect l="l" t="t" r="r" b="b"/>
            <a:pathLst>
              <a:path w="15641465" h="7018866">
                <a:moveTo>
                  <a:pt x="0" y="0"/>
                </a:moveTo>
                <a:lnTo>
                  <a:pt x="15641465" y="0"/>
                </a:lnTo>
                <a:lnTo>
                  <a:pt x="15641465" y="7018866"/>
                </a:lnTo>
                <a:lnTo>
                  <a:pt x="0" y="7018866"/>
                </a:lnTo>
                <a:lnTo>
                  <a:pt x="0" y="0"/>
                </a:lnTo>
                <a:close/>
              </a:path>
            </a:pathLst>
          </a:custGeom>
          <a:blipFill>
            <a:blip r:embed="rId4"/>
            <a:stretch>
              <a:fillRect t="-59615" r="-2046" b="-67792"/>
            </a:stretch>
          </a:blipFill>
          <a:ln w="9525" cap="sq">
            <a:solidFill>
              <a:srgbClr val="000000"/>
            </a:solidFill>
            <a:prstDash val="solid"/>
            <a:miter/>
          </a:ln>
        </p:spPr>
        <p:txBody>
          <a:bodyPr/>
          <a:lstStyle/>
          <a:p>
            <a:endParaRPr lang="en-CA"/>
          </a:p>
        </p:txBody>
      </p:sp>
      <p:sp>
        <p:nvSpPr>
          <p:cNvPr id="3" name="TextBox 3"/>
          <p:cNvSpPr txBox="1"/>
          <p:nvPr/>
        </p:nvSpPr>
        <p:spPr>
          <a:xfrm>
            <a:off x="7163194" y="2513760"/>
            <a:ext cx="8591657" cy="773049"/>
          </a:xfrm>
          <a:prstGeom prst="rect">
            <a:avLst/>
          </a:prstGeom>
        </p:spPr>
        <p:txBody>
          <a:bodyPr lIns="0" tIns="0" rIns="0" bIns="0" rtlCol="0" anchor="t">
            <a:spAutoFit/>
          </a:bodyPr>
          <a:lstStyle/>
          <a:p>
            <a:pPr algn="l">
              <a:lnSpc>
                <a:spcPts val="2808"/>
              </a:lnSpc>
            </a:pPr>
            <a:r>
              <a:rPr lang="en-US" sz="2600" spc="24">
                <a:solidFill>
                  <a:srgbClr val="F5EE1C"/>
                </a:solidFill>
                <a:latin typeface="Arial"/>
                <a:ea typeface="Arial"/>
                <a:cs typeface="Arial"/>
                <a:sym typeface="Arial"/>
              </a:rPr>
              <a:t>THE MOST FUNDAMENTAL CYBERSECURITY CONTROLS ARE :</a:t>
            </a:r>
          </a:p>
        </p:txBody>
      </p:sp>
      <p:sp>
        <p:nvSpPr>
          <p:cNvPr id="4" name="TextBox 4"/>
          <p:cNvSpPr txBox="1"/>
          <p:nvPr/>
        </p:nvSpPr>
        <p:spPr>
          <a:xfrm>
            <a:off x="7328050" y="3314412"/>
            <a:ext cx="8903182" cy="1145286"/>
          </a:xfrm>
          <a:prstGeom prst="rect">
            <a:avLst/>
          </a:prstGeom>
        </p:spPr>
        <p:txBody>
          <a:bodyPr lIns="0" tIns="0" rIns="0" bIns="0" rtlCol="0" anchor="t">
            <a:spAutoFit/>
          </a:bodyPr>
          <a:lstStyle/>
          <a:p>
            <a:pPr marL="572139" lvl="1" indent="-286070" algn="l">
              <a:lnSpc>
                <a:spcPts val="2862"/>
              </a:lnSpc>
              <a:spcBef>
                <a:spcPct val="0"/>
              </a:spcBef>
              <a:buFont typeface="Arial"/>
              <a:buChar char="•"/>
            </a:pPr>
            <a:r>
              <a:rPr lang="en-US" sz="2650" u="none" strike="noStrike" spc="24">
                <a:solidFill>
                  <a:srgbClr val="FFFFFF"/>
                </a:solidFill>
                <a:latin typeface="Arial"/>
                <a:ea typeface="Arial"/>
                <a:cs typeface="Arial"/>
                <a:sym typeface="Arial"/>
              </a:rPr>
              <a:t>Confidentiality of (users and subscribers)</a:t>
            </a:r>
          </a:p>
          <a:p>
            <a:pPr marL="572139" lvl="1" indent="-286070" algn="l">
              <a:lnSpc>
                <a:spcPts val="2862"/>
              </a:lnSpc>
              <a:spcBef>
                <a:spcPct val="0"/>
              </a:spcBef>
              <a:buFont typeface="Arial"/>
              <a:buChar char="•"/>
            </a:pPr>
            <a:r>
              <a:rPr lang="en-US" sz="2650" u="none" strike="noStrike" spc="24">
                <a:solidFill>
                  <a:srgbClr val="FFFFFF"/>
                </a:solidFill>
                <a:latin typeface="Arial"/>
                <a:ea typeface="Arial"/>
                <a:cs typeface="Arial"/>
                <a:sym typeface="Arial"/>
              </a:rPr>
              <a:t>Integrity of the System, Controllers (HW &amp; SW), and data (configuration data and for information)</a:t>
            </a:r>
          </a:p>
        </p:txBody>
      </p:sp>
      <p:sp>
        <p:nvSpPr>
          <p:cNvPr id="5" name="TextBox 5"/>
          <p:cNvSpPr txBox="1"/>
          <p:nvPr/>
        </p:nvSpPr>
        <p:spPr>
          <a:xfrm>
            <a:off x="7172719" y="4792864"/>
            <a:ext cx="9295041" cy="1869186"/>
          </a:xfrm>
          <a:prstGeom prst="rect">
            <a:avLst/>
          </a:prstGeom>
        </p:spPr>
        <p:txBody>
          <a:bodyPr lIns="0" tIns="0" rIns="0" bIns="0" rtlCol="0" anchor="t">
            <a:spAutoFit/>
          </a:bodyPr>
          <a:lstStyle/>
          <a:p>
            <a:pPr algn="l">
              <a:lnSpc>
                <a:spcPts val="2862"/>
              </a:lnSpc>
              <a:spcBef>
                <a:spcPct val="0"/>
              </a:spcBef>
            </a:pPr>
            <a:r>
              <a:rPr lang="en-US" sz="2650" u="none" strike="noStrike" spc="24">
                <a:solidFill>
                  <a:srgbClr val="FFFFFF"/>
                </a:solidFill>
                <a:latin typeface="Arial"/>
                <a:ea typeface="Arial"/>
                <a:cs typeface="Arial"/>
                <a:sym typeface="Arial"/>
              </a:rPr>
              <a:t>Currently, the target of every Assessment and Qualification of a Cybersecurity framework to establish in OT, is required to provide evidence of how and which methodology is used to fulfill the Controls. The means used to implement this Assessment and Qualification consists of:</a:t>
            </a:r>
          </a:p>
        </p:txBody>
      </p:sp>
      <p:sp>
        <p:nvSpPr>
          <p:cNvPr id="6" name="TextBox 6"/>
          <p:cNvSpPr txBox="1"/>
          <p:nvPr/>
        </p:nvSpPr>
        <p:spPr>
          <a:xfrm>
            <a:off x="7404250" y="7034287"/>
            <a:ext cx="15350874" cy="1145286"/>
          </a:xfrm>
          <a:prstGeom prst="rect">
            <a:avLst/>
          </a:prstGeom>
        </p:spPr>
        <p:txBody>
          <a:bodyPr lIns="0" tIns="0" rIns="0" bIns="0" rtlCol="0" anchor="t">
            <a:spAutoFit/>
          </a:bodyPr>
          <a:lstStyle/>
          <a:p>
            <a:pPr marL="572139" lvl="1" indent="-286070" algn="l">
              <a:lnSpc>
                <a:spcPts val="2862"/>
              </a:lnSpc>
              <a:spcBef>
                <a:spcPct val="0"/>
              </a:spcBef>
              <a:buFont typeface="Arial"/>
              <a:buChar char="•"/>
            </a:pPr>
            <a:r>
              <a:rPr lang="en-US" sz="2650" u="none" strike="noStrike" spc="24">
                <a:solidFill>
                  <a:srgbClr val="FFFFFF"/>
                </a:solidFill>
                <a:latin typeface="Arial"/>
                <a:ea typeface="Arial"/>
                <a:cs typeface="Arial"/>
                <a:sym typeface="Arial"/>
              </a:rPr>
              <a:t>Processes and Rules </a:t>
            </a:r>
          </a:p>
          <a:p>
            <a:pPr marL="572139" lvl="1" indent="-286070" algn="l">
              <a:lnSpc>
                <a:spcPts val="2862"/>
              </a:lnSpc>
              <a:spcBef>
                <a:spcPct val="0"/>
              </a:spcBef>
              <a:buFont typeface="Arial"/>
              <a:buChar char="•"/>
            </a:pPr>
            <a:r>
              <a:rPr lang="en-US" sz="2650" u="none" strike="noStrike" spc="24">
                <a:solidFill>
                  <a:srgbClr val="FFFFFF"/>
                </a:solidFill>
                <a:latin typeface="Arial"/>
                <a:ea typeface="Arial"/>
                <a:cs typeface="Arial"/>
                <a:sym typeface="Arial"/>
              </a:rPr>
              <a:t>Access control of Users, Administrators </a:t>
            </a:r>
          </a:p>
          <a:p>
            <a:pPr marL="572139" lvl="1" indent="-286070" algn="l">
              <a:lnSpc>
                <a:spcPts val="2862"/>
              </a:lnSpc>
              <a:spcBef>
                <a:spcPct val="0"/>
              </a:spcBef>
              <a:buFont typeface="Arial"/>
              <a:buChar char="•"/>
            </a:pPr>
            <a:r>
              <a:rPr lang="en-US" sz="2650" u="none" strike="noStrike" spc="24">
                <a:solidFill>
                  <a:srgbClr val="FFFFFF"/>
                </a:solidFill>
                <a:latin typeface="Arial"/>
                <a:ea typeface="Arial"/>
                <a:cs typeface="Arial"/>
                <a:sym typeface="Arial"/>
              </a:rPr>
              <a:t>Monitoring or observing detecting anomalies (reactive) </a:t>
            </a:r>
          </a:p>
        </p:txBody>
      </p:sp>
      <p:sp>
        <p:nvSpPr>
          <p:cNvPr id="7" name="TextBox 7"/>
          <p:cNvSpPr txBox="1"/>
          <p:nvPr/>
        </p:nvSpPr>
        <p:spPr>
          <a:xfrm>
            <a:off x="7163194" y="8363140"/>
            <a:ext cx="8903182" cy="793623"/>
          </a:xfrm>
          <a:prstGeom prst="rect">
            <a:avLst/>
          </a:prstGeom>
        </p:spPr>
        <p:txBody>
          <a:bodyPr lIns="0" tIns="0" rIns="0" bIns="0" rtlCol="0" anchor="t">
            <a:spAutoFit/>
          </a:bodyPr>
          <a:lstStyle/>
          <a:p>
            <a:pPr algn="just">
              <a:lnSpc>
                <a:spcPts val="2916"/>
              </a:lnSpc>
            </a:pPr>
            <a:r>
              <a:rPr lang="en-US" sz="2700" spc="25">
                <a:solidFill>
                  <a:srgbClr val="FFFFFF"/>
                </a:solidFill>
                <a:latin typeface="Arial"/>
                <a:ea typeface="Arial"/>
                <a:cs typeface="Arial"/>
                <a:sym typeface="Arial"/>
              </a:rPr>
              <a:t>Or Implementing Security functions for resilience based on encryption, hash values, and secure storage  </a:t>
            </a:r>
          </a:p>
        </p:txBody>
      </p:sp>
      <p:sp>
        <p:nvSpPr>
          <p:cNvPr id="8" name="Freeform 8"/>
          <p:cNvSpPr/>
          <p:nvPr/>
        </p:nvSpPr>
        <p:spPr>
          <a:xfrm>
            <a:off x="1565804" y="2554336"/>
            <a:ext cx="5297792" cy="6622239"/>
          </a:xfrm>
          <a:custGeom>
            <a:avLst/>
            <a:gdLst/>
            <a:ahLst/>
            <a:cxnLst/>
            <a:rect l="l" t="t" r="r" b="b"/>
            <a:pathLst>
              <a:path w="5297792" h="6622239">
                <a:moveTo>
                  <a:pt x="0" y="0"/>
                </a:moveTo>
                <a:lnTo>
                  <a:pt x="5297792" y="0"/>
                </a:lnTo>
                <a:lnTo>
                  <a:pt x="5297792" y="6622239"/>
                </a:lnTo>
                <a:lnTo>
                  <a:pt x="0" y="6622239"/>
                </a:lnTo>
                <a:lnTo>
                  <a:pt x="0" y="0"/>
                </a:lnTo>
                <a:close/>
              </a:path>
            </a:pathLst>
          </a:custGeom>
          <a:blipFill>
            <a:blip r:embed="rId5"/>
            <a:stretch>
              <a:fillRect l="-44294" r="-34277"/>
            </a:stretch>
          </a:blipFill>
        </p:spPr>
        <p:txBody>
          <a:bodyPr/>
          <a:lstStyle/>
          <a:p>
            <a:endParaRPr lang="en-CA"/>
          </a:p>
        </p:txBody>
      </p:sp>
      <p:sp>
        <p:nvSpPr>
          <p:cNvPr id="9" name="TextBox 9"/>
          <p:cNvSpPr txBox="1"/>
          <p:nvPr/>
        </p:nvSpPr>
        <p:spPr>
          <a:xfrm>
            <a:off x="1323268" y="854075"/>
            <a:ext cx="15590520" cy="1047750"/>
          </a:xfrm>
          <a:prstGeom prst="rect">
            <a:avLst/>
          </a:prstGeom>
        </p:spPr>
        <p:txBody>
          <a:bodyPr lIns="0" tIns="0" rIns="0" bIns="0" rtlCol="0" anchor="t">
            <a:spAutoFit/>
          </a:bodyPr>
          <a:lstStyle/>
          <a:p>
            <a:pPr algn="l">
              <a:lnSpc>
                <a:spcPts val="8279"/>
              </a:lnSpc>
            </a:pPr>
            <a:r>
              <a:rPr lang="en-US" sz="6899" b="1" spc="-42">
                <a:solidFill>
                  <a:srgbClr val="8FD8FF"/>
                </a:solidFill>
                <a:latin typeface="Antonio Bold"/>
                <a:ea typeface="Antonio Bold"/>
                <a:cs typeface="Antonio Bold"/>
                <a:sym typeface="Antonio Bold"/>
              </a:rPr>
              <a:t>CONFIDENTIALITY AND INTEGRITY </a:t>
            </a:r>
          </a:p>
        </p:txBody>
      </p:sp>
      <p:sp>
        <p:nvSpPr>
          <p:cNvPr id="10" name="TextBox 10"/>
          <p:cNvSpPr txBox="1"/>
          <p:nvPr/>
        </p:nvSpPr>
        <p:spPr>
          <a:xfrm>
            <a:off x="10949940" y="9655969"/>
            <a:ext cx="5989320" cy="266700"/>
          </a:xfrm>
          <a:prstGeom prst="rect">
            <a:avLst/>
          </a:prstGeom>
        </p:spPr>
        <p:txBody>
          <a:bodyPr lIns="0" tIns="0" rIns="0" bIns="0" rtlCol="0" anchor="t">
            <a:spAutoFit/>
          </a:bodyPr>
          <a:lstStyle/>
          <a:p>
            <a:pPr algn="r">
              <a:lnSpc>
                <a:spcPts val="1889"/>
              </a:lnSpc>
            </a:pPr>
            <a:r>
              <a:rPr lang="en-US" sz="1575" spc="14">
                <a:solidFill>
                  <a:srgbClr val="FFFFFF"/>
                </a:solidFill>
                <a:latin typeface="Arial"/>
                <a:ea typeface="Arial"/>
                <a:cs typeface="Arial"/>
                <a:sym typeface="Arial"/>
              </a:rPr>
              <a:t>(c) 2024 McIndoe Risk Advisory | PROPRIETARY</a:t>
            </a:r>
          </a:p>
        </p:txBody>
      </p:sp>
      <p:sp>
        <p:nvSpPr>
          <p:cNvPr id="11" name="TextBox 11"/>
          <p:cNvSpPr txBox="1"/>
          <p:nvPr/>
        </p:nvSpPr>
        <p:spPr>
          <a:xfrm>
            <a:off x="1348740" y="9655969"/>
            <a:ext cx="3931920" cy="266700"/>
          </a:xfrm>
          <a:prstGeom prst="rect">
            <a:avLst/>
          </a:prstGeom>
        </p:spPr>
        <p:txBody>
          <a:bodyPr lIns="0" tIns="0" rIns="0" bIns="0" rtlCol="0" anchor="t">
            <a:spAutoFit/>
          </a:bodyPr>
          <a:lstStyle/>
          <a:p>
            <a:pPr algn="l">
              <a:lnSpc>
                <a:spcPts val="1889"/>
              </a:lnSpc>
            </a:pPr>
            <a:r>
              <a:rPr lang="en-US" sz="1575" spc="14">
                <a:solidFill>
                  <a:srgbClr val="FFFFFF"/>
                </a:solidFill>
                <a:latin typeface="Arial"/>
                <a:ea typeface="Arial"/>
                <a:cs typeface="Arial"/>
                <a:sym typeface="Arial"/>
              </a:rPr>
              <a:t>10</a:t>
            </a:r>
          </a:p>
        </p:txBody>
      </p:sp>
      <p:sp>
        <p:nvSpPr>
          <p:cNvPr id="12" name="Freeform 12"/>
          <p:cNvSpPr/>
          <p:nvPr/>
        </p:nvSpPr>
        <p:spPr>
          <a:xfrm rot="-5400000">
            <a:off x="5903681" y="-2737935"/>
            <a:ext cx="103869" cy="9232800"/>
          </a:xfrm>
          <a:custGeom>
            <a:avLst/>
            <a:gdLst/>
            <a:ahLst/>
            <a:cxnLst/>
            <a:rect l="l" t="t" r="r" b="b"/>
            <a:pathLst>
              <a:path w="103869" h="9232800">
                <a:moveTo>
                  <a:pt x="0" y="0"/>
                </a:moveTo>
                <a:lnTo>
                  <a:pt x="103869" y="0"/>
                </a:lnTo>
                <a:lnTo>
                  <a:pt x="103869" y="9232800"/>
                </a:lnTo>
                <a:lnTo>
                  <a:pt x="0" y="9232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424">
                <a:alpha val="100000"/>
              </a:srgbClr>
            </a:gs>
            <a:gs pos="100000">
              <a:srgbClr val="2D4C9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6255994" cy="4731096"/>
          </a:xfrm>
          <a:custGeom>
            <a:avLst/>
            <a:gdLst/>
            <a:ahLst/>
            <a:cxnLst/>
            <a:rect l="l" t="t" r="r" b="b"/>
            <a:pathLst>
              <a:path w="6255994" h="4731096">
                <a:moveTo>
                  <a:pt x="0" y="0"/>
                </a:moveTo>
                <a:lnTo>
                  <a:pt x="6255994" y="0"/>
                </a:lnTo>
                <a:lnTo>
                  <a:pt x="6255994" y="4731096"/>
                </a:lnTo>
                <a:lnTo>
                  <a:pt x="0" y="4731096"/>
                </a:lnTo>
                <a:lnTo>
                  <a:pt x="0" y="0"/>
                </a:lnTo>
                <a:close/>
              </a:path>
            </a:pathLst>
          </a:custGeom>
          <a:blipFill>
            <a:blip r:embed="rId2">
              <a:alphaModFix amt="7999"/>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1348740" y="2620434"/>
            <a:ext cx="15641465" cy="6637866"/>
          </a:xfrm>
          <a:custGeom>
            <a:avLst/>
            <a:gdLst/>
            <a:ahLst/>
            <a:cxnLst/>
            <a:rect l="l" t="t" r="r" b="b"/>
            <a:pathLst>
              <a:path w="15641465" h="6637866">
                <a:moveTo>
                  <a:pt x="0" y="0"/>
                </a:moveTo>
                <a:lnTo>
                  <a:pt x="15641465" y="0"/>
                </a:lnTo>
                <a:lnTo>
                  <a:pt x="15641465" y="6637866"/>
                </a:lnTo>
                <a:lnTo>
                  <a:pt x="0" y="6637866"/>
                </a:lnTo>
                <a:lnTo>
                  <a:pt x="0" y="0"/>
                </a:lnTo>
                <a:close/>
              </a:path>
            </a:pathLst>
          </a:custGeom>
          <a:blipFill>
            <a:blip r:embed="rId4"/>
            <a:stretch>
              <a:fillRect t="-68777" r="-2046" b="-71684"/>
            </a:stretch>
          </a:blipFill>
          <a:ln w="9525" cap="sq">
            <a:solidFill>
              <a:srgbClr val="000000"/>
            </a:solidFill>
            <a:prstDash val="solid"/>
            <a:miter/>
          </a:ln>
        </p:spPr>
        <p:txBody>
          <a:bodyPr/>
          <a:lstStyle/>
          <a:p>
            <a:endParaRPr lang="en-CA"/>
          </a:p>
        </p:txBody>
      </p:sp>
      <p:sp>
        <p:nvSpPr>
          <p:cNvPr id="4" name="Freeform 4"/>
          <p:cNvSpPr/>
          <p:nvPr/>
        </p:nvSpPr>
        <p:spPr>
          <a:xfrm rot="-5400000">
            <a:off x="5903681" y="-2737935"/>
            <a:ext cx="103869" cy="9232800"/>
          </a:xfrm>
          <a:custGeom>
            <a:avLst/>
            <a:gdLst/>
            <a:ahLst/>
            <a:cxnLst/>
            <a:rect l="l" t="t" r="r" b="b"/>
            <a:pathLst>
              <a:path w="103869" h="9232800">
                <a:moveTo>
                  <a:pt x="0" y="0"/>
                </a:moveTo>
                <a:lnTo>
                  <a:pt x="103869" y="0"/>
                </a:lnTo>
                <a:lnTo>
                  <a:pt x="103869" y="9232800"/>
                </a:lnTo>
                <a:lnTo>
                  <a:pt x="0" y="9232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5" name="Freeform 5"/>
          <p:cNvSpPr/>
          <p:nvPr/>
        </p:nvSpPr>
        <p:spPr>
          <a:xfrm>
            <a:off x="14245091" y="2964489"/>
            <a:ext cx="1311885" cy="1867452"/>
          </a:xfrm>
          <a:custGeom>
            <a:avLst/>
            <a:gdLst/>
            <a:ahLst/>
            <a:cxnLst/>
            <a:rect l="l" t="t" r="r" b="b"/>
            <a:pathLst>
              <a:path w="1311885" h="1867452">
                <a:moveTo>
                  <a:pt x="0" y="0"/>
                </a:moveTo>
                <a:lnTo>
                  <a:pt x="1311885" y="0"/>
                </a:lnTo>
                <a:lnTo>
                  <a:pt x="1311885" y="1867452"/>
                </a:lnTo>
                <a:lnTo>
                  <a:pt x="0" y="18674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6" name="Freeform 6"/>
          <p:cNvSpPr/>
          <p:nvPr/>
        </p:nvSpPr>
        <p:spPr>
          <a:xfrm>
            <a:off x="4010912" y="3036296"/>
            <a:ext cx="1970246" cy="1807701"/>
          </a:xfrm>
          <a:custGeom>
            <a:avLst/>
            <a:gdLst/>
            <a:ahLst/>
            <a:cxnLst/>
            <a:rect l="l" t="t" r="r" b="b"/>
            <a:pathLst>
              <a:path w="1970246" h="1807701">
                <a:moveTo>
                  <a:pt x="0" y="0"/>
                </a:moveTo>
                <a:lnTo>
                  <a:pt x="1970246" y="0"/>
                </a:lnTo>
                <a:lnTo>
                  <a:pt x="1970246" y="1807701"/>
                </a:lnTo>
                <a:lnTo>
                  <a:pt x="0" y="18077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7" name="Freeform 7"/>
          <p:cNvSpPr/>
          <p:nvPr/>
        </p:nvSpPr>
        <p:spPr>
          <a:xfrm>
            <a:off x="6678979" y="3263678"/>
            <a:ext cx="1580318" cy="1580318"/>
          </a:xfrm>
          <a:custGeom>
            <a:avLst/>
            <a:gdLst/>
            <a:ahLst/>
            <a:cxnLst/>
            <a:rect l="l" t="t" r="r" b="b"/>
            <a:pathLst>
              <a:path w="1580318" h="1580318">
                <a:moveTo>
                  <a:pt x="0" y="0"/>
                </a:moveTo>
                <a:lnTo>
                  <a:pt x="1580318" y="0"/>
                </a:lnTo>
                <a:lnTo>
                  <a:pt x="1580318" y="1580319"/>
                </a:lnTo>
                <a:lnTo>
                  <a:pt x="0" y="15803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8" name="Freeform 8"/>
          <p:cNvSpPr/>
          <p:nvPr/>
        </p:nvSpPr>
        <p:spPr>
          <a:xfrm>
            <a:off x="9169472" y="3168337"/>
            <a:ext cx="1194390" cy="1735191"/>
          </a:xfrm>
          <a:custGeom>
            <a:avLst/>
            <a:gdLst/>
            <a:ahLst/>
            <a:cxnLst/>
            <a:rect l="l" t="t" r="r" b="b"/>
            <a:pathLst>
              <a:path w="1194390" h="1735191">
                <a:moveTo>
                  <a:pt x="0" y="0"/>
                </a:moveTo>
                <a:lnTo>
                  <a:pt x="1194390" y="0"/>
                </a:lnTo>
                <a:lnTo>
                  <a:pt x="1194390" y="1735191"/>
                </a:lnTo>
                <a:lnTo>
                  <a:pt x="0" y="17351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CA"/>
          </a:p>
        </p:txBody>
      </p:sp>
      <p:sp>
        <p:nvSpPr>
          <p:cNvPr id="9" name="Freeform 9"/>
          <p:cNvSpPr/>
          <p:nvPr/>
        </p:nvSpPr>
        <p:spPr>
          <a:xfrm>
            <a:off x="11471517" y="3227868"/>
            <a:ext cx="1737772" cy="1616128"/>
          </a:xfrm>
          <a:custGeom>
            <a:avLst/>
            <a:gdLst/>
            <a:ahLst/>
            <a:cxnLst/>
            <a:rect l="l" t="t" r="r" b="b"/>
            <a:pathLst>
              <a:path w="1737772" h="1616128">
                <a:moveTo>
                  <a:pt x="0" y="0"/>
                </a:moveTo>
                <a:lnTo>
                  <a:pt x="1737772" y="0"/>
                </a:lnTo>
                <a:lnTo>
                  <a:pt x="1737772" y="1616129"/>
                </a:lnTo>
                <a:lnTo>
                  <a:pt x="0" y="161612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CA"/>
          </a:p>
        </p:txBody>
      </p:sp>
      <p:sp>
        <p:nvSpPr>
          <p:cNvPr id="10" name="TextBox 10"/>
          <p:cNvSpPr txBox="1"/>
          <p:nvPr/>
        </p:nvSpPr>
        <p:spPr>
          <a:xfrm>
            <a:off x="10949940" y="9655969"/>
            <a:ext cx="5989320" cy="266700"/>
          </a:xfrm>
          <a:prstGeom prst="rect">
            <a:avLst/>
          </a:prstGeom>
        </p:spPr>
        <p:txBody>
          <a:bodyPr lIns="0" tIns="0" rIns="0" bIns="0" rtlCol="0" anchor="t">
            <a:spAutoFit/>
          </a:bodyPr>
          <a:lstStyle/>
          <a:p>
            <a:pPr algn="r">
              <a:lnSpc>
                <a:spcPts val="1889"/>
              </a:lnSpc>
            </a:pPr>
            <a:r>
              <a:rPr lang="en-US" sz="1575" spc="14">
                <a:solidFill>
                  <a:srgbClr val="FFFFFF"/>
                </a:solidFill>
                <a:latin typeface="Arial"/>
                <a:ea typeface="Arial"/>
                <a:cs typeface="Arial"/>
                <a:sym typeface="Arial"/>
              </a:rPr>
              <a:t>(c) 2024 McIndoe Risk Advisory | PROPRIETARY</a:t>
            </a:r>
          </a:p>
        </p:txBody>
      </p:sp>
      <p:sp>
        <p:nvSpPr>
          <p:cNvPr id="11" name="TextBox 11"/>
          <p:cNvSpPr txBox="1"/>
          <p:nvPr/>
        </p:nvSpPr>
        <p:spPr>
          <a:xfrm>
            <a:off x="1348740" y="9655969"/>
            <a:ext cx="3931920" cy="266700"/>
          </a:xfrm>
          <a:prstGeom prst="rect">
            <a:avLst/>
          </a:prstGeom>
        </p:spPr>
        <p:txBody>
          <a:bodyPr lIns="0" tIns="0" rIns="0" bIns="0" rtlCol="0" anchor="t">
            <a:spAutoFit/>
          </a:bodyPr>
          <a:lstStyle/>
          <a:p>
            <a:pPr algn="l">
              <a:lnSpc>
                <a:spcPts val="1889"/>
              </a:lnSpc>
            </a:pPr>
            <a:r>
              <a:rPr lang="en-US" sz="1575" spc="14">
                <a:solidFill>
                  <a:srgbClr val="FFFFFF"/>
                </a:solidFill>
                <a:latin typeface="Arial"/>
                <a:ea typeface="Arial"/>
                <a:cs typeface="Arial"/>
                <a:sym typeface="Arial"/>
              </a:rPr>
              <a:t>11</a:t>
            </a:r>
          </a:p>
        </p:txBody>
      </p:sp>
      <p:sp>
        <p:nvSpPr>
          <p:cNvPr id="12" name="TextBox 12"/>
          <p:cNvSpPr txBox="1"/>
          <p:nvPr/>
        </p:nvSpPr>
        <p:spPr>
          <a:xfrm>
            <a:off x="-968169" y="816881"/>
            <a:ext cx="15061079" cy="952500"/>
          </a:xfrm>
          <a:prstGeom prst="rect">
            <a:avLst/>
          </a:prstGeom>
        </p:spPr>
        <p:txBody>
          <a:bodyPr lIns="0" tIns="0" rIns="0" bIns="0" rtlCol="0" anchor="t">
            <a:spAutoFit/>
          </a:bodyPr>
          <a:lstStyle/>
          <a:p>
            <a:pPr algn="ctr">
              <a:lnSpc>
                <a:spcPts val="7439"/>
              </a:lnSpc>
              <a:spcBef>
                <a:spcPct val="0"/>
              </a:spcBef>
            </a:pPr>
            <a:r>
              <a:rPr lang="en-US" sz="6199" b="1">
                <a:solidFill>
                  <a:srgbClr val="8FD8FF"/>
                </a:solidFill>
                <a:latin typeface="Antonio Bold"/>
                <a:ea typeface="Antonio Bold"/>
                <a:cs typeface="Antonio Bold"/>
                <a:sym typeface="Antonio Bold"/>
              </a:rPr>
              <a:t>CYBERSECURITY </a:t>
            </a:r>
            <a:r>
              <a:rPr lang="en-US" sz="6199" b="1">
                <a:solidFill>
                  <a:srgbClr val="F5EE1C"/>
                </a:solidFill>
                <a:latin typeface="Antonio Bold"/>
                <a:ea typeface="Antonio Bold"/>
                <a:cs typeface="Antonio Bold"/>
                <a:sym typeface="Antonio Bold"/>
              </a:rPr>
              <a:t>SOLUTIONS </a:t>
            </a:r>
            <a:r>
              <a:rPr lang="en-US" sz="6199" b="1">
                <a:solidFill>
                  <a:srgbClr val="8FD8FF"/>
                </a:solidFill>
                <a:latin typeface="Antonio Bold"/>
                <a:ea typeface="Antonio Bold"/>
                <a:cs typeface="Antonio Bold"/>
                <a:sym typeface="Antonio Bold"/>
              </a:rPr>
              <a:t>OF TODAY</a:t>
            </a:r>
          </a:p>
        </p:txBody>
      </p:sp>
      <p:sp>
        <p:nvSpPr>
          <p:cNvPr id="13" name="TextBox 13"/>
          <p:cNvSpPr txBox="1"/>
          <p:nvPr/>
        </p:nvSpPr>
        <p:spPr>
          <a:xfrm>
            <a:off x="1734102" y="5701242"/>
            <a:ext cx="2267285" cy="1495425"/>
          </a:xfrm>
          <a:prstGeom prst="rect">
            <a:avLst/>
          </a:prstGeom>
        </p:spPr>
        <p:txBody>
          <a:bodyPr lIns="0" tIns="0" rIns="0" bIns="0" rtlCol="0" anchor="t">
            <a:spAutoFit/>
          </a:bodyPr>
          <a:lstStyle/>
          <a:p>
            <a:pPr algn="l">
              <a:lnSpc>
                <a:spcPts val="2876"/>
              </a:lnSpc>
            </a:pPr>
            <a:r>
              <a:rPr lang="en-US" sz="2397" spc="21">
                <a:solidFill>
                  <a:srgbClr val="FFFFFF"/>
                </a:solidFill>
                <a:latin typeface="Arial"/>
                <a:ea typeface="Arial"/>
                <a:cs typeface="Arial"/>
                <a:sym typeface="Arial"/>
              </a:rPr>
              <a:t>Cybersecurity Management System</a:t>
            </a:r>
          </a:p>
          <a:p>
            <a:pPr algn="l">
              <a:lnSpc>
                <a:spcPts val="2876"/>
              </a:lnSpc>
              <a:spcBef>
                <a:spcPct val="0"/>
              </a:spcBef>
            </a:pPr>
            <a:endParaRPr lang="en-US" sz="2397" spc="21">
              <a:solidFill>
                <a:srgbClr val="FFFFFF"/>
              </a:solidFill>
              <a:latin typeface="Arial"/>
              <a:ea typeface="Arial"/>
              <a:cs typeface="Arial"/>
              <a:sym typeface="Arial"/>
            </a:endParaRPr>
          </a:p>
        </p:txBody>
      </p:sp>
      <p:sp>
        <p:nvSpPr>
          <p:cNvPr id="14" name="TextBox 14"/>
          <p:cNvSpPr txBox="1"/>
          <p:nvPr/>
        </p:nvSpPr>
        <p:spPr>
          <a:xfrm>
            <a:off x="4001387" y="5701242"/>
            <a:ext cx="2677592" cy="1857375"/>
          </a:xfrm>
          <a:prstGeom prst="rect">
            <a:avLst/>
          </a:prstGeom>
        </p:spPr>
        <p:txBody>
          <a:bodyPr lIns="0" tIns="0" rIns="0" bIns="0" rtlCol="0" anchor="t">
            <a:spAutoFit/>
          </a:bodyPr>
          <a:lstStyle/>
          <a:p>
            <a:pPr algn="l">
              <a:lnSpc>
                <a:spcPts val="2876"/>
              </a:lnSpc>
            </a:pPr>
            <a:r>
              <a:rPr lang="en-US" sz="2397" spc="21">
                <a:solidFill>
                  <a:srgbClr val="FFFFFF"/>
                </a:solidFill>
                <a:latin typeface="Arial"/>
                <a:ea typeface="Arial"/>
                <a:cs typeface="Arial"/>
                <a:sym typeface="Arial"/>
              </a:rPr>
              <a:t>Network Architecture (Zoning, DMZ, Firewall)</a:t>
            </a:r>
          </a:p>
          <a:p>
            <a:pPr algn="ctr">
              <a:lnSpc>
                <a:spcPts val="2876"/>
              </a:lnSpc>
              <a:spcBef>
                <a:spcPct val="0"/>
              </a:spcBef>
            </a:pPr>
            <a:endParaRPr lang="en-US" sz="2397" spc="21">
              <a:solidFill>
                <a:srgbClr val="FFFFFF"/>
              </a:solidFill>
              <a:latin typeface="Arial"/>
              <a:ea typeface="Arial"/>
              <a:cs typeface="Arial"/>
              <a:sym typeface="Arial"/>
            </a:endParaRPr>
          </a:p>
        </p:txBody>
      </p:sp>
      <p:sp>
        <p:nvSpPr>
          <p:cNvPr id="15" name="TextBox 15"/>
          <p:cNvSpPr txBox="1"/>
          <p:nvPr/>
        </p:nvSpPr>
        <p:spPr>
          <a:xfrm>
            <a:off x="6813282" y="5701242"/>
            <a:ext cx="1946196" cy="1495425"/>
          </a:xfrm>
          <a:prstGeom prst="rect">
            <a:avLst/>
          </a:prstGeom>
        </p:spPr>
        <p:txBody>
          <a:bodyPr lIns="0" tIns="0" rIns="0" bIns="0" rtlCol="0" anchor="t">
            <a:spAutoFit/>
          </a:bodyPr>
          <a:lstStyle/>
          <a:p>
            <a:pPr algn="l">
              <a:lnSpc>
                <a:spcPts val="2876"/>
              </a:lnSpc>
            </a:pPr>
            <a:r>
              <a:rPr lang="en-US" sz="2397" spc="21">
                <a:solidFill>
                  <a:srgbClr val="FFFFFF"/>
                </a:solidFill>
                <a:latin typeface="Arial"/>
                <a:ea typeface="Arial"/>
                <a:cs typeface="Arial"/>
                <a:sym typeface="Arial"/>
              </a:rPr>
              <a:t>Access Control &amp; Permission</a:t>
            </a:r>
          </a:p>
          <a:p>
            <a:pPr algn="l">
              <a:lnSpc>
                <a:spcPts val="2876"/>
              </a:lnSpc>
              <a:spcBef>
                <a:spcPct val="0"/>
              </a:spcBef>
            </a:pPr>
            <a:endParaRPr lang="en-US" sz="2397" spc="21">
              <a:solidFill>
                <a:srgbClr val="FFFFFF"/>
              </a:solidFill>
              <a:latin typeface="Arial"/>
              <a:ea typeface="Arial"/>
              <a:cs typeface="Arial"/>
              <a:sym typeface="Arial"/>
            </a:endParaRPr>
          </a:p>
        </p:txBody>
      </p:sp>
      <p:sp>
        <p:nvSpPr>
          <p:cNvPr id="16" name="TextBox 16"/>
          <p:cNvSpPr txBox="1"/>
          <p:nvPr/>
        </p:nvSpPr>
        <p:spPr>
          <a:xfrm>
            <a:off x="9374939" y="5701242"/>
            <a:ext cx="2561657" cy="1133475"/>
          </a:xfrm>
          <a:prstGeom prst="rect">
            <a:avLst/>
          </a:prstGeom>
        </p:spPr>
        <p:txBody>
          <a:bodyPr lIns="0" tIns="0" rIns="0" bIns="0" rtlCol="0" anchor="t">
            <a:spAutoFit/>
          </a:bodyPr>
          <a:lstStyle/>
          <a:p>
            <a:pPr algn="l">
              <a:lnSpc>
                <a:spcPts val="2876"/>
              </a:lnSpc>
            </a:pPr>
            <a:r>
              <a:rPr lang="en-US" sz="2397" spc="21">
                <a:solidFill>
                  <a:srgbClr val="FFFFFF"/>
                </a:solidFill>
                <a:latin typeface="Arial"/>
                <a:ea typeface="Arial"/>
                <a:cs typeface="Arial"/>
                <a:sym typeface="Arial"/>
              </a:rPr>
              <a:t>Monitoring Network</a:t>
            </a:r>
          </a:p>
          <a:p>
            <a:pPr algn="l">
              <a:lnSpc>
                <a:spcPts val="2876"/>
              </a:lnSpc>
              <a:spcBef>
                <a:spcPct val="0"/>
              </a:spcBef>
            </a:pPr>
            <a:endParaRPr lang="en-US" sz="2397" spc="21">
              <a:solidFill>
                <a:srgbClr val="FFFFFF"/>
              </a:solidFill>
              <a:latin typeface="Arial"/>
              <a:ea typeface="Arial"/>
              <a:cs typeface="Arial"/>
              <a:sym typeface="Arial"/>
            </a:endParaRPr>
          </a:p>
        </p:txBody>
      </p:sp>
      <p:sp>
        <p:nvSpPr>
          <p:cNvPr id="17" name="TextBox 17"/>
          <p:cNvSpPr txBox="1"/>
          <p:nvPr/>
        </p:nvSpPr>
        <p:spPr>
          <a:xfrm>
            <a:off x="11569353" y="5701242"/>
            <a:ext cx="2561657" cy="2943225"/>
          </a:xfrm>
          <a:prstGeom prst="rect">
            <a:avLst/>
          </a:prstGeom>
        </p:spPr>
        <p:txBody>
          <a:bodyPr lIns="0" tIns="0" rIns="0" bIns="0" rtlCol="0" anchor="t">
            <a:spAutoFit/>
          </a:bodyPr>
          <a:lstStyle/>
          <a:p>
            <a:pPr algn="l">
              <a:lnSpc>
                <a:spcPts val="2876"/>
              </a:lnSpc>
            </a:pPr>
            <a:r>
              <a:rPr lang="en-US" sz="2397" spc="21">
                <a:solidFill>
                  <a:srgbClr val="FFFFFF"/>
                </a:solidFill>
                <a:latin typeface="Arial"/>
                <a:ea typeface="Arial"/>
                <a:cs typeface="Arial"/>
                <a:sym typeface="Arial"/>
              </a:rPr>
              <a:t>Encryption of Transferred Data with TLS, Certificates, and Public Key Infrastructure (PKI)</a:t>
            </a:r>
          </a:p>
          <a:p>
            <a:pPr algn="l">
              <a:lnSpc>
                <a:spcPts val="2876"/>
              </a:lnSpc>
              <a:spcBef>
                <a:spcPct val="0"/>
              </a:spcBef>
            </a:pPr>
            <a:endParaRPr lang="en-US" sz="2397" spc="21">
              <a:solidFill>
                <a:srgbClr val="FFFFFF"/>
              </a:solidFill>
              <a:latin typeface="Arial"/>
              <a:ea typeface="Arial"/>
              <a:cs typeface="Arial"/>
              <a:sym typeface="Arial"/>
            </a:endParaRPr>
          </a:p>
        </p:txBody>
      </p:sp>
      <p:sp>
        <p:nvSpPr>
          <p:cNvPr id="18" name="TextBox 18"/>
          <p:cNvSpPr txBox="1"/>
          <p:nvPr/>
        </p:nvSpPr>
        <p:spPr>
          <a:xfrm>
            <a:off x="14276147" y="5701242"/>
            <a:ext cx="2561657" cy="1133475"/>
          </a:xfrm>
          <a:prstGeom prst="rect">
            <a:avLst/>
          </a:prstGeom>
        </p:spPr>
        <p:txBody>
          <a:bodyPr lIns="0" tIns="0" rIns="0" bIns="0" rtlCol="0" anchor="t">
            <a:spAutoFit/>
          </a:bodyPr>
          <a:lstStyle/>
          <a:p>
            <a:pPr algn="l">
              <a:lnSpc>
                <a:spcPts val="2876"/>
              </a:lnSpc>
            </a:pPr>
            <a:r>
              <a:rPr lang="en-US" sz="2397" spc="21">
                <a:solidFill>
                  <a:srgbClr val="FFFFFF"/>
                </a:solidFill>
                <a:latin typeface="Arial"/>
                <a:ea typeface="Arial"/>
                <a:cs typeface="Arial"/>
                <a:sym typeface="Arial"/>
              </a:rPr>
              <a:t>Patch Management </a:t>
            </a:r>
          </a:p>
          <a:p>
            <a:pPr algn="l">
              <a:lnSpc>
                <a:spcPts val="2876"/>
              </a:lnSpc>
              <a:spcBef>
                <a:spcPct val="0"/>
              </a:spcBef>
            </a:pPr>
            <a:endParaRPr lang="en-US" sz="2397" spc="21">
              <a:solidFill>
                <a:srgbClr val="FFFFFF"/>
              </a:solidFill>
              <a:latin typeface="Arial"/>
              <a:ea typeface="Arial"/>
              <a:cs typeface="Arial"/>
              <a:sym typeface="Arial"/>
            </a:endParaRPr>
          </a:p>
        </p:txBody>
      </p:sp>
      <p:pic>
        <p:nvPicPr>
          <p:cNvPr id="21" name="Picture 20">
            <a:extLst>
              <a:ext uri="{FF2B5EF4-FFF2-40B4-BE49-F238E27FC236}">
                <a16:creationId xmlns:a16="http://schemas.microsoft.com/office/drawing/2014/main" id="{F36D2EDE-587E-192C-5761-588A683B2143}"/>
              </a:ext>
            </a:extLst>
          </p:cNvPr>
          <p:cNvPicPr>
            <a:picLocks noChangeAspect="1"/>
          </p:cNvPicPr>
          <p:nvPr/>
        </p:nvPicPr>
        <p:blipFill>
          <a:blip r:embed="rId17"/>
          <a:stretch>
            <a:fillRect/>
          </a:stretch>
        </p:blipFill>
        <p:spPr>
          <a:xfrm>
            <a:off x="1655298" y="2930444"/>
            <a:ext cx="2006703" cy="201940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424">
                <a:alpha val="100000"/>
              </a:srgbClr>
            </a:gs>
            <a:gs pos="100000">
              <a:srgbClr val="2D4C9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527782" y="2541527"/>
            <a:ext cx="15092236" cy="6772408"/>
          </a:xfrm>
          <a:custGeom>
            <a:avLst/>
            <a:gdLst/>
            <a:ahLst/>
            <a:cxnLst/>
            <a:rect l="l" t="t" r="r" b="b"/>
            <a:pathLst>
              <a:path w="15092236" h="6772408">
                <a:moveTo>
                  <a:pt x="0" y="0"/>
                </a:moveTo>
                <a:lnTo>
                  <a:pt x="15092236" y="0"/>
                </a:lnTo>
                <a:lnTo>
                  <a:pt x="15092236" y="6772407"/>
                </a:lnTo>
                <a:lnTo>
                  <a:pt x="0" y="6772407"/>
                </a:lnTo>
                <a:lnTo>
                  <a:pt x="0" y="0"/>
                </a:lnTo>
                <a:close/>
              </a:path>
            </a:pathLst>
          </a:custGeom>
          <a:blipFill>
            <a:blip r:embed="rId2"/>
            <a:stretch>
              <a:fillRect t="-59615" r="-2046" b="-67792"/>
            </a:stretch>
          </a:blipFill>
          <a:ln w="9525" cap="sq">
            <a:solidFill>
              <a:srgbClr val="000000"/>
            </a:solidFill>
            <a:prstDash val="solid"/>
            <a:miter/>
          </a:ln>
        </p:spPr>
        <p:txBody>
          <a:bodyPr/>
          <a:lstStyle/>
          <a:p>
            <a:endParaRPr lang="en-CA"/>
          </a:p>
        </p:txBody>
      </p:sp>
      <p:grpSp>
        <p:nvGrpSpPr>
          <p:cNvPr id="3" name="Group 3"/>
          <p:cNvGrpSpPr/>
          <p:nvPr/>
        </p:nvGrpSpPr>
        <p:grpSpPr>
          <a:xfrm>
            <a:off x="2407110" y="3701287"/>
            <a:ext cx="11782277" cy="821478"/>
            <a:chOff x="0" y="0"/>
            <a:chExt cx="1276936" cy="89030"/>
          </a:xfrm>
        </p:grpSpPr>
        <p:sp>
          <p:nvSpPr>
            <p:cNvPr id="4" name="Freeform 4"/>
            <p:cNvSpPr/>
            <p:nvPr/>
          </p:nvSpPr>
          <p:spPr>
            <a:xfrm>
              <a:off x="0" y="0"/>
              <a:ext cx="1276936" cy="89030"/>
            </a:xfrm>
            <a:custGeom>
              <a:avLst/>
              <a:gdLst/>
              <a:ahLst/>
              <a:cxnLst/>
              <a:rect l="l" t="t" r="r" b="b"/>
              <a:pathLst>
                <a:path w="1276936" h="89030">
                  <a:moveTo>
                    <a:pt x="24969" y="0"/>
                  </a:moveTo>
                  <a:lnTo>
                    <a:pt x="1251967" y="0"/>
                  </a:lnTo>
                  <a:cubicBezTo>
                    <a:pt x="1258589" y="0"/>
                    <a:pt x="1264940" y="2631"/>
                    <a:pt x="1269623" y="7313"/>
                  </a:cubicBezTo>
                  <a:cubicBezTo>
                    <a:pt x="1274306" y="11996"/>
                    <a:pt x="1276936" y="18347"/>
                    <a:pt x="1276936" y="24969"/>
                  </a:cubicBezTo>
                  <a:lnTo>
                    <a:pt x="1276936" y="64061"/>
                  </a:lnTo>
                  <a:cubicBezTo>
                    <a:pt x="1276936" y="77851"/>
                    <a:pt x="1265757" y="89030"/>
                    <a:pt x="1251967" y="89030"/>
                  </a:cubicBezTo>
                  <a:lnTo>
                    <a:pt x="24969" y="89030"/>
                  </a:lnTo>
                  <a:cubicBezTo>
                    <a:pt x="11179" y="89030"/>
                    <a:pt x="0" y="77851"/>
                    <a:pt x="0" y="64061"/>
                  </a:cubicBezTo>
                  <a:lnTo>
                    <a:pt x="0" y="24969"/>
                  </a:lnTo>
                  <a:cubicBezTo>
                    <a:pt x="0" y="11179"/>
                    <a:pt x="11179" y="0"/>
                    <a:pt x="24969" y="0"/>
                  </a:cubicBezTo>
                  <a:close/>
                </a:path>
              </a:pathLst>
            </a:custGeom>
            <a:solidFill>
              <a:srgbClr val="182D88"/>
            </a:solidFill>
          </p:spPr>
          <p:txBody>
            <a:bodyPr/>
            <a:lstStyle/>
            <a:p>
              <a:endParaRPr lang="en-CA"/>
            </a:p>
          </p:txBody>
        </p:sp>
        <p:sp>
          <p:nvSpPr>
            <p:cNvPr id="5" name="TextBox 5"/>
            <p:cNvSpPr txBox="1"/>
            <p:nvPr/>
          </p:nvSpPr>
          <p:spPr>
            <a:xfrm>
              <a:off x="0" y="-57150"/>
              <a:ext cx="1276936" cy="146180"/>
            </a:xfrm>
            <a:prstGeom prst="rect">
              <a:avLst/>
            </a:prstGeom>
          </p:spPr>
          <p:txBody>
            <a:bodyPr lIns="50800" tIns="50800" rIns="50800" bIns="50800" rtlCol="0" anchor="ctr"/>
            <a:lstStyle/>
            <a:p>
              <a:pPr algn="ctr">
                <a:lnSpc>
                  <a:spcPts val="1960"/>
                </a:lnSpc>
              </a:pPr>
              <a:endParaRPr/>
            </a:p>
          </p:txBody>
        </p:sp>
      </p:grpSp>
      <p:sp>
        <p:nvSpPr>
          <p:cNvPr id="6" name="Freeform 6"/>
          <p:cNvSpPr/>
          <p:nvPr/>
        </p:nvSpPr>
        <p:spPr>
          <a:xfrm>
            <a:off x="-7594" y="0"/>
            <a:ext cx="6255994" cy="4731096"/>
          </a:xfrm>
          <a:custGeom>
            <a:avLst/>
            <a:gdLst/>
            <a:ahLst/>
            <a:cxnLst/>
            <a:rect l="l" t="t" r="r" b="b"/>
            <a:pathLst>
              <a:path w="6255994" h="4731096">
                <a:moveTo>
                  <a:pt x="0" y="0"/>
                </a:moveTo>
                <a:lnTo>
                  <a:pt x="6255994" y="0"/>
                </a:lnTo>
                <a:lnTo>
                  <a:pt x="6255994" y="4731096"/>
                </a:lnTo>
                <a:lnTo>
                  <a:pt x="0" y="4731096"/>
                </a:lnTo>
                <a:lnTo>
                  <a:pt x="0" y="0"/>
                </a:lnTo>
                <a:close/>
              </a:path>
            </a:pathLst>
          </a:custGeom>
          <a:blipFill>
            <a:blip r:embed="rId3">
              <a:alphaModFix amt="7999"/>
              <a:extLst>
                <a:ext uri="{96DAC541-7B7A-43D3-8B79-37D633B846F1}">
                  <asvg:svgBlip xmlns:asvg="http://schemas.microsoft.com/office/drawing/2016/SVG/main" r:embed="rId4"/>
                </a:ext>
              </a:extLst>
            </a:blip>
            <a:stretch>
              <a:fillRect/>
            </a:stretch>
          </a:blipFill>
        </p:spPr>
        <p:txBody>
          <a:bodyPr/>
          <a:lstStyle/>
          <a:p>
            <a:endParaRPr lang="en-CA"/>
          </a:p>
        </p:txBody>
      </p:sp>
      <p:sp>
        <p:nvSpPr>
          <p:cNvPr id="7" name="Freeform 7"/>
          <p:cNvSpPr/>
          <p:nvPr/>
        </p:nvSpPr>
        <p:spPr>
          <a:xfrm rot="-5400000">
            <a:off x="6092248" y="-2507808"/>
            <a:ext cx="103869" cy="9232800"/>
          </a:xfrm>
          <a:custGeom>
            <a:avLst/>
            <a:gdLst/>
            <a:ahLst/>
            <a:cxnLst/>
            <a:rect l="l" t="t" r="r" b="b"/>
            <a:pathLst>
              <a:path w="103869" h="9232800">
                <a:moveTo>
                  <a:pt x="0" y="0"/>
                </a:moveTo>
                <a:lnTo>
                  <a:pt x="103869" y="0"/>
                </a:lnTo>
                <a:lnTo>
                  <a:pt x="103869" y="9232800"/>
                </a:lnTo>
                <a:lnTo>
                  <a:pt x="0" y="9232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8" name="Group 8"/>
          <p:cNvGrpSpPr/>
          <p:nvPr/>
        </p:nvGrpSpPr>
        <p:grpSpPr>
          <a:xfrm>
            <a:off x="2407110" y="2716077"/>
            <a:ext cx="11782277" cy="821478"/>
            <a:chOff x="0" y="0"/>
            <a:chExt cx="1276936" cy="89030"/>
          </a:xfrm>
        </p:grpSpPr>
        <p:sp>
          <p:nvSpPr>
            <p:cNvPr id="9" name="Freeform 9"/>
            <p:cNvSpPr/>
            <p:nvPr/>
          </p:nvSpPr>
          <p:spPr>
            <a:xfrm>
              <a:off x="0" y="0"/>
              <a:ext cx="1276936" cy="89030"/>
            </a:xfrm>
            <a:custGeom>
              <a:avLst/>
              <a:gdLst/>
              <a:ahLst/>
              <a:cxnLst/>
              <a:rect l="l" t="t" r="r" b="b"/>
              <a:pathLst>
                <a:path w="1276936" h="89030">
                  <a:moveTo>
                    <a:pt x="24969" y="0"/>
                  </a:moveTo>
                  <a:lnTo>
                    <a:pt x="1251967" y="0"/>
                  </a:lnTo>
                  <a:cubicBezTo>
                    <a:pt x="1258589" y="0"/>
                    <a:pt x="1264940" y="2631"/>
                    <a:pt x="1269623" y="7313"/>
                  </a:cubicBezTo>
                  <a:cubicBezTo>
                    <a:pt x="1274306" y="11996"/>
                    <a:pt x="1276936" y="18347"/>
                    <a:pt x="1276936" y="24969"/>
                  </a:cubicBezTo>
                  <a:lnTo>
                    <a:pt x="1276936" y="64061"/>
                  </a:lnTo>
                  <a:cubicBezTo>
                    <a:pt x="1276936" y="77851"/>
                    <a:pt x="1265757" y="89030"/>
                    <a:pt x="1251967" y="89030"/>
                  </a:cubicBezTo>
                  <a:lnTo>
                    <a:pt x="24969" y="89030"/>
                  </a:lnTo>
                  <a:cubicBezTo>
                    <a:pt x="11179" y="89030"/>
                    <a:pt x="0" y="77851"/>
                    <a:pt x="0" y="64061"/>
                  </a:cubicBezTo>
                  <a:lnTo>
                    <a:pt x="0" y="24969"/>
                  </a:lnTo>
                  <a:cubicBezTo>
                    <a:pt x="0" y="11179"/>
                    <a:pt x="11179" y="0"/>
                    <a:pt x="24969" y="0"/>
                  </a:cubicBezTo>
                  <a:close/>
                </a:path>
              </a:pathLst>
            </a:custGeom>
            <a:solidFill>
              <a:srgbClr val="182D88"/>
            </a:solidFill>
          </p:spPr>
          <p:txBody>
            <a:bodyPr/>
            <a:lstStyle/>
            <a:p>
              <a:endParaRPr lang="en-CA"/>
            </a:p>
          </p:txBody>
        </p:sp>
        <p:sp>
          <p:nvSpPr>
            <p:cNvPr id="10" name="TextBox 10"/>
            <p:cNvSpPr txBox="1"/>
            <p:nvPr/>
          </p:nvSpPr>
          <p:spPr>
            <a:xfrm>
              <a:off x="0" y="-57150"/>
              <a:ext cx="1276936" cy="146180"/>
            </a:xfrm>
            <a:prstGeom prst="rect">
              <a:avLst/>
            </a:prstGeom>
          </p:spPr>
          <p:txBody>
            <a:bodyPr lIns="50800" tIns="50800" rIns="50800" bIns="50800" rtlCol="0" anchor="ctr"/>
            <a:lstStyle/>
            <a:p>
              <a:pPr algn="ctr">
                <a:lnSpc>
                  <a:spcPts val="1960"/>
                </a:lnSpc>
              </a:pPr>
              <a:endParaRPr/>
            </a:p>
          </p:txBody>
        </p:sp>
      </p:grpSp>
      <p:grpSp>
        <p:nvGrpSpPr>
          <p:cNvPr id="11" name="Group 11"/>
          <p:cNvGrpSpPr/>
          <p:nvPr/>
        </p:nvGrpSpPr>
        <p:grpSpPr>
          <a:xfrm>
            <a:off x="2407110" y="4703740"/>
            <a:ext cx="11782277" cy="821478"/>
            <a:chOff x="0" y="0"/>
            <a:chExt cx="1276936" cy="89030"/>
          </a:xfrm>
        </p:grpSpPr>
        <p:sp>
          <p:nvSpPr>
            <p:cNvPr id="12" name="Freeform 12"/>
            <p:cNvSpPr/>
            <p:nvPr/>
          </p:nvSpPr>
          <p:spPr>
            <a:xfrm>
              <a:off x="0" y="0"/>
              <a:ext cx="1276936" cy="89030"/>
            </a:xfrm>
            <a:custGeom>
              <a:avLst/>
              <a:gdLst/>
              <a:ahLst/>
              <a:cxnLst/>
              <a:rect l="l" t="t" r="r" b="b"/>
              <a:pathLst>
                <a:path w="1276936" h="89030">
                  <a:moveTo>
                    <a:pt x="24969" y="0"/>
                  </a:moveTo>
                  <a:lnTo>
                    <a:pt x="1251967" y="0"/>
                  </a:lnTo>
                  <a:cubicBezTo>
                    <a:pt x="1258589" y="0"/>
                    <a:pt x="1264940" y="2631"/>
                    <a:pt x="1269623" y="7313"/>
                  </a:cubicBezTo>
                  <a:cubicBezTo>
                    <a:pt x="1274306" y="11996"/>
                    <a:pt x="1276936" y="18347"/>
                    <a:pt x="1276936" y="24969"/>
                  </a:cubicBezTo>
                  <a:lnTo>
                    <a:pt x="1276936" y="64061"/>
                  </a:lnTo>
                  <a:cubicBezTo>
                    <a:pt x="1276936" y="77851"/>
                    <a:pt x="1265757" y="89030"/>
                    <a:pt x="1251967" y="89030"/>
                  </a:cubicBezTo>
                  <a:lnTo>
                    <a:pt x="24969" y="89030"/>
                  </a:lnTo>
                  <a:cubicBezTo>
                    <a:pt x="11179" y="89030"/>
                    <a:pt x="0" y="77851"/>
                    <a:pt x="0" y="64061"/>
                  </a:cubicBezTo>
                  <a:lnTo>
                    <a:pt x="0" y="24969"/>
                  </a:lnTo>
                  <a:cubicBezTo>
                    <a:pt x="0" y="11179"/>
                    <a:pt x="11179" y="0"/>
                    <a:pt x="24969" y="0"/>
                  </a:cubicBezTo>
                  <a:close/>
                </a:path>
              </a:pathLst>
            </a:custGeom>
            <a:solidFill>
              <a:srgbClr val="182D88"/>
            </a:solidFill>
          </p:spPr>
          <p:txBody>
            <a:bodyPr/>
            <a:lstStyle/>
            <a:p>
              <a:endParaRPr lang="en-CA"/>
            </a:p>
          </p:txBody>
        </p:sp>
        <p:sp>
          <p:nvSpPr>
            <p:cNvPr id="13" name="TextBox 13"/>
            <p:cNvSpPr txBox="1"/>
            <p:nvPr/>
          </p:nvSpPr>
          <p:spPr>
            <a:xfrm>
              <a:off x="0" y="-57150"/>
              <a:ext cx="1276936" cy="146180"/>
            </a:xfrm>
            <a:prstGeom prst="rect">
              <a:avLst/>
            </a:prstGeom>
          </p:spPr>
          <p:txBody>
            <a:bodyPr lIns="50800" tIns="50800" rIns="50800" bIns="50800" rtlCol="0" anchor="ctr"/>
            <a:lstStyle/>
            <a:p>
              <a:pPr algn="ctr">
                <a:lnSpc>
                  <a:spcPts val="1960"/>
                </a:lnSpc>
              </a:pPr>
              <a:endParaRPr/>
            </a:p>
          </p:txBody>
        </p:sp>
      </p:grpSp>
      <p:grpSp>
        <p:nvGrpSpPr>
          <p:cNvPr id="14" name="Group 14"/>
          <p:cNvGrpSpPr/>
          <p:nvPr/>
        </p:nvGrpSpPr>
        <p:grpSpPr>
          <a:xfrm>
            <a:off x="2407110" y="5696039"/>
            <a:ext cx="11782277" cy="821478"/>
            <a:chOff x="0" y="0"/>
            <a:chExt cx="1276936" cy="89030"/>
          </a:xfrm>
        </p:grpSpPr>
        <p:sp>
          <p:nvSpPr>
            <p:cNvPr id="15" name="Freeform 15"/>
            <p:cNvSpPr/>
            <p:nvPr/>
          </p:nvSpPr>
          <p:spPr>
            <a:xfrm>
              <a:off x="0" y="0"/>
              <a:ext cx="1276936" cy="89030"/>
            </a:xfrm>
            <a:custGeom>
              <a:avLst/>
              <a:gdLst/>
              <a:ahLst/>
              <a:cxnLst/>
              <a:rect l="l" t="t" r="r" b="b"/>
              <a:pathLst>
                <a:path w="1276936" h="89030">
                  <a:moveTo>
                    <a:pt x="24969" y="0"/>
                  </a:moveTo>
                  <a:lnTo>
                    <a:pt x="1251967" y="0"/>
                  </a:lnTo>
                  <a:cubicBezTo>
                    <a:pt x="1258589" y="0"/>
                    <a:pt x="1264940" y="2631"/>
                    <a:pt x="1269623" y="7313"/>
                  </a:cubicBezTo>
                  <a:cubicBezTo>
                    <a:pt x="1274306" y="11996"/>
                    <a:pt x="1276936" y="18347"/>
                    <a:pt x="1276936" y="24969"/>
                  </a:cubicBezTo>
                  <a:lnTo>
                    <a:pt x="1276936" y="64061"/>
                  </a:lnTo>
                  <a:cubicBezTo>
                    <a:pt x="1276936" y="77851"/>
                    <a:pt x="1265757" y="89030"/>
                    <a:pt x="1251967" y="89030"/>
                  </a:cubicBezTo>
                  <a:lnTo>
                    <a:pt x="24969" y="89030"/>
                  </a:lnTo>
                  <a:cubicBezTo>
                    <a:pt x="11179" y="89030"/>
                    <a:pt x="0" y="77851"/>
                    <a:pt x="0" y="64061"/>
                  </a:cubicBezTo>
                  <a:lnTo>
                    <a:pt x="0" y="24969"/>
                  </a:lnTo>
                  <a:cubicBezTo>
                    <a:pt x="0" y="11179"/>
                    <a:pt x="11179" y="0"/>
                    <a:pt x="24969" y="0"/>
                  </a:cubicBezTo>
                  <a:close/>
                </a:path>
              </a:pathLst>
            </a:custGeom>
            <a:solidFill>
              <a:srgbClr val="182D88"/>
            </a:solidFill>
          </p:spPr>
          <p:txBody>
            <a:bodyPr/>
            <a:lstStyle/>
            <a:p>
              <a:endParaRPr lang="en-CA"/>
            </a:p>
          </p:txBody>
        </p:sp>
        <p:sp>
          <p:nvSpPr>
            <p:cNvPr id="16" name="TextBox 16"/>
            <p:cNvSpPr txBox="1"/>
            <p:nvPr/>
          </p:nvSpPr>
          <p:spPr>
            <a:xfrm>
              <a:off x="0" y="-57150"/>
              <a:ext cx="1276936" cy="146180"/>
            </a:xfrm>
            <a:prstGeom prst="rect">
              <a:avLst/>
            </a:prstGeom>
          </p:spPr>
          <p:txBody>
            <a:bodyPr lIns="50800" tIns="50800" rIns="50800" bIns="50800" rtlCol="0" anchor="ctr"/>
            <a:lstStyle/>
            <a:p>
              <a:pPr algn="ctr">
                <a:lnSpc>
                  <a:spcPts val="1960"/>
                </a:lnSpc>
              </a:pPr>
              <a:endParaRPr/>
            </a:p>
          </p:txBody>
        </p:sp>
      </p:grpSp>
      <p:grpSp>
        <p:nvGrpSpPr>
          <p:cNvPr id="17" name="Group 17"/>
          <p:cNvGrpSpPr/>
          <p:nvPr/>
        </p:nvGrpSpPr>
        <p:grpSpPr>
          <a:xfrm>
            <a:off x="2407110" y="6688338"/>
            <a:ext cx="11782277" cy="821478"/>
            <a:chOff x="0" y="0"/>
            <a:chExt cx="1276936" cy="89030"/>
          </a:xfrm>
        </p:grpSpPr>
        <p:sp>
          <p:nvSpPr>
            <p:cNvPr id="18" name="Freeform 18"/>
            <p:cNvSpPr/>
            <p:nvPr/>
          </p:nvSpPr>
          <p:spPr>
            <a:xfrm>
              <a:off x="0" y="0"/>
              <a:ext cx="1276936" cy="89030"/>
            </a:xfrm>
            <a:custGeom>
              <a:avLst/>
              <a:gdLst/>
              <a:ahLst/>
              <a:cxnLst/>
              <a:rect l="l" t="t" r="r" b="b"/>
              <a:pathLst>
                <a:path w="1276936" h="89030">
                  <a:moveTo>
                    <a:pt x="24969" y="0"/>
                  </a:moveTo>
                  <a:lnTo>
                    <a:pt x="1251967" y="0"/>
                  </a:lnTo>
                  <a:cubicBezTo>
                    <a:pt x="1258589" y="0"/>
                    <a:pt x="1264940" y="2631"/>
                    <a:pt x="1269623" y="7313"/>
                  </a:cubicBezTo>
                  <a:cubicBezTo>
                    <a:pt x="1274306" y="11996"/>
                    <a:pt x="1276936" y="18347"/>
                    <a:pt x="1276936" y="24969"/>
                  </a:cubicBezTo>
                  <a:lnTo>
                    <a:pt x="1276936" y="64061"/>
                  </a:lnTo>
                  <a:cubicBezTo>
                    <a:pt x="1276936" y="77851"/>
                    <a:pt x="1265757" y="89030"/>
                    <a:pt x="1251967" y="89030"/>
                  </a:cubicBezTo>
                  <a:lnTo>
                    <a:pt x="24969" y="89030"/>
                  </a:lnTo>
                  <a:cubicBezTo>
                    <a:pt x="11179" y="89030"/>
                    <a:pt x="0" y="77851"/>
                    <a:pt x="0" y="64061"/>
                  </a:cubicBezTo>
                  <a:lnTo>
                    <a:pt x="0" y="24969"/>
                  </a:lnTo>
                  <a:cubicBezTo>
                    <a:pt x="0" y="11179"/>
                    <a:pt x="11179" y="0"/>
                    <a:pt x="24969" y="0"/>
                  </a:cubicBezTo>
                  <a:close/>
                </a:path>
              </a:pathLst>
            </a:custGeom>
            <a:solidFill>
              <a:srgbClr val="182D88"/>
            </a:solidFill>
          </p:spPr>
          <p:txBody>
            <a:bodyPr/>
            <a:lstStyle/>
            <a:p>
              <a:endParaRPr lang="en-CA"/>
            </a:p>
          </p:txBody>
        </p:sp>
        <p:sp>
          <p:nvSpPr>
            <p:cNvPr id="19" name="TextBox 19"/>
            <p:cNvSpPr txBox="1"/>
            <p:nvPr/>
          </p:nvSpPr>
          <p:spPr>
            <a:xfrm>
              <a:off x="0" y="-57150"/>
              <a:ext cx="1276936" cy="146180"/>
            </a:xfrm>
            <a:prstGeom prst="rect">
              <a:avLst/>
            </a:prstGeom>
          </p:spPr>
          <p:txBody>
            <a:bodyPr lIns="50800" tIns="50800" rIns="50800" bIns="50800" rtlCol="0" anchor="ctr"/>
            <a:lstStyle/>
            <a:p>
              <a:pPr algn="ctr">
                <a:lnSpc>
                  <a:spcPts val="1960"/>
                </a:lnSpc>
              </a:pPr>
              <a:endParaRPr/>
            </a:p>
          </p:txBody>
        </p:sp>
      </p:grpSp>
      <p:grpSp>
        <p:nvGrpSpPr>
          <p:cNvPr id="20" name="Group 20"/>
          <p:cNvGrpSpPr/>
          <p:nvPr/>
        </p:nvGrpSpPr>
        <p:grpSpPr>
          <a:xfrm>
            <a:off x="2407110" y="7680637"/>
            <a:ext cx="11782277" cy="821478"/>
            <a:chOff x="0" y="0"/>
            <a:chExt cx="1276936" cy="89030"/>
          </a:xfrm>
        </p:grpSpPr>
        <p:sp>
          <p:nvSpPr>
            <p:cNvPr id="21" name="Freeform 21"/>
            <p:cNvSpPr/>
            <p:nvPr/>
          </p:nvSpPr>
          <p:spPr>
            <a:xfrm>
              <a:off x="0" y="0"/>
              <a:ext cx="1276936" cy="89030"/>
            </a:xfrm>
            <a:custGeom>
              <a:avLst/>
              <a:gdLst/>
              <a:ahLst/>
              <a:cxnLst/>
              <a:rect l="l" t="t" r="r" b="b"/>
              <a:pathLst>
                <a:path w="1276936" h="89030">
                  <a:moveTo>
                    <a:pt x="24969" y="0"/>
                  </a:moveTo>
                  <a:lnTo>
                    <a:pt x="1251967" y="0"/>
                  </a:lnTo>
                  <a:cubicBezTo>
                    <a:pt x="1258589" y="0"/>
                    <a:pt x="1264940" y="2631"/>
                    <a:pt x="1269623" y="7313"/>
                  </a:cubicBezTo>
                  <a:cubicBezTo>
                    <a:pt x="1274306" y="11996"/>
                    <a:pt x="1276936" y="18347"/>
                    <a:pt x="1276936" y="24969"/>
                  </a:cubicBezTo>
                  <a:lnTo>
                    <a:pt x="1276936" y="64061"/>
                  </a:lnTo>
                  <a:cubicBezTo>
                    <a:pt x="1276936" y="77851"/>
                    <a:pt x="1265757" y="89030"/>
                    <a:pt x="1251967" y="89030"/>
                  </a:cubicBezTo>
                  <a:lnTo>
                    <a:pt x="24969" y="89030"/>
                  </a:lnTo>
                  <a:cubicBezTo>
                    <a:pt x="11179" y="89030"/>
                    <a:pt x="0" y="77851"/>
                    <a:pt x="0" y="64061"/>
                  </a:cubicBezTo>
                  <a:lnTo>
                    <a:pt x="0" y="24969"/>
                  </a:lnTo>
                  <a:cubicBezTo>
                    <a:pt x="0" y="11179"/>
                    <a:pt x="11179" y="0"/>
                    <a:pt x="24969" y="0"/>
                  </a:cubicBezTo>
                  <a:close/>
                </a:path>
              </a:pathLst>
            </a:custGeom>
            <a:solidFill>
              <a:srgbClr val="182D88"/>
            </a:solidFill>
          </p:spPr>
          <p:txBody>
            <a:bodyPr/>
            <a:lstStyle/>
            <a:p>
              <a:endParaRPr lang="en-CA"/>
            </a:p>
          </p:txBody>
        </p:sp>
        <p:sp>
          <p:nvSpPr>
            <p:cNvPr id="22" name="TextBox 22"/>
            <p:cNvSpPr txBox="1"/>
            <p:nvPr/>
          </p:nvSpPr>
          <p:spPr>
            <a:xfrm>
              <a:off x="0" y="-57150"/>
              <a:ext cx="1276936" cy="146180"/>
            </a:xfrm>
            <a:prstGeom prst="rect">
              <a:avLst/>
            </a:prstGeom>
          </p:spPr>
          <p:txBody>
            <a:bodyPr lIns="50800" tIns="50800" rIns="50800" bIns="50800" rtlCol="0" anchor="ctr"/>
            <a:lstStyle/>
            <a:p>
              <a:pPr algn="ctr">
                <a:lnSpc>
                  <a:spcPts val="1960"/>
                </a:lnSpc>
              </a:pPr>
              <a:endParaRPr/>
            </a:p>
          </p:txBody>
        </p:sp>
      </p:grpSp>
      <p:sp>
        <p:nvSpPr>
          <p:cNvPr id="23" name="Freeform 23"/>
          <p:cNvSpPr/>
          <p:nvPr/>
        </p:nvSpPr>
        <p:spPr>
          <a:xfrm>
            <a:off x="1995152" y="2716077"/>
            <a:ext cx="823915" cy="823915"/>
          </a:xfrm>
          <a:custGeom>
            <a:avLst/>
            <a:gdLst/>
            <a:ahLst/>
            <a:cxnLst/>
            <a:rect l="l" t="t" r="r" b="b"/>
            <a:pathLst>
              <a:path w="823915" h="823915">
                <a:moveTo>
                  <a:pt x="0" y="0"/>
                </a:moveTo>
                <a:lnTo>
                  <a:pt x="823915" y="0"/>
                </a:lnTo>
                <a:lnTo>
                  <a:pt x="823915" y="823914"/>
                </a:lnTo>
                <a:lnTo>
                  <a:pt x="0" y="8239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24" name="Freeform 24"/>
          <p:cNvSpPr/>
          <p:nvPr/>
        </p:nvSpPr>
        <p:spPr>
          <a:xfrm>
            <a:off x="2079737" y="3711441"/>
            <a:ext cx="739330" cy="821478"/>
          </a:xfrm>
          <a:custGeom>
            <a:avLst/>
            <a:gdLst/>
            <a:ahLst/>
            <a:cxnLst/>
            <a:rect l="l" t="t" r="r" b="b"/>
            <a:pathLst>
              <a:path w="739330" h="821478">
                <a:moveTo>
                  <a:pt x="0" y="0"/>
                </a:moveTo>
                <a:lnTo>
                  <a:pt x="739330" y="0"/>
                </a:lnTo>
                <a:lnTo>
                  <a:pt x="739330" y="821478"/>
                </a:lnTo>
                <a:lnTo>
                  <a:pt x="0" y="8214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25" name="Freeform 25"/>
          <p:cNvSpPr/>
          <p:nvPr/>
        </p:nvSpPr>
        <p:spPr>
          <a:xfrm>
            <a:off x="2079737" y="4704369"/>
            <a:ext cx="939231" cy="786606"/>
          </a:xfrm>
          <a:custGeom>
            <a:avLst/>
            <a:gdLst/>
            <a:ahLst/>
            <a:cxnLst/>
            <a:rect l="l" t="t" r="r" b="b"/>
            <a:pathLst>
              <a:path w="939231" h="786606">
                <a:moveTo>
                  <a:pt x="0" y="0"/>
                </a:moveTo>
                <a:lnTo>
                  <a:pt x="939231" y="0"/>
                </a:lnTo>
                <a:lnTo>
                  <a:pt x="939231" y="786607"/>
                </a:lnTo>
                <a:lnTo>
                  <a:pt x="0" y="7866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26" name="Freeform 26"/>
          <p:cNvSpPr/>
          <p:nvPr/>
        </p:nvSpPr>
        <p:spPr>
          <a:xfrm>
            <a:off x="2079737" y="5693778"/>
            <a:ext cx="823740" cy="823740"/>
          </a:xfrm>
          <a:custGeom>
            <a:avLst/>
            <a:gdLst/>
            <a:ahLst/>
            <a:cxnLst/>
            <a:rect l="l" t="t" r="r" b="b"/>
            <a:pathLst>
              <a:path w="823740" h="823740">
                <a:moveTo>
                  <a:pt x="0" y="0"/>
                </a:moveTo>
                <a:lnTo>
                  <a:pt x="823739" y="0"/>
                </a:lnTo>
                <a:lnTo>
                  <a:pt x="823739" y="823739"/>
                </a:lnTo>
                <a:lnTo>
                  <a:pt x="0" y="82373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CA"/>
          </a:p>
        </p:txBody>
      </p:sp>
      <p:sp>
        <p:nvSpPr>
          <p:cNvPr id="27" name="Freeform 27"/>
          <p:cNvSpPr/>
          <p:nvPr/>
        </p:nvSpPr>
        <p:spPr>
          <a:xfrm>
            <a:off x="2143001" y="6669802"/>
            <a:ext cx="697211" cy="840014"/>
          </a:xfrm>
          <a:custGeom>
            <a:avLst/>
            <a:gdLst/>
            <a:ahLst/>
            <a:cxnLst/>
            <a:rect l="l" t="t" r="r" b="b"/>
            <a:pathLst>
              <a:path w="697211" h="840014">
                <a:moveTo>
                  <a:pt x="0" y="0"/>
                </a:moveTo>
                <a:lnTo>
                  <a:pt x="697211" y="0"/>
                </a:lnTo>
                <a:lnTo>
                  <a:pt x="697211" y="840014"/>
                </a:lnTo>
                <a:lnTo>
                  <a:pt x="0" y="84001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CA"/>
          </a:p>
        </p:txBody>
      </p:sp>
      <p:sp>
        <p:nvSpPr>
          <p:cNvPr id="28" name="Freeform 28"/>
          <p:cNvSpPr/>
          <p:nvPr/>
        </p:nvSpPr>
        <p:spPr>
          <a:xfrm>
            <a:off x="2057400" y="7662216"/>
            <a:ext cx="966783" cy="819349"/>
          </a:xfrm>
          <a:custGeom>
            <a:avLst/>
            <a:gdLst/>
            <a:ahLst/>
            <a:cxnLst/>
            <a:rect l="l" t="t" r="r" b="b"/>
            <a:pathLst>
              <a:path w="966783" h="819349">
                <a:moveTo>
                  <a:pt x="0" y="0"/>
                </a:moveTo>
                <a:lnTo>
                  <a:pt x="966783" y="0"/>
                </a:lnTo>
                <a:lnTo>
                  <a:pt x="966783" y="819349"/>
                </a:lnTo>
                <a:lnTo>
                  <a:pt x="0" y="81934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CA"/>
          </a:p>
        </p:txBody>
      </p:sp>
      <p:sp>
        <p:nvSpPr>
          <p:cNvPr id="29" name="TextBox 29"/>
          <p:cNvSpPr txBox="1"/>
          <p:nvPr/>
        </p:nvSpPr>
        <p:spPr>
          <a:xfrm>
            <a:off x="10643796" y="9536906"/>
            <a:ext cx="5989320" cy="266700"/>
          </a:xfrm>
          <a:prstGeom prst="rect">
            <a:avLst/>
          </a:prstGeom>
        </p:spPr>
        <p:txBody>
          <a:bodyPr lIns="0" tIns="0" rIns="0" bIns="0" rtlCol="0" anchor="t">
            <a:spAutoFit/>
          </a:bodyPr>
          <a:lstStyle/>
          <a:p>
            <a:pPr algn="r">
              <a:lnSpc>
                <a:spcPts val="1889"/>
              </a:lnSpc>
            </a:pPr>
            <a:r>
              <a:rPr lang="en-US" sz="1575" spc="14">
                <a:solidFill>
                  <a:srgbClr val="FFFFFF"/>
                </a:solidFill>
                <a:latin typeface="Arial"/>
                <a:ea typeface="Arial"/>
                <a:cs typeface="Arial"/>
                <a:sym typeface="Arial"/>
              </a:rPr>
              <a:t>(c) 2024 McIndoe Risk Advisory | PROPRIETARY</a:t>
            </a:r>
          </a:p>
        </p:txBody>
      </p:sp>
      <p:sp>
        <p:nvSpPr>
          <p:cNvPr id="30" name="TextBox 30"/>
          <p:cNvSpPr txBox="1"/>
          <p:nvPr/>
        </p:nvSpPr>
        <p:spPr>
          <a:xfrm>
            <a:off x="1527782" y="9456809"/>
            <a:ext cx="3931920" cy="266700"/>
          </a:xfrm>
          <a:prstGeom prst="rect">
            <a:avLst/>
          </a:prstGeom>
        </p:spPr>
        <p:txBody>
          <a:bodyPr lIns="0" tIns="0" rIns="0" bIns="0" rtlCol="0" anchor="t">
            <a:spAutoFit/>
          </a:bodyPr>
          <a:lstStyle/>
          <a:p>
            <a:pPr algn="l">
              <a:lnSpc>
                <a:spcPts val="1889"/>
              </a:lnSpc>
            </a:pPr>
            <a:r>
              <a:rPr lang="en-US" sz="1575" spc="14">
                <a:solidFill>
                  <a:srgbClr val="FFFFFF"/>
                </a:solidFill>
                <a:latin typeface="Arial"/>
                <a:ea typeface="Arial"/>
                <a:cs typeface="Arial"/>
                <a:sym typeface="Arial"/>
              </a:rPr>
              <a:t>12</a:t>
            </a:r>
          </a:p>
        </p:txBody>
      </p:sp>
      <p:sp>
        <p:nvSpPr>
          <p:cNvPr id="31" name="TextBox 31"/>
          <p:cNvSpPr txBox="1"/>
          <p:nvPr/>
        </p:nvSpPr>
        <p:spPr>
          <a:xfrm>
            <a:off x="1515690" y="1019175"/>
            <a:ext cx="15743610" cy="952500"/>
          </a:xfrm>
          <a:prstGeom prst="rect">
            <a:avLst/>
          </a:prstGeom>
        </p:spPr>
        <p:txBody>
          <a:bodyPr lIns="0" tIns="0" rIns="0" bIns="0" rtlCol="0" anchor="t">
            <a:spAutoFit/>
          </a:bodyPr>
          <a:lstStyle/>
          <a:p>
            <a:pPr algn="l">
              <a:lnSpc>
                <a:spcPts val="7439"/>
              </a:lnSpc>
              <a:spcBef>
                <a:spcPct val="0"/>
              </a:spcBef>
            </a:pPr>
            <a:r>
              <a:rPr lang="en-US" sz="6199" b="1">
                <a:solidFill>
                  <a:srgbClr val="8FD8FF"/>
                </a:solidFill>
                <a:latin typeface="Antonio Bold"/>
                <a:ea typeface="Antonio Bold"/>
                <a:cs typeface="Antonio Bold"/>
                <a:sym typeface="Antonio Bold"/>
              </a:rPr>
              <a:t>CYBERSECURITY MANAGEMENT SYSTEM </a:t>
            </a:r>
          </a:p>
        </p:txBody>
      </p:sp>
      <p:sp>
        <p:nvSpPr>
          <p:cNvPr id="32" name="TextBox 32"/>
          <p:cNvSpPr txBox="1"/>
          <p:nvPr/>
        </p:nvSpPr>
        <p:spPr>
          <a:xfrm>
            <a:off x="3307196" y="3868794"/>
            <a:ext cx="10331260" cy="457200"/>
          </a:xfrm>
          <a:prstGeom prst="rect">
            <a:avLst/>
          </a:prstGeom>
        </p:spPr>
        <p:txBody>
          <a:bodyPr lIns="0" tIns="0" rIns="0" bIns="0" rtlCol="0" anchor="t">
            <a:spAutoFit/>
          </a:bodyPr>
          <a:lstStyle/>
          <a:p>
            <a:pPr algn="l">
              <a:lnSpc>
                <a:spcPts val="3209"/>
              </a:lnSpc>
              <a:spcBef>
                <a:spcPct val="0"/>
              </a:spcBef>
            </a:pPr>
            <a:r>
              <a:rPr lang="en-US" sz="2674" spc="25">
                <a:solidFill>
                  <a:srgbClr val="FFFFFF"/>
                </a:solidFill>
                <a:latin typeface="Arial"/>
                <a:ea typeface="Arial"/>
                <a:cs typeface="Arial"/>
                <a:sym typeface="Arial"/>
              </a:rPr>
              <a:t>Clarifying roles &amp; responsibilities, typically held by the CISO</a:t>
            </a:r>
          </a:p>
        </p:txBody>
      </p:sp>
      <p:sp>
        <p:nvSpPr>
          <p:cNvPr id="33" name="TextBox 33"/>
          <p:cNvSpPr txBox="1"/>
          <p:nvPr/>
        </p:nvSpPr>
        <p:spPr>
          <a:xfrm>
            <a:off x="3307196" y="2879166"/>
            <a:ext cx="10331260" cy="457200"/>
          </a:xfrm>
          <a:prstGeom prst="rect">
            <a:avLst/>
          </a:prstGeom>
        </p:spPr>
        <p:txBody>
          <a:bodyPr lIns="0" tIns="0" rIns="0" bIns="0" rtlCol="0" anchor="t">
            <a:spAutoFit/>
          </a:bodyPr>
          <a:lstStyle/>
          <a:p>
            <a:pPr algn="l">
              <a:lnSpc>
                <a:spcPts val="3209"/>
              </a:lnSpc>
              <a:spcBef>
                <a:spcPct val="0"/>
              </a:spcBef>
            </a:pPr>
            <a:r>
              <a:rPr lang="en-US" sz="2674" spc="25">
                <a:solidFill>
                  <a:srgbClr val="FFFFFF"/>
                </a:solidFill>
                <a:latin typeface="Arial"/>
                <a:ea typeface="Arial"/>
                <a:cs typeface="Arial"/>
                <a:sym typeface="Arial"/>
              </a:rPr>
              <a:t>Establishing a companywide Management Methodology</a:t>
            </a:r>
          </a:p>
        </p:txBody>
      </p:sp>
      <p:sp>
        <p:nvSpPr>
          <p:cNvPr id="34" name="TextBox 34"/>
          <p:cNvSpPr txBox="1"/>
          <p:nvPr/>
        </p:nvSpPr>
        <p:spPr>
          <a:xfrm>
            <a:off x="3307196" y="4895939"/>
            <a:ext cx="10331260" cy="457200"/>
          </a:xfrm>
          <a:prstGeom prst="rect">
            <a:avLst/>
          </a:prstGeom>
        </p:spPr>
        <p:txBody>
          <a:bodyPr lIns="0" tIns="0" rIns="0" bIns="0" rtlCol="0" anchor="t">
            <a:spAutoFit/>
          </a:bodyPr>
          <a:lstStyle/>
          <a:p>
            <a:pPr algn="l">
              <a:lnSpc>
                <a:spcPts val="3209"/>
              </a:lnSpc>
              <a:spcBef>
                <a:spcPct val="0"/>
              </a:spcBef>
            </a:pPr>
            <a:r>
              <a:rPr lang="en-US" sz="2674" spc="25">
                <a:solidFill>
                  <a:srgbClr val="FFFFFF"/>
                </a:solidFill>
                <a:latin typeface="Arial"/>
                <a:ea typeface="Arial"/>
                <a:cs typeface="Arial"/>
                <a:sym typeface="Arial"/>
              </a:rPr>
              <a:t>Enforcing employee training</a:t>
            </a:r>
          </a:p>
        </p:txBody>
      </p:sp>
      <p:sp>
        <p:nvSpPr>
          <p:cNvPr id="35" name="TextBox 35"/>
          <p:cNvSpPr txBox="1"/>
          <p:nvPr/>
        </p:nvSpPr>
        <p:spPr>
          <a:xfrm>
            <a:off x="3307196" y="5906218"/>
            <a:ext cx="10331260" cy="457200"/>
          </a:xfrm>
          <a:prstGeom prst="rect">
            <a:avLst/>
          </a:prstGeom>
        </p:spPr>
        <p:txBody>
          <a:bodyPr lIns="0" tIns="0" rIns="0" bIns="0" rtlCol="0" anchor="t">
            <a:spAutoFit/>
          </a:bodyPr>
          <a:lstStyle/>
          <a:p>
            <a:pPr algn="l">
              <a:lnSpc>
                <a:spcPts val="3204"/>
              </a:lnSpc>
              <a:spcBef>
                <a:spcPct val="0"/>
              </a:spcBef>
            </a:pPr>
            <a:r>
              <a:rPr lang="en-US" sz="2670">
                <a:solidFill>
                  <a:srgbClr val="FFFFFF"/>
                </a:solidFill>
                <a:latin typeface="Arial"/>
                <a:ea typeface="Arial"/>
                <a:cs typeface="Arial"/>
                <a:sym typeface="Arial"/>
              </a:rPr>
              <a:t>Monitoring for potential vulnerabilities</a:t>
            </a:r>
          </a:p>
        </p:txBody>
      </p:sp>
      <p:sp>
        <p:nvSpPr>
          <p:cNvPr id="36" name="TextBox 36"/>
          <p:cNvSpPr txBox="1"/>
          <p:nvPr/>
        </p:nvSpPr>
        <p:spPr>
          <a:xfrm>
            <a:off x="3307196" y="6850892"/>
            <a:ext cx="11202918" cy="457200"/>
          </a:xfrm>
          <a:prstGeom prst="rect">
            <a:avLst/>
          </a:prstGeom>
        </p:spPr>
        <p:txBody>
          <a:bodyPr lIns="0" tIns="0" rIns="0" bIns="0" rtlCol="0" anchor="t">
            <a:spAutoFit/>
          </a:bodyPr>
          <a:lstStyle/>
          <a:p>
            <a:pPr algn="l">
              <a:lnSpc>
                <a:spcPts val="3204"/>
              </a:lnSpc>
              <a:spcBef>
                <a:spcPct val="0"/>
              </a:spcBef>
            </a:pPr>
            <a:r>
              <a:rPr lang="en-US" sz="2670">
                <a:solidFill>
                  <a:srgbClr val="FFFFFF"/>
                </a:solidFill>
                <a:latin typeface="Arial"/>
                <a:ea typeface="Arial"/>
                <a:cs typeface="Arial"/>
                <a:sym typeface="Arial"/>
              </a:rPr>
              <a:t>Implementing a Patch-Management Process to address vulnerabilities</a:t>
            </a:r>
          </a:p>
        </p:txBody>
      </p:sp>
      <p:sp>
        <p:nvSpPr>
          <p:cNvPr id="37" name="TextBox 37"/>
          <p:cNvSpPr txBox="1"/>
          <p:nvPr/>
        </p:nvSpPr>
        <p:spPr>
          <a:xfrm>
            <a:off x="3307196" y="7890816"/>
            <a:ext cx="10882191" cy="457200"/>
          </a:xfrm>
          <a:prstGeom prst="rect">
            <a:avLst/>
          </a:prstGeom>
        </p:spPr>
        <p:txBody>
          <a:bodyPr lIns="0" tIns="0" rIns="0" bIns="0" rtlCol="0" anchor="t">
            <a:spAutoFit/>
          </a:bodyPr>
          <a:lstStyle/>
          <a:p>
            <a:pPr algn="l">
              <a:lnSpc>
                <a:spcPts val="3204"/>
              </a:lnSpc>
              <a:spcBef>
                <a:spcPct val="0"/>
              </a:spcBef>
            </a:pPr>
            <a:r>
              <a:rPr lang="en-US" sz="2670">
                <a:solidFill>
                  <a:srgbClr val="FFFFFF"/>
                </a:solidFill>
                <a:latin typeface="Arial"/>
                <a:ea typeface="Arial"/>
                <a:cs typeface="Arial"/>
                <a:sym typeface="Arial"/>
              </a:rPr>
              <a:t>Conducting ongoing Risk Assessments for Risk Management</a:t>
            </a:r>
          </a:p>
        </p:txBody>
      </p:sp>
      <p:sp>
        <p:nvSpPr>
          <p:cNvPr id="38" name="TextBox 38"/>
          <p:cNvSpPr txBox="1"/>
          <p:nvPr/>
        </p:nvSpPr>
        <p:spPr>
          <a:xfrm>
            <a:off x="2316547" y="8241542"/>
            <a:ext cx="10882191" cy="1276350"/>
          </a:xfrm>
          <a:prstGeom prst="rect">
            <a:avLst/>
          </a:prstGeom>
        </p:spPr>
        <p:txBody>
          <a:bodyPr lIns="0" tIns="0" rIns="0" bIns="0" rtlCol="0" anchor="t">
            <a:spAutoFit/>
          </a:bodyPr>
          <a:lstStyle/>
          <a:p>
            <a:pPr algn="l">
              <a:lnSpc>
                <a:spcPts val="3204"/>
              </a:lnSpc>
              <a:spcBef>
                <a:spcPct val="0"/>
              </a:spcBef>
            </a:pPr>
            <a:endParaRPr dirty="0">
              <a:solidFill>
                <a:srgbClr val="FFFF00"/>
              </a:solidFill>
            </a:endParaRPr>
          </a:p>
          <a:p>
            <a:pPr algn="l">
              <a:lnSpc>
                <a:spcPts val="3204"/>
              </a:lnSpc>
              <a:spcBef>
                <a:spcPct val="0"/>
              </a:spcBef>
            </a:pPr>
            <a:r>
              <a:rPr lang="en-US" sz="2670" i="1" dirty="0">
                <a:solidFill>
                  <a:srgbClr val="FFFF00"/>
                </a:solidFill>
                <a:latin typeface="Agrandir Italics"/>
                <a:ea typeface="Agrandir Italics"/>
                <a:cs typeface="Agrandir Italics"/>
                <a:sym typeface="Agrandir Italics"/>
              </a:rPr>
              <a:t>This process is human-managed and involves significant manual effort!</a:t>
            </a:r>
          </a:p>
          <a:p>
            <a:pPr algn="l">
              <a:lnSpc>
                <a:spcPts val="3204"/>
              </a:lnSpc>
              <a:spcBef>
                <a:spcPct val="0"/>
              </a:spcBef>
            </a:pPr>
            <a:endParaRPr lang="en-US" sz="2670" i="1" dirty="0">
              <a:solidFill>
                <a:srgbClr val="FFFF00"/>
              </a:solidFill>
              <a:latin typeface="Agrandir Italics"/>
              <a:ea typeface="Agrandir Italics"/>
              <a:cs typeface="Agrandir Italics"/>
              <a:sym typeface="Agrandir Italics"/>
            </a:endParaRPr>
          </a:p>
        </p:txBody>
      </p:sp>
      <p:sp>
        <p:nvSpPr>
          <p:cNvPr id="39" name="TextBox 39"/>
          <p:cNvSpPr txBox="1"/>
          <p:nvPr/>
        </p:nvSpPr>
        <p:spPr>
          <a:xfrm>
            <a:off x="11967997" y="1019175"/>
            <a:ext cx="5084234" cy="952500"/>
          </a:xfrm>
          <a:prstGeom prst="rect">
            <a:avLst/>
          </a:prstGeom>
        </p:spPr>
        <p:txBody>
          <a:bodyPr lIns="0" tIns="0" rIns="0" bIns="0" rtlCol="0" anchor="t">
            <a:spAutoFit/>
          </a:bodyPr>
          <a:lstStyle/>
          <a:p>
            <a:pPr algn="ctr">
              <a:lnSpc>
                <a:spcPts val="7439"/>
              </a:lnSpc>
              <a:spcBef>
                <a:spcPct val="0"/>
              </a:spcBef>
            </a:pPr>
            <a:r>
              <a:rPr lang="en-US" sz="6199" i="1">
                <a:solidFill>
                  <a:srgbClr val="F5EE1C"/>
                </a:solidFill>
                <a:latin typeface="Antonio Italics"/>
                <a:ea typeface="Antonio Italics"/>
                <a:cs typeface="Antonio Italics"/>
                <a:sym typeface="Antonio Italics"/>
              </a:rPr>
              <a:t>Requirements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424">
                <a:alpha val="100000"/>
              </a:srgbClr>
            </a:gs>
            <a:gs pos="100000">
              <a:srgbClr val="2D4C9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6255994" cy="4731096"/>
          </a:xfrm>
          <a:custGeom>
            <a:avLst/>
            <a:gdLst/>
            <a:ahLst/>
            <a:cxnLst/>
            <a:rect l="l" t="t" r="r" b="b"/>
            <a:pathLst>
              <a:path w="6255994" h="4731096">
                <a:moveTo>
                  <a:pt x="0" y="0"/>
                </a:moveTo>
                <a:lnTo>
                  <a:pt x="6255994" y="0"/>
                </a:lnTo>
                <a:lnTo>
                  <a:pt x="6255994" y="4731096"/>
                </a:lnTo>
                <a:lnTo>
                  <a:pt x="0" y="4731096"/>
                </a:lnTo>
                <a:lnTo>
                  <a:pt x="0" y="0"/>
                </a:lnTo>
                <a:close/>
              </a:path>
            </a:pathLst>
          </a:custGeom>
          <a:blipFill>
            <a:blip r:embed="rId5">
              <a:alphaModFix amt="7999"/>
              <a:extLst>
                <a:ext uri="{96DAC541-7B7A-43D3-8B79-37D633B846F1}">
                  <asvg:svgBlip xmlns:asvg="http://schemas.microsoft.com/office/drawing/2016/SVG/main" r:embed="rId6"/>
                </a:ext>
              </a:extLst>
            </a:blip>
            <a:stretch>
              <a:fillRect/>
            </a:stretch>
          </a:blipFill>
        </p:spPr>
        <p:txBody>
          <a:bodyPr/>
          <a:lstStyle/>
          <a:p>
            <a:endParaRPr lang="en-CA"/>
          </a:p>
        </p:txBody>
      </p:sp>
      <p:sp>
        <p:nvSpPr>
          <p:cNvPr id="3" name="Freeform 3"/>
          <p:cNvSpPr/>
          <p:nvPr/>
        </p:nvSpPr>
        <p:spPr>
          <a:xfrm>
            <a:off x="1348740" y="2620434"/>
            <a:ext cx="15641465" cy="6637866"/>
          </a:xfrm>
          <a:custGeom>
            <a:avLst/>
            <a:gdLst/>
            <a:ahLst/>
            <a:cxnLst/>
            <a:rect l="l" t="t" r="r" b="b"/>
            <a:pathLst>
              <a:path w="15641465" h="6637866">
                <a:moveTo>
                  <a:pt x="0" y="0"/>
                </a:moveTo>
                <a:lnTo>
                  <a:pt x="15641465" y="0"/>
                </a:lnTo>
                <a:lnTo>
                  <a:pt x="15641465" y="6637866"/>
                </a:lnTo>
                <a:lnTo>
                  <a:pt x="0" y="6637866"/>
                </a:lnTo>
                <a:lnTo>
                  <a:pt x="0" y="0"/>
                </a:lnTo>
                <a:close/>
              </a:path>
            </a:pathLst>
          </a:custGeom>
          <a:blipFill>
            <a:blip r:embed="rId7"/>
            <a:stretch>
              <a:fillRect t="-68777" r="-2046" b="-71684"/>
            </a:stretch>
          </a:blipFill>
          <a:ln w="9525" cap="sq">
            <a:solidFill>
              <a:srgbClr val="000000"/>
            </a:solidFill>
            <a:prstDash val="solid"/>
            <a:miter/>
          </a:ln>
        </p:spPr>
        <p:txBody>
          <a:bodyPr/>
          <a:lstStyle/>
          <a:p>
            <a:endParaRPr lang="en-CA"/>
          </a:p>
        </p:txBody>
      </p:sp>
      <p:sp>
        <p:nvSpPr>
          <p:cNvPr id="4" name="Freeform 4"/>
          <p:cNvSpPr/>
          <p:nvPr/>
        </p:nvSpPr>
        <p:spPr>
          <a:xfrm rot="-5400000">
            <a:off x="5903681" y="-2737935"/>
            <a:ext cx="103869" cy="9232800"/>
          </a:xfrm>
          <a:custGeom>
            <a:avLst/>
            <a:gdLst/>
            <a:ahLst/>
            <a:cxnLst/>
            <a:rect l="l" t="t" r="r" b="b"/>
            <a:pathLst>
              <a:path w="103869" h="9232800">
                <a:moveTo>
                  <a:pt x="0" y="0"/>
                </a:moveTo>
                <a:lnTo>
                  <a:pt x="103869" y="0"/>
                </a:lnTo>
                <a:lnTo>
                  <a:pt x="103869" y="9232800"/>
                </a:lnTo>
                <a:lnTo>
                  <a:pt x="0" y="9232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pic>
        <p:nvPicPr>
          <p:cNvPr id="5" name="Picture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rcRect l="4298" r="44564" b="17984"/>
          <a:stretch>
            <a:fillRect/>
          </a:stretch>
        </p:blipFill>
        <p:spPr>
          <a:xfrm>
            <a:off x="1700463" y="2879297"/>
            <a:ext cx="5566958" cy="5038805"/>
          </a:xfrm>
          <a:prstGeom prst="rect">
            <a:avLst/>
          </a:prstGeom>
        </p:spPr>
      </p:pic>
      <p:sp>
        <p:nvSpPr>
          <p:cNvPr id="6" name="TextBox 6"/>
          <p:cNvSpPr txBox="1"/>
          <p:nvPr/>
        </p:nvSpPr>
        <p:spPr>
          <a:xfrm>
            <a:off x="10949940" y="9655969"/>
            <a:ext cx="5989320" cy="266700"/>
          </a:xfrm>
          <a:prstGeom prst="rect">
            <a:avLst/>
          </a:prstGeom>
        </p:spPr>
        <p:txBody>
          <a:bodyPr lIns="0" tIns="0" rIns="0" bIns="0" rtlCol="0" anchor="t">
            <a:spAutoFit/>
          </a:bodyPr>
          <a:lstStyle/>
          <a:p>
            <a:pPr algn="r">
              <a:lnSpc>
                <a:spcPts val="1889"/>
              </a:lnSpc>
            </a:pPr>
            <a:r>
              <a:rPr lang="en-US" sz="1575" spc="14">
                <a:solidFill>
                  <a:srgbClr val="FFFFFF"/>
                </a:solidFill>
                <a:latin typeface="Arial"/>
                <a:ea typeface="Arial"/>
                <a:cs typeface="Arial"/>
                <a:sym typeface="Arial"/>
              </a:rPr>
              <a:t>(c) 2024 McIndoe Risk Advisory | PROPRIETARY</a:t>
            </a:r>
          </a:p>
        </p:txBody>
      </p:sp>
      <p:sp>
        <p:nvSpPr>
          <p:cNvPr id="7" name="TextBox 7"/>
          <p:cNvSpPr txBox="1"/>
          <p:nvPr/>
        </p:nvSpPr>
        <p:spPr>
          <a:xfrm>
            <a:off x="1348740" y="9655969"/>
            <a:ext cx="3931920" cy="266700"/>
          </a:xfrm>
          <a:prstGeom prst="rect">
            <a:avLst/>
          </a:prstGeom>
        </p:spPr>
        <p:txBody>
          <a:bodyPr lIns="0" tIns="0" rIns="0" bIns="0" rtlCol="0" anchor="t">
            <a:spAutoFit/>
          </a:bodyPr>
          <a:lstStyle/>
          <a:p>
            <a:pPr algn="l">
              <a:lnSpc>
                <a:spcPts val="1889"/>
              </a:lnSpc>
            </a:pPr>
            <a:r>
              <a:rPr lang="en-US" sz="1575" spc="14">
                <a:solidFill>
                  <a:srgbClr val="FFFFFF"/>
                </a:solidFill>
                <a:latin typeface="Arial"/>
                <a:ea typeface="Arial"/>
                <a:cs typeface="Arial"/>
                <a:sym typeface="Arial"/>
              </a:rPr>
              <a:t>13</a:t>
            </a:r>
          </a:p>
        </p:txBody>
      </p:sp>
      <p:sp>
        <p:nvSpPr>
          <p:cNvPr id="8" name="TextBox 8"/>
          <p:cNvSpPr txBox="1"/>
          <p:nvPr/>
        </p:nvSpPr>
        <p:spPr>
          <a:xfrm>
            <a:off x="1348740" y="874031"/>
            <a:ext cx="15061079" cy="952500"/>
          </a:xfrm>
          <a:prstGeom prst="rect">
            <a:avLst/>
          </a:prstGeom>
        </p:spPr>
        <p:txBody>
          <a:bodyPr lIns="0" tIns="0" rIns="0" bIns="0" rtlCol="0" anchor="t">
            <a:spAutoFit/>
          </a:bodyPr>
          <a:lstStyle/>
          <a:p>
            <a:pPr algn="l">
              <a:lnSpc>
                <a:spcPts val="7439"/>
              </a:lnSpc>
              <a:spcBef>
                <a:spcPct val="0"/>
              </a:spcBef>
            </a:pPr>
            <a:r>
              <a:rPr lang="en-US" sz="6199" b="1">
                <a:solidFill>
                  <a:srgbClr val="8FD8FF"/>
                </a:solidFill>
                <a:latin typeface="Antonio Bold"/>
                <a:ea typeface="Antonio Bold"/>
                <a:cs typeface="Antonio Bold"/>
                <a:sym typeface="Antonio Bold"/>
              </a:rPr>
              <a:t>MONITORING</a:t>
            </a:r>
          </a:p>
        </p:txBody>
      </p:sp>
      <p:sp>
        <p:nvSpPr>
          <p:cNvPr id="9" name="TextBox 9"/>
          <p:cNvSpPr txBox="1"/>
          <p:nvPr/>
        </p:nvSpPr>
        <p:spPr>
          <a:xfrm>
            <a:off x="7267421" y="2854111"/>
            <a:ext cx="9142398" cy="857250"/>
          </a:xfrm>
          <a:prstGeom prst="rect">
            <a:avLst/>
          </a:prstGeom>
        </p:spPr>
        <p:txBody>
          <a:bodyPr lIns="0" tIns="0" rIns="0" bIns="0" rtlCol="0" anchor="t">
            <a:spAutoFit/>
          </a:bodyPr>
          <a:lstStyle/>
          <a:p>
            <a:pPr marL="577527" lvl="1" indent="-288763" algn="l">
              <a:lnSpc>
                <a:spcPts val="3209"/>
              </a:lnSpc>
              <a:buFont typeface="Arial"/>
              <a:buChar char="•"/>
            </a:pPr>
            <a:r>
              <a:rPr lang="en-US" sz="2674" spc="25">
                <a:solidFill>
                  <a:srgbClr val="FFFFFF"/>
                </a:solidFill>
                <a:latin typeface="Arial"/>
                <a:ea typeface="Arial"/>
                <a:cs typeface="Arial"/>
                <a:sym typeface="Arial"/>
              </a:rPr>
              <a:t>The next step of innovation was intelligent System Monitoring, focusing primarily on the system network.</a:t>
            </a:r>
          </a:p>
        </p:txBody>
      </p:sp>
      <p:sp>
        <p:nvSpPr>
          <p:cNvPr id="10" name="TextBox 10"/>
          <p:cNvSpPr txBox="1"/>
          <p:nvPr/>
        </p:nvSpPr>
        <p:spPr>
          <a:xfrm>
            <a:off x="7865988" y="3806611"/>
            <a:ext cx="7945265" cy="2181538"/>
          </a:xfrm>
          <a:prstGeom prst="rect">
            <a:avLst/>
          </a:prstGeom>
        </p:spPr>
        <p:txBody>
          <a:bodyPr lIns="0" tIns="0" rIns="0" bIns="0" rtlCol="0" anchor="t">
            <a:spAutoFit/>
          </a:bodyPr>
          <a:lstStyle/>
          <a:p>
            <a:pPr marL="577527" lvl="1" indent="-288763" algn="l">
              <a:lnSpc>
                <a:spcPts val="3209"/>
              </a:lnSpc>
              <a:spcBef>
                <a:spcPct val="0"/>
              </a:spcBef>
              <a:buFont typeface="Arial"/>
              <a:buChar char="•"/>
            </a:pPr>
            <a:r>
              <a:rPr lang="en-US" sz="2674" u="none" strike="noStrike" spc="24">
                <a:solidFill>
                  <a:srgbClr val="FFFFFF"/>
                </a:solidFill>
                <a:latin typeface="Arial"/>
                <a:ea typeface="Arial"/>
                <a:cs typeface="Arial"/>
                <a:sym typeface="Arial"/>
              </a:rPr>
              <a:t>Sensors, similar to a firewall reading the throughrouting network traffic</a:t>
            </a:r>
          </a:p>
          <a:p>
            <a:pPr algn="l">
              <a:lnSpc>
                <a:spcPts val="930"/>
              </a:lnSpc>
              <a:spcBef>
                <a:spcPct val="0"/>
              </a:spcBef>
            </a:pPr>
            <a:endParaRPr lang="en-US" sz="2674" u="none" strike="noStrike" spc="24">
              <a:solidFill>
                <a:srgbClr val="FFFFFF"/>
              </a:solidFill>
              <a:latin typeface="Arial"/>
              <a:ea typeface="Arial"/>
              <a:cs typeface="Arial"/>
              <a:sym typeface="Arial"/>
            </a:endParaRPr>
          </a:p>
          <a:p>
            <a:pPr marL="577527" lvl="1" indent="-288763" algn="l">
              <a:lnSpc>
                <a:spcPts val="3209"/>
              </a:lnSpc>
              <a:spcBef>
                <a:spcPct val="0"/>
              </a:spcBef>
              <a:buFont typeface="Arial"/>
              <a:buChar char="•"/>
            </a:pPr>
            <a:r>
              <a:rPr lang="en-US" sz="2674" u="none" strike="noStrike" spc="25">
                <a:solidFill>
                  <a:srgbClr val="FFFFFF"/>
                </a:solidFill>
                <a:latin typeface="Arial"/>
                <a:ea typeface="Arial"/>
                <a:cs typeface="Arial"/>
                <a:sym typeface="Arial"/>
              </a:rPr>
              <a:t>Mirroring, an additional split of the traffic on a specific router to enable or support the Monitor instance with data from that specific node.</a:t>
            </a:r>
          </a:p>
        </p:txBody>
      </p:sp>
      <p:sp>
        <p:nvSpPr>
          <p:cNvPr id="11" name="TextBox 11"/>
          <p:cNvSpPr txBox="1"/>
          <p:nvPr/>
        </p:nvSpPr>
        <p:spPr>
          <a:xfrm>
            <a:off x="7267421" y="6150670"/>
            <a:ext cx="9142398" cy="2057400"/>
          </a:xfrm>
          <a:prstGeom prst="rect">
            <a:avLst/>
          </a:prstGeom>
        </p:spPr>
        <p:txBody>
          <a:bodyPr lIns="0" tIns="0" rIns="0" bIns="0" rtlCol="0" anchor="t">
            <a:spAutoFit/>
          </a:bodyPr>
          <a:lstStyle/>
          <a:p>
            <a:pPr marL="577527" lvl="1" indent="-288763" algn="l">
              <a:lnSpc>
                <a:spcPts val="3209"/>
              </a:lnSpc>
              <a:spcBef>
                <a:spcPct val="0"/>
              </a:spcBef>
              <a:buFont typeface="Arial"/>
              <a:buChar char="•"/>
            </a:pPr>
            <a:r>
              <a:rPr lang="en-US" sz="2674" u="none" strike="noStrike" spc="25">
                <a:solidFill>
                  <a:srgbClr val="FFFFFF"/>
                </a:solidFill>
                <a:latin typeface="Arial"/>
                <a:ea typeface="Arial"/>
                <a:cs typeface="Arial"/>
                <a:sym typeface="Arial"/>
              </a:rPr>
              <a:t>The Monitoring system in the background analyzes incoming traffic against the normal behavior of the system learned by training (AI based) or rules to identify anomalies. Alarms are triggered in the event an anomaly misbehavior is identified.</a:t>
            </a:r>
          </a:p>
        </p:txBody>
      </p:sp>
      <p:sp>
        <p:nvSpPr>
          <p:cNvPr id="12" name="TextBox 12"/>
          <p:cNvSpPr txBox="1"/>
          <p:nvPr/>
        </p:nvSpPr>
        <p:spPr>
          <a:xfrm>
            <a:off x="1617835" y="8303320"/>
            <a:ext cx="15641465" cy="857250"/>
          </a:xfrm>
          <a:prstGeom prst="rect">
            <a:avLst/>
          </a:prstGeom>
        </p:spPr>
        <p:txBody>
          <a:bodyPr lIns="0" tIns="0" rIns="0" bIns="0" rtlCol="0" anchor="t">
            <a:spAutoFit/>
          </a:bodyPr>
          <a:lstStyle/>
          <a:p>
            <a:pPr algn="l">
              <a:lnSpc>
                <a:spcPts val="3209"/>
              </a:lnSpc>
              <a:spcBef>
                <a:spcPct val="0"/>
              </a:spcBef>
            </a:pPr>
            <a:r>
              <a:rPr lang="en-US" sz="2674" u="none" strike="noStrike" spc="25">
                <a:solidFill>
                  <a:srgbClr val="F5EE1C"/>
                </a:solidFill>
                <a:latin typeface="Arial"/>
                <a:ea typeface="Arial"/>
                <a:cs typeface="Arial"/>
                <a:sym typeface="Arial"/>
              </a:rPr>
              <a:t>Unfortunately, the Monitoring Solution had to be manually managed, constantly installing Upgrades, New Versions, newly Integrated Components, new Vulnerabilities and so 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424">
                <a:alpha val="100000"/>
              </a:srgbClr>
            </a:gs>
            <a:gs pos="100000">
              <a:srgbClr val="2D4C9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6255994" cy="4731096"/>
          </a:xfrm>
          <a:custGeom>
            <a:avLst/>
            <a:gdLst/>
            <a:ahLst/>
            <a:cxnLst/>
            <a:rect l="l" t="t" r="r" b="b"/>
            <a:pathLst>
              <a:path w="6255994" h="4731096">
                <a:moveTo>
                  <a:pt x="0" y="0"/>
                </a:moveTo>
                <a:lnTo>
                  <a:pt x="6255994" y="0"/>
                </a:lnTo>
                <a:lnTo>
                  <a:pt x="6255994" y="4731096"/>
                </a:lnTo>
                <a:lnTo>
                  <a:pt x="0" y="4731096"/>
                </a:lnTo>
                <a:lnTo>
                  <a:pt x="0" y="0"/>
                </a:lnTo>
                <a:close/>
              </a:path>
            </a:pathLst>
          </a:custGeom>
          <a:blipFill>
            <a:blip r:embed="rId4">
              <a:alphaModFix amt="7999"/>
              <a:extLst>
                <a:ext uri="{96DAC541-7B7A-43D3-8B79-37D633B846F1}">
                  <asvg:svgBlip xmlns:asvg="http://schemas.microsoft.com/office/drawing/2016/SVG/main" r:embed="rId5"/>
                </a:ext>
              </a:extLst>
            </a:blip>
            <a:stretch>
              <a:fillRect/>
            </a:stretch>
          </a:blipFill>
        </p:spPr>
        <p:txBody>
          <a:bodyPr/>
          <a:lstStyle/>
          <a:p>
            <a:endParaRPr lang="en-CA"/>
          </a:p>
        </p:txBody>
      </p:sp>
      <p:sp>
        <p:nvSpPr>
          <p:cNvPr id="3" name="Freeform 3"/>
          <p:cNvSpPr/>
          <p:nvPr/>
        </p:nvSpPr>
        <p:spPr>
          <a:xfrm>
            <a:off x="1348740" y="3197622"/>
            <a:ext cx="15641465" cy="6228800"/>
          </a:xfrm>
          <a:custGeom>
            <a:avLst/>
            <a:gdLst/>
            <a:ahLst/>
            <a:cxnLst/>
            <a:rect l="l" t="t" r="r" b="b"/>
            <a:pathLst>
              <a:path w="15641465" h="6228800">
                <a:moveTo>
                  <a:pt x="0" y="0"/>
                </a:moveTo>
                <a:lnTo>
                  <a:pt x="15641465" y="0"/>
                </a:lnTo>
                <a:lnTo>
                  <a:pt x="15641465" y="6228799"/>
                </a:lnTo>
                <a:lnTo>
                  <a:pt x="0" y="6228799"/>
                </a:lnTo>
                <a:lnTo>
                  <a:pt x="0" y="0"/>
                </a:lnTo>
                <a:close/>
              </a:path>
            </a:pathLst>
          </a:custGeom>
          <a:blipFill>
            <a:blip r:embed="rId6"/>
            <a:stretch>
              <a:fillRect t="-79861" r="-2046" b="-76391"/>
            </a:stretch>
          </a:blipFill>
          <a:ln w="9525" cap="sq">
            <a:solidFill>
              <a:srgbClr val="000000"/>
            </a:solidFill>
            <a:prstDash val="solid"/>
            <a:miter/>
          </a:ln>
        </p:spPr>
        <p:txBody>
          <a:bodyPr/>
          <a:lstStyle/>
          <a:p>
            <a:endParaRPr lang="en-CA"/>
          </a:p>
        </p:txBody>
      </p:sp>
      <p:sp>
        <p:nvSpPr>
          <p:cNvPr id="4" name="Freeform 4"/>
          <p:cNvSpPr/>
          <p:nvPr/>
        </p:nvSpPr>
        <p:spPr>
          <a:xfrm rot="-5400000">
            <a:off x="5903681" y="-2737935"/>
            <a:ext cx="103869" cy="9232800"/>
          </a:xfrm>
          <a:custGeom>
            <a:avLst/>
            <a:gdLst/>
            <a:ahLst/>
            <a:cxnLst/>
            <a:rect l="l" t="t" r="r" b="b"/>
            <a:pathLst>
              <a:path w="103869" h="9232800">
                <a:moveTo>
                  <a:pt x="0" y="0"/>
                </a:moveTo>
                <a:lnTo>
                  <a:pt x="103869" y="0"/>
                </a:lnTo>
                <a:lnTo>
                  <a:pt x="103869" y="9232800"/>
                </a:lnTo>
                <a:lnTo>
                  <a:pt x="0" y="9232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pic>
        <p:nvPicPr>
          <p:cNvPr id="5" name="Picture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rcRect l="21670" r="21184"/>
          <a:stretch>
            <a:fillRect/>
          </a:stretch>
        </p:blipFill>
        <p:spPr>
          <a:xfrm>
            <a:off x="1622720" y="3459355"/>
            <a:ext cx="5739951" cy="5668689"/>
          </a:xfrm>
          <a:prstGeom prst="rect">
            <a:avLst/>
          </a:prstGeom>
        </p:spPr>
      </p:pic>
      <p:sp>
        <p:nvSpPr>
          <p:cNvPr id="6" name="TextBox 6"/>
          <p:cNvSpPr txBox="1"/>
          <p:nvPr/>
        </p:nvSpPr>
        <p:spPr>
          <a:xfrm>
            <a:off x="10949940" y="9655969"/>
            <a:ext cx="5989320" cy="266700"/>
          </a:xfrm>
          <a:prstGeom prst="rect">
            <a:avLst/>
          </a:prstGeom>
        </p:spPr>
        <p:txBody>
          <a:bodyPr lIns="0" tIns="0" rIns="0" bIns="0" rtlCol="0" anchor="t">
            <a:spAutoFit/>
          </a:bodyPr>
          <a:lstStyle/>
          <a:p>
            <a:pPr algn="r">
              <a:lnSpc>
                <a:spcPts val="1889"/>
              </a:lnSpc>
            </a:pPr>
            <a:r>
              <a:rPr lang="en-US" sz="1575" spc="14">
                <a:solidFill>
                  <a:srgbClr val="FFFFFF"/>
                </a:solidFill>
                <a:latin typeface="Arial"/>
                <a:ea typeface="Arial"/>
                <a:cs typeface="Arial"/>
                <a:sym typeface="Arial"/>
              </a:rPr>
              <a:t>(c) 2024 McIndoe Risk Advisory | PROPRIETARY</a:t>
            </a:r>
          </a:p>
        </p:txBody>
      </p:sp>
      <p:sp>
        <p:nvSpPr>
          <p:cNvPr id="7" name="TextBox 7"/>
          <p:cNvSpPr txBox="1"/>
          <p:nvPr/>
        </p:nvSpPr>
        <p:spPr>
          <a:xfrm>
            <a:off x="1348740" y="9655969"/>
            <a:ext cx="3931920" cy="266700"/>
          </a:xfrm>
          <a:prstGeom prst="rect">
            <a:avLst/>
          </a:prstGeom>
        </p:spPr>
        <p:txBody>
          <a:bodyPr lIns="0" tIns="0" rIns="0" bIns="0" rtlCol="0" anchor="t">
            <a:spAutoFit/>
          </a:bodyPr>
          <a:lstStyle/>
          <a:p>
            <a:pPr algn="l">
              <a:lnSpc>
                <a:spcPts val="1889"/>
              </a:lnSpc>
            </a:pPr>
            <a:r>
              <a:rPr lang="en-US" sz="1575" spc="14">
                <a:solidFill>
                  <a:srgbClr val="FFFFFF"/>
                </a:solidFill>
                <a:latin typeface="Arial"/>
                <a:ea typeface="Arial"/>
                <a:cs typeface="Arial"/>
                <a:sym typeface="Arial"/>
              </a:rPr>
              <a:t>14</a:t>
            </a:r>
          </a:p>
        </p:txBody>
      </p:sp>
      <p:sp>
        <p:nvSpPr>
          <p:cNvPr id="8" name="TextBox 8"/>
          <p:cNvSpPr txBox="1"/>
          <p:nvPr/>
        </p:nvSpPr>
        <p:spPr>
          <a:xfrm>
            <a:off x="1348740" y="874031"/>
            <a:ext cx="9223275" cy="952500"/>
          </a:xfrm>
          <a:prstGeom prst="rect">
            <a:avLst/>
          </a:prstGeom>
        </p:spPr>
        <p:txBody>
          <a:bodyPr lIns="0" tIns="0" rIns="0" bIns="0" rtlCol="0" anchor="t">
            <a:spAutoFit/>
          </a:bodyPr>
          <a:lstStyle/>
          <a:p>
            <a:pPr algn="l">
              <a:lnSpc>
                <a:spcPts val="7439"/>
              </a:lnSpc>
              <a:spcBef>
                <a:spcPct val="0"/>
              </a:spcBef>
            </a:pPr>
            <a:r>
              <a:rPr lang="en-US" sz="6199" b="1">
                <a:solidFill>
                  <a:srgbClr val="8FD8FF"/>
                </a:solidFill>
                <a:latin typeface="Antonio Bold"/>
                <a:ea typeface="Antonio Bold"/>
                <a:cs typeface="Antonio Bold"/>
                <a:sym typeface="Antonio Bold"/>
              </a:rPr>
              <a:t>ENCRYPTION OF DATA-IN-MOTION</a:t>
            </a:r>
          </a:p>
        </p:txBody>
      </p:sp>
      <p:sp>
        <p:nvSpPr>
          <p:cNvPr id="9" name="TextBox 9"/>
          <p:cNvSpPr txBox="1"/>
          <p:nvPr/>
        </p:nvSpPr>
        <p:spPr>
          <a:xfrm>
            <a:off x="7181696" y="3349715"/>
            <a:ext cx="9405139" cy="5857939"/>
          </a:xfrm>
          <a:prstGeom prst="rect">
            <a:avLst/>
          </a:prstGeom>
        </p:spPr>
        <p:txBody>
          <a:bodyPr lIns="0" tIns="0" rIns="0" bIns="0" rtlCol="0" anchor="t">
            <a:spAutoFit/>
          </a:bodyPr>
          <a:lstStyle/>
          <a:p>
            <a:pPr marL="577527" lvl="1" indent="-288763" algn="l">
              <a:lnSpc>
                <a:spcPts val="3584"/>
              </a:lnSpc>
              <a:buFont typeface="Arial"/>
              <a:buChar char="•"/>
            </a:pPr>
            <a:r>
              <a:rPr lang="en-US" sz="2674" spc="24">
                <a:solidFill>
                  <a:srgbClr val="FFFFFF"/>
                </a:solidFill>
                <a:latin typeface="Arial"/>
                <a:ea typeface="Arial"/>
                <a:cs typeface="Arial"/>
                <a:sym typeface="Arial"/>
              </a:rPr>
              <a:t>The next step in Cyber Security innovation involves using encryption to protect data during transfer or at rest.</a:t>
            </a:r>
          </a:p>
          <a:p>
            <a:pPr marL="577527" lvl="1" indent="-288763" algn="l">
              <a:lnSpc>
                <a:spcPts val="3584"/>
              </a:lnSpc>
              <a:buFont typeface="Arial"/>
              <a:buChar char="•"/>
            </a:pPr>
            <a:r>
              <a:rPr lang="en-US" sz="2674" spc="24">
                <a:solidFill>
                  <a:srgbClr val="FFFFFF"/>
                </a:solidFill>
                <a:latin typeface="Arial"/>
                <a:ea typeface="Arial"/>
                <a:cs typeface="Arial"/>
                <a:sym typeface="Arial"/>
              </a:rPr>
              <a:t>Keys must be distributed among authorized users to secure the data.</a:t>
            </a:r>
          </a:p>
          <a:p>
            <a:pPr marL="577527" lvl="1" indent="-288763" algn="l">
              <a:lnSpc>
                <a:spcPts val="3584"/>
              </a:lnSpc>
              <a:buFont typeface="Arial"/>
              <a:buChar char="•"/>
            </a:pPr>
            <a:r>
              <a:rPr lang="en-US" sz="2674" spc="24">
                <a:solidFill>
                  <a:srgbClr val="FFFFFF"/>
                </a:solidFill>
                <a:latin typeface="Arial"/>
                <a:ea typeface="Arial"/>
                <a:cs typeface="Arial"/>
                <a:sym typeface="Arial"/>
              </a:rPr>
              <a:t>TLS implements encryption algorithms for secure data transmission.</a:t>
            </a:r>
          </a:p>
          <a:p>
            <a:pPr marL="577527" lvl="1" indent="-288763" algn="l">
              <a:lnSpc>
                <a:spcPts val="3584"/>
              </a:lnSpc>
              <a:buFont typeface="Arial"/>
              <a:buChar char="•"/>
            </a:pPr>
            <a:r>
              <a:rPr lang="en-US" sz="2674" spc="24">
                <a:solidFill>
                  <a:srgbClr val="FFFFFF"/>
                </a:solidFill>
                <a:latin typeface="Arial"/>
                <a:ea typeface="Arial"/>
                <a:cs typeface="Arial"/>
                <a:sym typeface="Arial"/>
              </a:rPr>
              <a:t>The Bulk Encryption Key (BEK) must remain secret and requires careful distribution.</a:t>
            </a:r>
          </a:p>
          <a:p>
            <a:pPr marL="577527" lvl="1" indent="-288763" algn="l">
              <a:lnSpc>
                <a:spcPts val="3584"/>
              </a:lnSpc>
              <a:buFont typeface="Arial"/>
              <a:buChar char="•"/>
            </a:pPr>
            <a:r>
              <a:rPr lang="en-US" sz="2674" spc="24">
                <a:solidFill>
                  <a:srgbClr val="FFFFFF"/>
                </a:solidFill>
                <a:latin typeface="Arial"/>
                <a:ea typeface="Arial"/>
                <a:cs typeface="Arial"/>
                <a:sym typeface="Arial"/>
              </a:rPr>
              <a:t>Public Key Infrastructure (PKI) generates and distributes keys using certificates.</a:t>
            </a:r>
          </a:p>
          <a:p>
            <a:pPr marL="577527" lvl="1" indent="-288763" algn="l">
              <a:lnSpc>
                <a:spcPts val="3584"/>
              </a:lnSpc>
              <a:buFont typeface="Arial"/>
              <a:buChar char="•"/>
            </a:pPr>
            <a:r>
              <a:rPr lang="en-US" sz="2674" spc="25">
                <a:solidFill>
                  <a:srgbClr val="FFFFFF"/>
                </a:solidFill>
                <a:latin typeface="Arial"/>
                <a:ea typeface="Arial"/>
                <a:cs typeface="Arial"/>
                <a:sym typeface="Arial"/>
              </a:rPr>
              <a:t>Certificates can be vulnerable to attacks, necessitating periodic updates and exchanges, especially after a breach or revocation by the PKI provider.</a:t>
            </a:r>
          </a:p>
        </p:txBody>
      </p:sp>
      <p:sp>
        <p:nvSpPr>
          <p:cNvPr id="10" name="TextBox 10"/>
          <p:cNvSpPr txBox="1"/>
          <p:nvPr/>
        </p:nvSpPr>
        <p:spPr>
          <a:xfrm>
            <a:off x="10675727" y="997856"/>
            <a:ext cx="6961223" cy="771525"/>
          </a:xfrm>
          <a:prstGeom prst="rect">
            <a:avLst/>
          </a:prstGeom>
        </p:spPr>
        <p:txBody>
          <a:bodyPr lIns="0" tIns="0" rIns="0" bIns="0" rtlCol="0" anchor="t">
            <a:spAutoFit/>
          </a:bodyPr>
          <a:lstStyle/>
          <a:p>
            <a:pPr algn="l">
              <a:lnSpc>
                <a:spcPts val="6119"/>
              </a:lnSpc>
              <a:spcBef>
                <a:spcPct val="0"/>
              </a:spcBef>
            </a:pPr>
            <a:r>
              <a:rPr lang="en-US" sz="5099">
                <a:solidFill>
                  <a:srgbClr val="F5EE1C"/>
                </a:solidFill>
                <a:latin typeface="Antonio"/>
                <a:ea typeface="Antonio"/>
                <a:cs typeface="Antonio"/>
                <a:sym typeface="Antonio"/>
              </a:rPr>
              <a:t>VIA TLS, CERTIFICATES &amp; PKI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424">
                <a:alpha val="100000"/>
              </a:srgbClr>
            </a:gs>
            <a:gs pos="100000">
              <a:srgbClr val="2D4C9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6255994" cy="4731096"/>
          </a:xfrm>
          <a:custGeom>
            <a:avLst/>
            <a:gdLst/>
            <a:ahLst/>
            <a:cxnLst/>
            <a:rect l="l" t="t" r="r" b="b"/>
            <a:pathLst>
              <a:path w="6255994" h="4731096">
                <a:moveTo>
                  <a:pt x="0" y="0"/>
                </a:moveTo>
                <a:lnTo>
                  <a:pt x="6255994" y="0"/>
                </a:lnTo>
                <a:lnTo>
                  <a:pt x="6255994" y="4731096"/>
                </a:lnTo>
                <a:lnTo>
                  <a:pt x="0" y="4731096"/>
                </a:lnTo>
                <a:lnTo>
                  <a:pt x="0" y="0"/>
                </a:lnTo>
                <a:close/>
              </a:path>
            </a:pathLst>
          </a:custGeom>
          <a:blipFill>
            <a:blip r:embed="rId2">
              <a:alphaModFix amt="7999"/>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1348740" y="3197622"/>
            <a:ext cx="15641465" cy="6228800"/>
          </a:xfrm>
          <a:custGeom>
            <a:avLst/>
            <a:gdLst/>
            <a:ahLst/>
            <a:cxnLst/>
            <a:rect l="l" t="t" r="r" b="b"/>
            <a:pathLst>
              <a:path w="15641465" h="6228800">
                <a:moveTo>
                  <a:pt x="0" y="0"/>
                </a:moveTo>
                <a:lnTo>
                  <a:pt x="15641465" y="0"/>
                </a:lnTo>
                <a:lnTo>
                  <a:pt x="15641465" y="6228799"/>
                </a:lnTo>
                <a:lnTo>
                  <a:pt x="0" y="6228799"/>
                </a:lnTo>
                <a:lnTo>
                  <a:pt x="0" y="0"/>
                </a:lnTo>
                <a:close/>
              </a:path>
            </a:pathLst>
          </a:custGeom>
          <a:blipFill>
            <a:blip r:embed="rId4"/>
            <a:stretch>
              <a:fillRect t="-79861" r="-2046" b="-76391"/>
            </a:stretch>
          </a:blipFill>
          <a:ln w="9525" cap="sq">
            <a:solidFill>
              <a:srgbClr val="000000"/>
            </a:solidFill>
            <a:prstDash val="solid"/>
            <a:miter/>
          </a:ln>
        </p:spPr>
        <p:txBody>
          <a:bodyPr/>
          <a:lstStyle/>
          <a:p>
            <a:endParaRPr lang="en-CA"/>
          </a:p>
        </p:txBody>
      </p:sp>
      <p:sp>
        <p:nvSpPr>
          <p:cNvPr id="4" name="Freeform 4"/>
          <p:cNvSpPr/>
          <p:nvPr/>
        </p:nvSpPr>
        <p:spPr>
          <a:xfrm rot="-5400000">
            <a:off x="5903681" y="-2737935"/>
            <a:ext cx="103869" cy="9232800"/>
          </a:xfrm>
          <a:custGeom>
            <a:avLst/>
            <a:gdLst/>
            <a:ahLst/>
            <a:cxnLst/>
            <a:rect l="l" t="t" r="r" b="b"/>
            <a:pathLst>
              <a:path w="103869" h="9232800">
                <a:moveTo>
                  <a:pt x="0" y="0"/>
                </a:moveTo>
                <a:lnTo>
                  <a:pt x="103869" y="0"/>
                </a:lnTo>
                <a:lnTo>
                  <a:pt x="103869" y="9232800"/>
                </a:lnTo>
                <a:lnTo>
                  <a:pt x="0" y="9232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5" name="Group 5"/>
          <p:cNvGrpSpPr/>
          <p:nvPr/>
        </p:nvGrpSpPr>
        <p:grpSpPr>
          <a:xfrm>
            <a:off x="1771650" y="3600450"/>
            <a:ext cx="3848100" cy="5410200"/>
            <a:chOff x="0" y="0"/>
            <a:chExt cx="1013491" cy="1424909"/>
          </a:xfrm>
        </p:grpSpPr>
        <p:sp>
          <p:nvSpPr>
            <p:cNvPr id="6" name="Freeform 6"/>
            <p:cNvSpPr/>
            <p:nvPr/>
          </p:nvSpPr>
          <p:spPr>
            <a:xfrm>
              <a:off x="0" y="0"/>
              <a:ext cx="1013491" cy="1424909"/>
            </a:xfrm>
            <a:custGeom>
              <a:avLst/>
              <a:gdLst/>
              <a:ahLst/>
              <a:cxnLst/>
              <a:rect l="l" t="t" r="r" b="b"/>
              <a:pathLst>
                <a:path w="1013491" h="1424909">
                  <a:moveTo>
                    <a:pt x="102606" y="0"/>
                  </a:moveTo>
                  <a:lnTo>
                    <a:pt x="910885" y="0"/>
                  </a:lnTo>
                  <a:cubicBezTo>
                    <a:pt x="938098" y="0"/>
                    <a:pt x="964196" y="10810"/>
                    <a:pt x="983439" y="30053"/>
                  </a:cubicBezTo>
                  <a:cubicBezTo>
                    <a:pt x="1002681" y="49295"/>
                    <a:pt x="1013491" y="75393"/>
                    <a:pt x="1013491" y="102606"/>
                  </a:cubicBezTo>
                  <a:lnTo>
                    <a:pt x="1013491" y="1322303"/>
                  </a:lnTo>
                  <a:cubicBezTo>
                    <a:pt x="1013491" y="1378970"/>
                    <a:pt x="967553" y="1424909"/>
                    <a:pt x="910885" y="1424909"/>
                  </a:cubicBezTo>
                  <a:lnTo>
                    <a:pt x="102606" y="1424909"/>
                  </a:lnTo>
                  <a:cubicBezTo>
                    <a:pt x="75393" y="1424909"/>
                    <a:pt x="49295" y="1414098"/>
                    <a:pt x="30053" y="1394856"/>
                  </a:cubicBezTo>
                  <a:cubicBezTo>
                    <a:pt x="10810" y="1375614"/>
                    <a:pt x="0" y="1349515"/>
                    <a:pt x="0" y="1322303"/>
                  </a:cubicBezTo>
                  <a:lnTo>
                    <a:pt x="0" y="102606"/>
                  </a:lnTo>
                  <a:cubicBezTo>
                    <a:pt x="0" y="75393"/>
                    <a:pt x="10810" y="49295"/>
                    <a:pt x="30053" y="30053"/>
                  </a:cubicBezTo>
                  <a:cubicBezTo>
                    <a:pt x="49295" y="10810"/>
                    <a:pt x="75393" y="0"/>
                    <a:pt x="102606" y="0"/>
                  </a:cubicBezTo>
                  <a:close/>
                </a:path>
              </a:pathLst>
            </a:custGeom>
            <a:solidFill>
              <a:srgbClr val="8FD8FF"/>
            </a:solidFill>
          </p:spPr>
          <p:txBody>
            <a:bodyPr/>
            <a:lstStyle/>
            <a:p>
              <a:endParaRPr lang="en-CA"/>
            </a:p>
          </p:txBody>
        </p:sp>
        <p:sp>
          <p:nvSpPr>
            <p:cNvPr id="7" name="TextBox 7"/>
            <p:cNvSpPr txBox="1"/>
            <p:nvPr/>
          </p:nvSpPr>
          <p:spPr>
            <a:xfrm>
              <a:off x="0" y="-28575"/>
              <a:ext cx="1013491" cy="1453484"/>
            </a:xfrm>
            <a:prstGeom prst="rect">
              <a:avLst/>
            </a:prstGeom>
          </p:spPr>
          <p:txBody>
            <a:bodyPr lIns="50800" tIns="50800" rIns="50800" bIns="50800" rtlCol="0" anchor="ctr"/>
            <a:lstStyle/>
            <a:p>
              <a:pPr algn="ctr">
                <a:lnSpc>
                  <a:spcPts val="1889"/>
                </a:lnSpc>
              </a:pPr>
              <a:endParaRPr/>
            </a:p>
          </p:txBody>
        </p:sp>
      </p:grpSp>
      <p:grpSp>
        <p:nvGrpSpPr>
          <p:cNvPr id="8" name="Group 8"/>
          <p:cNvGrpSpPr/>
          <p:nvPr/>
        </p:nvGrpSpPr>
        <p:grpSpPr>
          <a:xfrm>
            <a:off x="5947410" y="3606922"/>
            <a:ext cx="3356610" cy="5410200"/>
            <a:chOff x="0" y="0"/>
            <a:chExt cx="884045" cy="1424909"/>
          </a:xfrm>
        </p:grpSpPr>
        <p:sp>
          <p:nvSpPr>
            <p:cNvPr id="9" name="Freeform 9"/>
            <p:cNvSpPr/>
            <p:nvPr/>
          </p:nvSpPr>
          <p:spPr>
            <a:xfrm>
              <a:off x="0" y="0"/>
              <a:ext cx="884045" cy="1424909"/>
            </a:xfrm>
            <a:custGeom>
              <a:avLst/>
              <a:gdLst/>
              <a:ahLst/>
              <a:cxnLst/>
              <a:rect l="l" t="t" r="r" b="b"/>
              <a:pathLst>
                <a:path w="884045" h="1424909">
                  <a:moveTo>
                    <a:pt x="117630" y="0"/>
                  </a:moveTo>
                  <a:lnTo>
                    <a:pt x="766415" y="0"/>
                  </a:lnTo>
                  <a:cubicBezTo>
                    <a:pt x="797613" y="0"/>
                    <a:pt x="827533" y="12393"/>
                    <a:pt x="849592" y="34453"/>
                  </a:cubicBezTo>
                  <a:cubicBezTo>
                    <a:pt x="871652" y="56513"/>
                    <a:pt x="884045" y="86433"/>
                    <a:pt x="884045" y="117630"/>
                  </a:cubicBezTo>
                  <a:lnTo>
                    <a:pt x="884045" y="1307279"/>
                  </a:lnTo>
                  <a:cubicBezTo>
                    <a:pt x="884045" y="1372244"/>
                    <a:pt x="831381" y="1424909"/>
                    <a:pt x="766415" y="1424909"/>
                  </a:cubicBezTo>
                  <a:lnTo>
                    <a:pt x="117630" y="1424909"/>
                  </a:lnTo>
                  <a:cubicBezTo>
                    <a:pt x="86433" y="1424909"/>
                    <a:pt x="56513" y="1412516"/>
                    <a:pt x="34453" y="1390456"/>
                  </a:cubicBezTo>
                  <a:cubicBezTo>
                    <a:pt x="12393" y="1368396"/>
                    <a:pt x="0" y="1338476"/>
                    <a:pt x="0" y="1307279"/>
                  </a:cubicBezTo>
                  <a:lnTo>
                    <a:pt x="0" y="117630"/>
                  </a:lnTo>
                  <a:cubicBezTo>
                    <a:pt x="0" y="86433"/>
                    <a:pt x="12393" y="56513"/>
                    <a:pt x="34453" y="34453"/>
                  </a:cubicBezTo>
                  <a:cubicBezTo>
                    <a:pt x="56513" y="12393"/>
                    <a:pt x="86433" y="0"/>
                    <a:pt x="117630" y="0"/>
                  </a:cubicBezTo>
                  <a:close/>
                </a:path>
              </a:pathLst>
            </a:custGeom>
            <a:solidFill>
              <a:srgbClr val="8FD8FF"/>
            </a:solidFill>
          </p:spPr>
          <p:txBody>
            <a:bodyPr/>
            <a:lstStyle/>
            <a:p>
              <a:endParaRPr lang="en-CA"/>
            </a:p>
          </p:txBody>
        </p:sp>
        <p:sp>
          <p:nvSpPr>
            <p:cNvPr id="10" name="TextBox 10"/>
            <p:cNvSpPr txBox="1"/>
            <p:nvPr/>
          </p:nvSpPr>
          <p:spPr>
            <a:xfrm>
              <a:off x="0" y="-28575"/>
              <a:ext cx="884045" cy="1453484"/>
            </a:xfrm>
            <a:prstGeom prst="rect">
              <a:avLst/>
            </a:prstGeom>
          </p:spPr>
          <p:txBody>
            <a:bodyPr lIns="50800" tIns="50800" rIns="50800" bIns="50800" rtlCol="0" anchor="ctr"/>
            <a:lstStyle/>
            <a:p>
              <a:pPr algn="ctr">
                <a:lnSpc>
                  <a:spcPts val="1889"/>
                </a:lnSpc>
              </a:pPr>
              <a:endParaRPr/>
            </a:p>
          </p:txBody>
        </p:sp>
      </p:grpSp>
      <p:grpSp>
        <p:nvGrpSpPr>
          <p:cNvPr id="11" name="Group 11"/>
          <p:cNvGrpSpPr/>
          <p:nvPr/>
        </p:nvGrpSpPr>
        <p:grpSpPr>
          <a:xfrm>
            <a:off x="9627870" y="3606922"/>
            <a:ext cx="3356610" cy="5410200"/>
            <a:chOff x="0" y="0"/>
            <a:chExt cx="884045" cy="1424909"/>
          </a:xfrm>
        </p:grpSpPr>
        <p:sp>
          <p:nvSpPr>
            <p:cNvPr id="12" name="Freeform 12"/>
            <p:cNvSpPr/>
            <p:nvPr/>
          </p:nvSpPr>
          <p:spPr>
            <a:xfrm>
              <a:off x="0" y="0"/>
              <a:ext cx="884045" cy="1424909"/>
            </a:xfrm>
            <a:custGeom>
              <a:avLst/>
              <a:gdLst/>
              <a:ahLst/>
              <a:cxnLst/>
              <a:rect l="l" t="t" r="r" b="b"/>
              <a:pathLst>
                <a:path w="884045" h="1424909">
                  <a:moveTo>
                    <a:pt x="117630" y="0"/>
                  </a:moveTo>
                  <a:lnTo>
                    <a:pt x="766415" y="0"/>
                  </a:lnTo>
                  <a:cubicBezTo>
                    <a:pt x="797613" y="0"/>
                    <a:pt x="827533" y="12393"/>
                    <a:pt x="849592" y="34453"/>
                  </a:cubicBezTo>
                  <a:cubicBezTo>
                    <a:pt x="871652" y="56513"/>
                    <a:pt x="884045" y="86433"/>
                    <a:pt x="884045" y="117630"/>
                  </a:cubicBezTo>
                  <a:lnTo>
                    <a:pt x="884045" y="1307279"/>
                  </a:lnTo>
                  <a:cubicBezTo>
                    <a:pt x="884045" y="1372244"/>
                    <a:pt x="831381" y="1424909"/>
                    <a:pt x="766415" y="1424909"/>
                  </a:cubicBezTo>
                  <a:lnTo>
                    <a:pt x="117630" y="1424909"/>
                  </a:lnTo>
                  <a:cubicBezTo>
                    <a:pt x="86433" y="1424909"/>
                    <a:pt x="56513" y="1412516"/>
                    <a:pt x="34453" y="1390456"/>
                  </a:cubicBezTo>
                  <a:cubicBezTo>
                    <a:pt x="12393" y="1368396"/>
                    <a:pt x="0" y="1338476"/>
                    <a:pt x="0" y="1307279"/>
                  </a:cubicBezTo>
                  <a:lnTo>
                    <a:pt x="0" y="117630"/>
                  </a:lnTo>
                  <a:cubicBezTo>
                    <a:pt x="0" y="86433"/>
                    <a:pt x="12393" y="56513"/>
                    <a:pt x="34453" y="34453"/>
                  </a:cubicBezTo>
                  <a:cubicBezTo>
                    <a:pt x="56513" y="12393"/>
                    <a:pt x="86433" y="0"/>
                    <a:pt x="117630" y="0"/>
                  </a:cubicBezTo>
                  <a:close/>
                </a:path>
              </a:pathLst>
            </a:custGeom>
            <a:solidFill>
              <a:srgbClr val="8FD8FF"/>
            </a:solidFill>
          </p:spPr>
          <p:txBody>
            <a:bodyPr/>
            <a:lstStyle/>
            <a:p>
              <a:endParaRPr lang="en-CA"/>
            </a:p>
          </p:txBody>
        </p:sp>
        <p:sp>
          <p:nvSpPr>
            <p:cNvPr id="13" name="TextBox 13"/>
            <p:cNvSpPr txBox="1"/>
            <p:nvPr/>
          </p:nvSpPr>
          <p:spPr>
            <a:xfrm>
              <a:off x="0" y="-28575"/>
              <a:ext cx="884045" cy="1453484"/>
            </a:xfrm>
            <a:prstGeom prst="rect">
              <a:avLst/>
            </a:prstGeom>
          </p:spPr>
          <p:txBody>
            <a:bodyPr lIns="50800" tIns="50800" rIns="50800" bIns="50800" rtlCol="0" anchor="ctr"/>
            <a:lstStyle/>
            <a:p>
              <a:pPr algn="ctr">
                <a:lnSpc>
                  <a:spcPts val="1889"/>
                </a:lnSpc>
              </a:pPr>
              <a:endParaRPr/>
            </a:p>
          </p:txBody>
        </p:sp>
      </p:grpSp>
      <p:grpSp>
        <p:nvGrpSpPr>
          <p:cNvPr id="14" name="Group 14"/>
          <p:cNvGrpSpPr/>
          <p:nvPr/>
        </p:nvGrpSpPr>
        <p:grpSpPr>
          <a:xfrm>
            <a:off x="13308330" y="3606922"/>
            <a:ext cx="3356610" cy="5410200"/>
            <a:chOff x="0" y="0"/>
            <a:chExt cx="884045" cy="1424909"/>
          </a:xfrm>
        </p:grpSpPr>
        <p:sp>
          <p:nvSpPr>
            <p:cNvPr id="15" name="Freeform 15"/>
            <p:cNvSpPr/>
            <p:nvPr/>
          </p:nvSpPr>
          <p:spPr>
            <a:xfrm>
              <a:off x="0" y="0"/>
              <a:ext cx="884045" cy="1424909"/>
            </a:xfrm>
            <a:custGeom>
              <a:avLst/>
              <a:gdLst/>
              <a:ahLst/>
              <a:cxnLst/>
              <a:rect l="l" t="t" r="r" b="b"/>
              <a:pathLst>
                <a:path w="884045" h="1424909">
                  <a:moveTo>
                    <a:pt x="117630" y="0"/>
                  </a:moveTo>
                  <a:lnTo>
                    <a:pt x="766415" y="0"/>
                  </a:lnTo>
                  <a:cubicBezTo>
                    <a:pt x="797613" y="0"/>
                    <a:pt x="827533" y="12393"/>
                    <a:pt x="849592" y="34453"/>
                  </a:cubicBezTo>
                  <a:cubicBezTo>
                    <a:pt x="871652" y="56513"/>
                    <a:pt x="884045" y="86433"/>
                    <a:pt x="884045" y="117630"/>
                  </a:cubicBezTo>
                  <a:lnTo>
                    <a:pt x="884045" y="1307279"/>
                  </a:lnTo>
                  <a:cubicBezTo>
                    <a:pt x="884045" y="1372244"/>
                    <a:pt x="831381" y="1424909"/>
                    <a:pt x="766415" y="1424909"/>
                  </a:cubicBezTo>
                  <a:lnTo>
                    <a:pt x="117630" y="1424909"/>
                  </a:lnTo>
                  <a:cubicBezTo>
                    <a:pt x="86433" y="1424909"/>
                    <a:pt x="56513" y="1412516"/>
                    <a:pt x="34453" y="1390456"/>
                  </a:cubicBezTo>
                  <a:cubicBezTo>
                    <a:pt x="12393" y="1368396"/>
                    <a:pt x="0" y="1338476"/>
                    <a:pt x="0" y="1307279"/>
                  </a:cubicBezTo>
                  <a:lnTo>
                    <a:pt x="0" y="117630"/>
                  </a:lnTo>
                  <a:cubicBezTo>
                    <a:pt x="0" y="86433"/>
                    <a:pt x="12393" y="56513"/>
                    <a:pt x="34453" y="34453"/>
                  </a:cubicBezTo>
                  <a:cubicBezTo>
                    <a:pt x="56513" y="12393"/>
                    <a:pt x="86433" y="0"/>
                    <a:pt x="117630" y="0"/>
                  </a:cubicBezTo>
                  <a:close/>
                </a:path>
              </a:pathLst>
            </a:custGeom>
            <a:solidFill>
              <a:srgbClr val="8FD8FF"/>
            </a:solidFill>
          </p:spPr>
          <p:txBody>
            <a:bodyPr/>
            <a:lstStyle/>
            <a:p>
              <a:endParaRPr lang="en-CA"/>
            </a:p>
          </p:txBody>
        </p:sp>
        <p:sp>
          <p:nvSpPr>
            <p:cNvPr id="16" name="TextBox 16"/>
            <p:cNvSpPr txBox="1"/>
            <p:nvPr/>
          </p:nvSpPr>
          <p:spPr>
            <a:xfrm>
              <a:off x="0" y="-28575"/>
              <a:ext cx="884045" cy="1453484"/>
            </a:xfrm>
            <a:prstGeom prst="rect">
              <a:avLst/>
            </a:prstGeom>
          </p:spPr>
          <p:txBody>
            <a:bodyPr lIns="50800" tIns="50800" rIns="50800" bIns="50800" rtlCol="0" anchor="ctr"/>
            <a:lstStyle/>
            <a:p>
              <a:pPr algn="ctr">
                <a:lnSpc>
                  <a:spcPts val="1889"/>
                </a:lnSpc>
              </a:pPr>
              <a:endParaRPr/>
            </a:p>
          </p:txBody>
        </p:sp>
      </p:grpSp>
      <p:sp>
        <p:nvSpPr>
          <p:cNvPr id="17" name="Freeform 17"/>
          <p:cNvSpPr/>
          <p:nvPr/>
        </p:nvSpPr>
        <p:spPr>
          <a:xfrm>
            <a:off x="2473696" y="2365548"/>
            <a:ext cx="2285876" cy="2240159"/>
          </a:xfrm>
          <a:custGeom>
            <a:avLst/>
            <a:gdLst/>
            <a:ahLst/>
            <a:cxnLst/>
            <a:rect l="l" t="t" r="r" b="b"/>
            <a:pathLst>
              <a:path w="2285876" h="2240159">
                <a:moveTo>
                  <a:pt x="0" y="0"/>
                </a:moveTo>
                <a:lnTo>
                  <a:pt x="2285876" y="0"/>
                </a:lnTo>
                <a:lnTo>
                  <a:pt x="2285876" y="2240159"/>
                </a:lnTo>
                <a:lnTo>
                  <a:pt x="0" y="22401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18" name="Freeform 18"/>
          <p:cNvSpPr/>
          <p:nvPr/>
        </p:nvSpPr>
        <p:spPr>
          <a:xfrm>
            <a:off x="6589963" y="2581529"/>
            <a:ext cx="2071505" cy="2037843"/>
          </a:xfrm>
          <a:custGeom>
            <a:avLst/>
            <a:gdLst/>
            <a:ahLst/>
            <a:cxnLst/>
            <a:rect l="l" t="t" r="r" b="b"/>
            <a:pathLst>
              <a:path w="2071505" h="2037843">
                <a:moveTo>
                  <a:pt x="0" y="0"/>
                </a:moveTo>
                <a:lnTo>
                  <a:pt x="2071504" y="0"/>
                </a:lnTo>
                <a:lnTo>
                  <a:pt x="2071504" y="2037842"/>
                </a:lnTo>
                <a:lnTo>
                  <a:pt x="0" y="20378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19" name="Freeform 19"/>
          <p:cNvSpPr/>
          <p:nvPr/>
        </p:nvSpPr>
        <p:spPr>
          <a:xfrm>
            <a:off x="10572015" y="2581529"/>
            <a:ext cx="1492720" cy="2037843"/>
          </a:xfrm>
          <a:custGeom>
            <a:avLst/>
            <a:gdLst/>
            <a:ahLst/>
            <a:cxnLst/>
            <a:rect l="l" t="t" r="r" b="b"/>
            <a:pathLst>
              <a:path w="1492720" h="2037843">
                <a:moveTo>
                  <a:pt x="0" y="0"/>
                </a:moveTo>
                <a:lnTo>
                  <a:pt x="1492720" y="0"/>
                </a:lnTo>
                <a:lnTo>
                  <a:pt x="1492720" y="2037842"/>
                </a:lnTo>
                <a:lnTo>
                  <a:pt x="0" y="20378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20" name="Freeform 20"/>
          <p:cNvSpPr/>
          <p:nvPr/>
        </p:nvSpPr>
        <p:spPr>
          <a:xfrm>
            <a:off x="13732372" y="2525666"/>
            <a:ext cx="2432325" cy="2149567"/>
          </a:xfrm>
          <a:custGeom>
            <a:avLst/>
            <a:gdLst/>
            <a:ahLst/>
            <a:cxnLst/>
            <a:rect l="l" t="t" r="r" b="b"/>
            <a:pathLst>
              <a:path w="2432325" h="2149567">
                <a:moveTo>
                  <a:pt x="0" y="0"/>
                </a:moveTo>
                <a:lnTo>
                  <a:pt x="2432326" y="0"/>
                </a:lnTo>
                <a:lnTo>
                  <a:pt x="2432326" y="2149568"/>
                </a:lnTo>
                <a:lnTo>
                  <a:pt x="0" y="214956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CA"/>
          </a:p>
        </p:txBody>
      </p:sp>
      <p:sp>
        <p:nvSpPr>
          <p:cNvPr id="21" name="Freeform 21"/>
          <p:cNvSpPr/>
          <p:nvPr/>
        </p:nvSpPr>
        <p:spPr>
          <a:xfrm>
            <a:off x="3314700" y="8242060"/>
            <a:ext cx="11301259" cy="522683"/>
          </a:xfrm>
          <a:custGeom>
            <a:avLst/>
            <a:gdLst/>
            <a:ahLst/>
            <a:cxnLst/>
            <a:rect l="l" t="t" r="r" b="b"/>
            <a:pathLst>
              <a:path w="11301259" h="522683">
                <a:moveTo>
                  <a:pt x="0" y="0"/>
                </a:moveTo>
                <a:lnTo>
                  <a:pt x="11301259" y="0"/>
                </a:lnTo>
                <a:lnTo>
                  <a:pt x="11301259" y="522683"/>
                </a:lnTo>
                <a:lnTo>
                  <a:pt x="0" y="522683"/>
                </a:lnTo>
                <a:lnTo>
                  <a:pt x="0" y="0"/>
                </a:lnTo>
                <a:close/>
              </a:path>
            </a:pathLst>
          </a:custGeom>
          <a:blipFill>
            <a:blip r:embed="rId15"/>
            <a:stretch>
              <a:fillRect/>
            </a:stretch>
          </a:blipFill>
        </p:spPr>
        <p:txBody>
          <a:bodyPr/>
          <a:lstStyle/>
          <a:p>
            <a:endParaRPr lang="en-CA"/>
          </a:p>
        </p:txBody>
      </p:sp>
      <p:sp>
        <p:nvSpPr>
          <p:cNvPr id="22" name="TextBox 22"/>
          <p:cNvSpPr txBox="1"/>
          <p:nvPr/>
        </p:nvSpPr>
        <p:spPr>
          <a:xfrm>
            <a:off x="10949940" y="9655969"/>
            <a:ext cx="5989320" cy="266700"/>
          </a:xfrm>
          <a:prstGeom prst="rect">
            <a:avLst/>
          </a:prstGeom>
        </p:spPr>
        <p:txBody>
          <a:bodyPr lIns="0" tIns="0" rIns="0" bIns="0" rtlCol="0" anchor="t">
            <a:spAutoFit/>
          </a:bodyPr>
          <a:lstStyle/>
          <a:p>
            <a:pPr algn="r">
              <a:lnSpc>
                <a:spcPts val="1889"/>
              </a:lnSpc>
            </a:pPr>
            <a:r>
              <a:rPr lang="en-US" sz="1575" spc="14">
                <a:solidFill>
                  <a:srgbClr val="FFFFFF"/>
                </a:solidFill>
                <a:latin typeface="Arial"/>
                <a:ea typeface="Arial"/>
                <a:cs typeface="Arial"/>
                <a:sym typeface="Arial"/>
              </a:rPr>
              <a:t>(c) 2024 McIndoe Risk Advisory | PROPRIETARY</a:t>
            </a:r>
          </a:p>
        </p:txBody>
      </p:sp>
      <p:sp>
        <p:nvSpPr>
          <p:cNvPr id="23" name="TextBox 23"/>
          <p:cNvSpPr txBox="1"/>
          <p:nvPr/>
        </p:nvSpPr>
        <p:spPr>
          <a:xfrm>
            <a:off x="1348740" y="9655969"/>
            <a:ext cx="3931920" cy="266700"/>
          </a:xfrm>
          <a:prstGeom prst="rect">
            <a:avLst/>
          </a:prstGeom>
        </p:spPr>
        <p:txBody>
          <a:bodyPr lIns="0" tIns="0" rIns="0" bIns="0" rtlCol="0" anchor="t">
            <a:spAutoFit/>
          </a:bodyPr>
          <a:lstStyle/>
          <a:p>
            <a:pPr algn="l">
              <a:lnSpc>
                <a:spcPts val="1889"/>
              </a:lnSpc>
            </a:pPr>
            <a:r>
              <a:rPr lang="en-US" sz="1575" spc="14">
                <a:solidFill>
                  <a:srgbClr val="FFFFFF"/>
                </a:solidFill>
                <a:latin typeface="Arial"/>
                <a:ea typeface="Arial"/>
                <a:cs typeface="Arial"/>
                <a:sym typeface="Arial"/>
              </a:rPr>
              <a:t>15</a:t>
            </a:r>
          </a:p>
        </p:txBody>
      </p:sp>
      <p:sp>
        <p:nvSpPr>
          <p:cNvPr id="24" name="TextBox 24"/>
          <p:cNvSpPr txBox="1"/>
          <p:nvPr/>
        </p:nvSpPr>
        <p:spPr>
          <a:xfrm>
            <a:off x="1348740" y="874031"/>
            <a:ext cx="15910560" cy="952500"/>
          </a:xfrm>
          <a:prstGeom prst="rect">
            <a:avLst/>
          </a:prstGeom>
        </p:spPr>
        <p:txBody>
          <a:bodyPr lIns="0" tIns="0" rIns="0" bIns="0" rtlCol="0" anchor="t">
            <a:spAutoFit/>
          </a:bodyPr>
          <a:lstStyle/>
          <a:p>
            <a:pPr algn="l">
              <a:lnSpc>
                <a:spcPts val="7439"/>
              </a:lnSpc>
              <a:spcBef>
                <a:spcPct val="0"/>
              </a:spcBef>
            </a:pPr>
            <a:r>
              <a:rPr lang="en-US" sz="6199" b="1">
                <a:solidFill>
                  <a:srgbClr val="8FD8FF"/>
                </a:solidFill>
                <a:latin typeface="Antonio Bold"/>
                <a:ea typeface="Antonio Bold"/>
                <a:cs typeface="Antonio Bold"/>
                <a:sym typeface="Antonio Bold"/>
              </a:rPr>
              <a:t>PATCH MANAGEMENT </a:t>
            </a:r>
            <a:r>
              <a:rPr lang="en-US" sz="6199" b="1">
                <a:solidFill>
                  <a:srgbClr val="F5EE1C"/>
                </a:solidFill>
                <a:latin typeface="Antonio Bold"/>
                <a:ea typeface="Antonio Bold"/>
                <a:cs typeface="Antonio Bold"/>
                <a:sym typeface="Antonio Bold"/>
              </a:rPr>
              <a:t>OT AND WITHIN RAIL </a:t>
            </a:r>
          </a:p>
        </p:txBody>
      </p:sp>
      <p:sp>
        <p:nvSpPr>
          <p:cNvPr id="25" name="TextBox 25"/>
          <p:cNvSpPr txBox="1"/>
          <p:nvPr/>
        </p:nvSpPr>
        <p:spPr>
          <a:xfrm>
            <a:off x="1941195" y="5101007"/>
            <a:ext cx="3509010" cy="3025189"/>
          </a:xfrm>
          <a:prstGeom prst="rect">
            <a:avLst/>
          </a:prstGeom>
        </p:spPr>
        <p:txBody>
          <a:bodyPr lIns="0" tIns="0" rIns="0" bIns="0" rtlCol="0" anchor="t">
            <a:spAutoFit/>
          </a:bodyPr>
          <a:lstStyle/>
          <a:p>
            <a:pPr algn="ctr">
              <a:lnSpc>
                <a:spcPts val="1981"/>
              </a:lnSpc>
            </a:pPr>
            <a:r>
              <a:rPr lang="en-US" sz="2001" b="1" spc="18">
                <a:solidFill>
                  <a:srgbClr val="0047AB"/>
                </a:solidFill>
                <a:latin typeface="Arial Bold"/>
                <a:ea typeface="Arial Bold"/>
                <a:cs typeface="Arial Bold"/>
                <a:sym typeface="Arial Bold"/>
              </a:rPr>
              <a:t>Automated and secure software upload and patch management tools, like those in the automotive sector, are lacking. Current tools often use weak and outdated encryption, and distribution is typically manual, making the process costly and slow, especially for patching entire fleets or wayside controllers.</a:t>
            </a:r>
          </a:p>
        </p:txBody>
      </p:sp>
      <p:sp>
        <p:nvSpPr>
          <p:cNvPr id="26" name="TextBox 26"/>
          <p:cNvSpPr txBox="1"/>
          <p:nvPr/>
        </p:nvSpPr>
        <p:spPr>
          <a:xfrm>
            <a:off x="6031523" y="5143500"/>
            <a:ext cx="3188385" cy="2777539"/>
          </a:xfrm>
          <a:prstGeom prst="rect">
            <a:avLst/>
          </a:prstGeom>
        </p:spPr>
        <p:txBody>
          <a:bodyPr lIns="0" tIns="0" rIns="0" bIns="0" rtlCol="0" anchor="t">
            <a:spAutoFit/>
          </a:bodyPr>
          <a:lstStyle/>
          <a:p>
            <a:pPr algn="ctr">
              <a:lnSpc>
                <a:spcPts val="1981"/>
              </a:lnSpc>
            </a:pPr>
            <a:r>
              <a:rPr lang="en-US" sz="2001" b="1" spc="18">
                <a:solidFill>
                  <a:srgbClr val="0047AB"/>
                </a:solidFill>
                <a:latin typeface="Arial Bold"/>
                <a:ea typeface="Arial Bold"/>
                <a:cs typeface="Arial Bold"/>
                <a:sym typeface="Arial Bold"/>
              </a:rPr>
              <a:t>Mostly, USB sticks or similar portable mediums are used. But especially USB-Sticks or dedicated laptops are with significant risks for importing viruses, malware or unwished software into the </a:t>
            </a:r>
          </a:p>
          <a:p>
            <a:pPr algn="ctr">
              <a:lnSpc>
                <a:spcPts val="1981"/>
              </a:lnSpc>
            </a:pPr>
            <a:r>
              <a:rPr lang="en-US" sz="2001" b="1" spc="18">
                <a:solidFill>
                  <a:srgbClr val="0047AB"/>
                </a:solidFill>
                <a:latin typeface="Arial Bold"/>
                <a:ea typeface="Arial Bold"/>
                <a:cs typeface="Arial Bold"/>
                <a:sym typeface="Arial Bold"/>
              </a:rPr>
              <a:t>System. </a:t>
            </a:r>
          </a:p>
          <a:p>
            <a:pPr algn="ctr">
              <a:lnSpc>
                <a:spcPts val="1981"/>
              </a:lnSpc>
            </a:pPr>
            <a:endParaRPr lang="en-US" sz="2001" b="1" spc="18">
              <a:solidFill>
                <a:srgbClr val="0047AB"/>
              </a:solidFill>
              <a:latin typeface="Arial Bold"/>
              <a:ea typeface="Arial Bold"/>
              <a:cs typeface="Arial Bold"/>
              <a:sym typeface="Arial Bold"/>
            </a:endParaRPr>
          </a:p>
        </p:txBody>
      </p:sp>
      <p:sp>
        <p:nvSpPr>
          <p:cNvPr id="27" name="TextBox 27"/>
          <p:cNvSpPr txBox="1"/>
          <p:nvPr/>
        </p:nvSpPr>
        <p:spPr>
          <a:xfrm>
            <a:off x="9799320" y="5155602"/>
            <a:ext cx="3089910" cy="2777539"/>
          </a:xfrm>
          <a:prstGeom prst="rect">
            <a:avLst/>
          </a:prstGeom>
        </p:spPr>
        <p:txBody>
          <a:bodyPr lIns="0" tIns="0" rIns="0" bIns="0" rtlCol="0" anchor="t">
            <a:spAutoFit/>
          </a:bodyPr>
          <a:lstStyle/>
          <a:p>
            <a:pPr algn="ctr">
              <a:lnSpc>
                <a:spcPts val="1981"/>
              </a:lnSpc>
            </a:pPr>
            <a:r>
              <a:rPr lang="en-US" sz="2001" b="1" spc="18">
                <a:solidFill>
                  <a:srgbClr val="0047AB"/>
                </a:solidFill>
                <a:latin typeface="Arial Bold"/>
                <a:ea typeface="Arial Bold"/>
                <a:cs typeface="Arial Bold"/>
                <a:sym typeface="Arial Bold"/>
              </a:rPr>
              <a:t>To reduce risks, upload procedures within the Cyber Security Management System should include decontamination stations with virus scanners. Alternatively, limit USB stick usage to those marked for quarantine.</a:t>
            </a:r>
          </a:p>
        </p:txBody>
      </p:sp>
      <p:sp>
        <p:nvSpPr>
          <p:cNvPr id="28" name="TextBox 28"/>
          <p:cNvSpPr txBox="1"/>
          <p:nvPr/>
        </p:nvSpPr>
        <p:spPr>
          <a:xfrm>
            <a:off x="13527405" y="5143500"/>
            <a:ext cx="2861310" cy="3025189"/>
          </a:xfrm>
          <a:prstGeom prst="rect">
            <a:avLst/>
          </a:prstGeom>
        </p:spPr>
        <p:txBody>
          <a:bodyPr lIns="0" tIns="0" rIns="0" bIns="0" rtlCol="0" anchor="t">
            <a:spAutoFit/>
          </a:bodyPr>
          <a:lstStyle/>
          <a:p>
            <a:pPr marL="0" lvl="0" indent="0" algn="l">
              <a:lnSpc>
                <a:spcPts val="1981"/>
              </a:lnSpc>
            </a:pPr>
            <a:r>
              <a:rPr lang="en-US" sz="2001" b="1" spc="18">
                <a:solidFill>
                  <a:srgbClr val="0047AB"/>
                </a:solidFill>
                <a:latin typeface="Arial Bold"/>
                <a:ea typeface="Arial Bold"/>
                <a:cs typeface="Arial Bold"/>
                <a:sym typeface="Arial Bold"/>
              </a:rPr>
              <a:t>The approaches have limitations:</a:t>
            </a:r>
          </a:p>
          <a:p>
            <a:pPr marL="0" lvl="0" indent="0" algn="l">
              <a:lnSpc>
                <a:spcPts val="1981"/>
              </a:lnSpc>
            </a:pPr>
            <a:endParaRPr lang="en-US" sz="2001" b="1" spc="18">
              <a:solidFill>
                <a:srgbClr val="0047AB"/>
              </a:solidFill>
              <a:latin typeface="Arial Bold"/>
              <a:ea typeface="Arial Bold"/>
              <a:cs typeface="Arial Bold"/>
              <a:sym typeface="Arial Bold"/>
            </a:endParaRPr>
          </a:p>
          <a:p>
            <a:pPr marL="432196" lvl="1" indent="-216098" algn="l">
              <a:lnSpc>
                <a:spcPts val="1981"/>
              </a:lnSpc>
              <a:buFont typeface="Arial"/>
              <a:buChar char="•"/>
            </a:pPr>
            <a:r>
              <a:rPr lang="en-US" sz="2001" b="1" spc="18">
                <a:solidFill>
                  <a:srgbClr val="0047AB"/>
                </a:solidFill>
                <a:latin typeface="Arial Bold"/>
                <a:ea typeface="Arial Bold"/>
                <a:cs typeface="Arial Bold"/>
                <a:sym typeface="Arial Bold"/>
              </a:rPr>
              <a:t>Decontamination stations need regular updates.</a:t>
            </a:r>
          </a:p>
          <a:p>
            <a:pPr marL="432196" lvl="1" indent="-216098" algn="l">
              <a:lnSpc>
                <a:spcPts val="1981"/>
              </a:lnSpc>
              <a:buFont typeface="Arial"/>
              <a:buChar char="•"/>
            </a:pPr>
            <a:r>
              <a:rPr lang="en-US" sz="2001" b="1" spc="18">
                <a:solidFill>
                  <a:srgbClr val="0047AB"/>
                </a:solidFill>
                <a:latin typeface="Arial Bold"/>
                <a:ea typeface="Arial Bold"/>
                <a:cs typeface="Arial Bold"/>
                <a:sym typeface="Arial Bold"/>
              </a:rPr>
              <a:t>Zero-day exploits are excluded.</a:t>
            </a:r>
          </a:p>
          <a:p>
            <a:pPr marL="432196" lvl="1" indent="-216098" algn="l">
              <a:lnSpc>
                <a:spcPts val="1981"/>
              </a:lnSpc>
              <a:buFont typeface="Arial"/>
              <a:buChar char="•"/>
            </a:pPr>
            <a:r>
              <a:rPr lang="en-US" sz="2001" b="1" spc="18">
                <a:solidFill>
                  <a:srgbClr val="0047AB"/>
                </a:solidFill>
                <a:latin typeface="Arial Bold"/>
                <a:ea typeface="Arial Bold"/>
                <a:cs typeface="Arial Bold"/>
                <a:sym typeface="Arial Bold"/>
              </a:rPr>
              <a:t>Final software version control requires manual, local tooling.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424">
                <a:alpha val="100000"/>
              </a:srgbClr>
            </a:gs>
            <a:gs pos="100000">
              <a:srgbClr val="2D4C9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527782" y="2600192"/>
            <a:ext cx="14833144" cy="6772408"/>
          </a:xfrm>
          <a:custGeom>
            <a:avLst/>
            <a:gdLst/>
            <a:ahLst/>
            <a:cxnLst/>
            <a:rect l="l" t="t" r="r" b="b"/>
            <a:pathLst>
              <a:path w="14833144" h="6772408">
                <a:moveTo>
                  <a:pt x="0" y="0"/>
                </a:moveTo>
                <a:lnTo>
                  <a:pt x="14833145" y="0"/>
                </a:lnTo>
                <a:lnTo>
                  <a:pt x="14833145" y="6772408"/>
                </a:lnTo>
                <a:lnTo>
                  <a:pt x="0" y="6772408"/>
                </a:lnTo>
                <a:lnTo>
                  <a:pt x="0" y="0"/>
                </a:lnTo>
                <a:close/>
              </a:path>
            </a:pathLst>
          </a:custGeom>
          <a:blipFill>
            <a:blip r:embed="rId4"/>
            <a:stretch>
              <a:fillRect t="-61110" r="-5244" b="-69399"/>
            </a:stretch>
          </a:blipFill>
          <a:ln w="9525" cap="sq">
            <a:solidFill>
              <a:srgbClr val="000000"/>
            </a:solidFill>
            <a:prstDash val="solid"/>
            <a:miter/>
          </a:ln>
        </p:spPr>
        <p:txBody>
          <a:bodyPr/>
          <a:lstStyle/>
          <a:p>
            <a:endParaRPr lang="en-CA"/>
          </a:p>
        </p:txBody>
      </p:sp>
      <p:sp>
        <p:nvSpPr>
          <p:cNvPr id="3" name="Freeform 3"/>
          <p:cNvSpPr/>
          <p:nvPr/>
        </p:nvSpPr>
        <p:spPr>
          <a:xfrm>
            <a:off x="0" y="0"/>
            <a:ext cx="6255994" cy="4731096"/>
          </a:xfrm>
          <a:custGeom>
            <a:avLst/>
            <a:gdLst/>
            <a:ahLst/>
            <a:cxnLst/>
            <a:rect l="l" t="t" r="r" b="b"/>
            <a:pathLst>
              <a:path w="6255994" h="4731096">
                <a:moveTo>
                  <a:pt x="0" y="0"/>
                </a:moveTo>
                <a:lnTo>
                  <a:pt x="6255994" y="0"/>
                </a:lnTo>
                <a:lnTo>
                  <a:pt x="6255994" y="4731096"/>
                </a:lnTo>
                <a:lnTo>
                  <a:pt x="0" y="4731096"/>
                </a:lnTo>
                <a:lnTo>
                  <a:pt x="0" y="0"/>
                </a:lnTo>
                <a:close/>
              </a:path>
            </a:pathLst>
          </a:custGeom>
          <a:blipFill>
            <a:blip r:embed="rId5">
              <a:alphaModFix amt="7999"/>
              <a:extLst>
                <a:ext uri="{96DAC541-7B7A-43D3-8B79-37D633B846F1}">
                  <asvg:svgBlip xmlns:asvg="http://schemas.microsoft.com/office/drawing/2016/SVG/main" r:embed="rId6"/>
                </a:ext>
              </a:extLst>
            </a:blip>
            <a:stretch>
              <a:fillRect/>
            </a:stretch>
          </a:blipFill>
        </p:spPr>
        <p:txBody>
          <a:bodyPr/>
          <a:lstStyle/>
          <a:p>
            <a:endParaRPr lang="en-CA"/>
          </a:p>
        </p:txBody>
      </p:sp>
      <p:sp>
        <p:nvSpPr>
          <p:cNvPr id="4" name="Freeform 4"/>
          <p:cNvSpPr/>
          <p:nvPr/>
        </p:nvSpPr>
        <p:spPr>
          <a:xfrm rot="-5400000">
            <a:off x="6092248" y="-2507808"/>
            <a:ext cx="103869" cy="9232800"/>
          </a:xfrm>
          <a:custGeom>
            <a:avLst/>
            <a:gdLst/>
            <a:ahLst/>
            <a:cxnLst/>
            <a:rect l="l" t="t" r="r" b="b"/>
            <a:pathLst>
              <a:path w="103869" h="9232800">
                <a:moveTo>
                  <a:pt x="0" y="0"/>
                </a:moveTo>
                <a:lnTo>
                  <a:pt x="103869" y="0"/>
                </a:lnTo>
                <a:lnTo>
                  <a:pt x="103869" y="9232800"/>
                </a:lnTo>
                <a:lnTo>
                  <a:pt x="0" y="9232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grpSp>
        <p:nvGrpSpPr>
          <p:cNvPr id="8" name="Group 8"/>
          <p:cNvGrpSpPr/>
          <p:nvPr/>
        </p:nvGrpSpPr>
        <p:grpSpPr>
          <a:xfrm>
            <a:off x="7316468" y="4040549"/>
            <a:ext cx="8534188" cy="821478"/>
            <a:chOff x="0" y="0"/>
            <a:chExt cx="924916" cy="89030"/>
          </a:xfrm>
        </p:grpSpPr>
        <p:sp>
          <p:nvSpPr>
            <p:cNvPr id="9" name="Freeform 9"/>
            <p:cNvSpPr/>
            <p:nvPr/>
          </p:nvSpPr>
          <p:spPr>
            <a:xfrm>
              <a:off x="0" y="0"/>
              <a:ext cx="924916" cy="89030"/>
            </a:xfrm>
            <a:custGeom>
              <a:avLst/>
              <a:gdLst/>
              <a:ahLst/>
              <a:cxnLst/>
              <a:rect l="l" t="t" r="r" b="b"/>
              <a:pathLst>
                <a:path w="924916" h="89030">
                  <a:moveTo>
                    <a:pt x="34472" y="0"/>
                  </a:moveTo>
                  <a:lnTo>
                    <a:pt x="890443" y="0"/>
                  </a:lnTo>
                  <a:cubicBezTo>
                    <a:pt x="909482" y="0"/>
                    <a:pt x="924916" y="15434"/>
                    <a:pt x="924916" y="34472"/>
                  </a:cubicBezTo>
                  <a:lnTo>
                    <a:pt x="924916" y="54558"/>
                  </a:lnTo>
                  <a:cubicBezTo>
                    <a:pt x="924916" y="63700"/>
                    <a:pt x="921284" y="72468"/>
                    <a:pt x="914819" y="78933"/>
                  </a:cubicBezTo>
                  <a:cubicBezTo>
                    <a:pt x="908354" y="85398"/>
                    <a:pt x="899586" y="89030"/>
                    <a:pt x="890443" y="89030"/>
                  </a:cubicBezTo>
                  <a:lnTo>
                    <a:pt x="34472" y="89030"/>
                  </a:lnTo>
                  <a:cubicBezTo>
                    <a:pt x="15434" y="89030"/>
                    <a:pt x="0" y="73596"/>
                    <a:pt x="0" y="54558"/>
                  </a:cubicBezTo>
                  <a:lnTo>
                    <a:pt x="0" y="34472"/>
                  </a:lnTo>
                  <a:cubicBezTo>
                    <a:pt x="0" y="15434"/>
                    <a:pt x="15434" y="0"/>
                    <a:pt x="34472" y="0"/>
                  </a:cubicBezTo>
                  <a:close/>
                </a:path>
              </a:pathLst>
            </a:custGeom>
            <a:solidFill>
              <a:srgbClr val="182D88"/>
            </a:solidFill>
          </p:spPr>
          <p:txBody>
            <a:bodyPr/>
            <a:lstStyle/>
            <a:p>
              <a:endParaRPr lang="en-CA"/>
            </a:p>
          </p:txBody>
        </p:sp>
        <p:sp>
          <p:nvSpPr>
            <p:cNvPr id="10" name="TextBox 10"/>
            <p:cNvSpPr txBox="1"/>
            <p:nvPr/>
          </p:nvSpPr>
          <p:spPr>
            <a:xfrm>
              <a:off x="0" y="-57150"/>
              <a:ext cx="924916" cy="146180"/>
            </a:xfrm>
            <a:prstGeom prst="rect">
              <a:avLst/>
            </a:prstGeom>
          </p:spPr>
          <p:txBody>
            <a:bodyPr lIns="50800" tIns="50800" rIns="50800" bIns="50800" rtlCol="0" anchor="ctr"/>
            <a:lstStyle/>
            <a:p>
              <a:pPr algn="ctr">
                <a:lnSpc>
                  <a:spcPts val="1960"/>
                </a:lnSpc>
              </a:pPr>
              <a:endParaRPr/>
            </a:p>
          </p:txBody>
        </p:sp>
      </p:grpSp>
      <p:grpSp>
        <p:nvGrpSpPr>
          <p:cNvPr id="11" name="Group 11"/>
          <p:cNvGrpSpPr/>
          <p:nvPr/>
        </p:nvGrpSpPr>
        <p:grpSpPr>
          <a:xfrm>
            <a:off x="7348010" y="5538259"/>
            <a:ext cx="8534188" cy="821478"/>
            <a:chOff x="0" y="0"/>
            <a:chExt cx="924916" cy="89030"/>
          </a:xfrm>
        </p:grpSpPr>
        <p:sp>
          <p:nvSpPr>
            <p:cNvPr id="12" name="Freeform 12"/>
            <p:cNvSpPr/>
            <p:nvPr/>
          </p:nvSpPr>
          <p:spPr>
            <a:xfrm>
              <a:off x="0" y="0"/>
              <a:ext cx="924916" cy="89030"/>
            </a:xfrm>
            <a:custGeom>
              <a:avLst/>
              <a:gdLst/>
              <a:ahLst/>
              <a:cxnLst/>
              <a:rect l="l" t="t" r="r" b="b"/>
              <a:pathLst>
                <a:path w="924916" h="89030">
                  <a:moveTo>
                    <a:pt x="34472" y="0"/>
                  </a:moveTo>
                  <a:lnTo>
                    <a:pt x="890443" y="0"/>
                  </a:lnTo>
                  <a:cubicBezTo>
                    <a:pt x="909482" y="0"/>
                    <a:pt x="924916" y="15434"/>
                    <a:pt x="924916" y="34472"/>
                  </a:cubicBezTo>
                  <a:lnTo>
                    <a:pt x="924916" y="54558"/>
                  </a:lnTo>
                  <a:cubicBezTo>
                    <a:pt x="924916" y="63700"/>
                    <a:pt x="921284" y="72468"/>
                    <a:pt x="914819" y="78933"/>
                  </a:cubicBezTo>
                  <a:cubicBezTo>
                    <a:pt x="908354" y="85398"/>
                    <a:pt x="899586" y="89030"/>
                    <a:pt x="890443" y="89030"/>
                  </a:cubicBezTo>
                  <a:lnTo>
                    <a:pt x="34472" y="89030"/>
                  </a:lnTo>
                  <a:cubicBezTo>
                    <a:pt x="15434" y="89030"/>
                    <a:pt x="0" y="73596"/>
                    <a:pt x="0" y="54558"/>
                  </a:cubicBezTo>
                  <a:lnTo>
                    <a:pt x="0" y="34472"/>
                  </a:lnTo>
                  <a:cubicBezTo>
                    <a:pt x="0" y="15434"/>
                    <a:pt x="15434" y="0"/>
                    <a:pt x="34472" y="0"/>
                  </a:cubicBezTo>
                  <a:close/>
                </a:path>
              </a:pathLst>
            </a:custGeom>
            <a:solidFill>
              <a:srgbClr val="182D88"/>
            </a:solidFill>
          </p:spPr>
          <p:txBody>
            <a:bodyPr/>
            <a:lstStyle/>
            <a:p>
              <a:endParaRPr lang="en-CA"/>
            </a:p>
          </p:txBody>
        </p:sp>
        <p:sp>
          <p:nvSpPr>
            <p:cNvPr id="13" name="TextBox 13"/>
            <p:cNvSpPr txBox="1"/>
            <p:nvPr/>
          </p:nvSpPr>
          <p:spPr>
            <a:xfrm>
              <a:off x="0" y="-57150"/>
              <a:ext cx="924916" cy="146180"/>
            </a:xfrm>
            <a:prstGeom prst="rect">
              <a:avLst/>
            </a:prstGeom>
          </p:spPr>
          <p:txBody>
            <a:bodyPr lIns="50800" tIns="50800" rIns="50800" bIns="50800" rtlCol="0" anchor="ctr"/>
            <a:lstStyle/>
            <a:p>
              <a:pPr algn="ctr">
                <a:lnSpc>
                  <a:spcPts val="1960"/>
                </a:lnSpc>
              </a:pPr>
              <a:endParaRPr/>
            </a:p>
          </p:txBody>
        </p:sp>
      </p:grpSp>
      <p:grpSp>
        <p:nvGrpSpPr>
          <p:cNvPr id="14" name="Group 14"/>
          <p:cNvGrpSpPr/>
          <p:nvPr/>
        </p:nvGrpSpPr>
        <p:grpSpPr>
          <a:xfrm>
            <a:off x="7348010" y="6920324"/>
            <a:ext cx="8534188" cy="821478"/>
            <a:chOff x="0" y="0"/>
            <a:chExt cx="924916" cy="89030"/>
          </a:xfrm>
        </p:grpSpPr>
        <p:sp>
          <p:nvSpPr>
            <p:cNvPr id="15" name="Freeform 15"/>
            <p:cNvSpPr/>
            <p:nvPr/>
          </p:nvSpPr>
          <p:spPr>
            <a:xfrm>
              <a:off x="0" y="0"/>
              <a:ext cx="924916" cy="89030"/>
            </a:xfrm>
            <a:custGeom>
              <a:avLst/>
              <a:gdLst/>
              <a:ahLst/>
              <a:cxnLst/>
              <a:rect l="l" t="t" r="r" b="b"/>
              <a:pathLst>
                <a:path w="924916" h="89030">
                  <a:moveTo>
                    <a:pt x="34472" y="0"/>
                  </a:moveTo>
                  <a:lnTo>
                    <a:pt x="890443" y="0"/>
                  </a:lnTo>
                  <a:cubicBezTo>
                    <a:pt x="909482" y="0"/>
                    <a:pt x="924916" y="15434"/>
                    <a:pt x="924916" y="34472"/>
                  </a:cubicBezTo>
                  <a:lnTo>
                    <a:pt x="924916" y="54558"/>
                  </a:lnTo>
                  <a:cubicBezTo>
                    <a:pt x="924916" y="63700"/>
                    <a:pt x="921284" y="72468"/>
                    <a:pt x="914819" y="78933"/>
                  </a:cubicBezTo>
                  <a:cubicBezTo>
                    <a:pt x="908354" y="85398"/>
                    <a:pt x="899586" y="89030"/>
                    <a:pt x="890443" y="89030"/>
                  </a:cubicBezTo>
                  <a:lnTo>
                    <a:pt x="34472" y="89030"/>
                  </a:lnTo>
                  <a:cubicBezTo>
                    <a:pt x="15434" y="89030"/>
                    <a:pt x="0" y="73596"/>
                    <a:pt x="0" y="54558"/>
                  </a:cubicBezTo>
                  <a:lnTo>
                    <a:pt x="0" y="34472"/>
                  </a:lnTo>
                  <a:cubicBezTo>
                    <a:pt x="0" y="15434"/>
                    <a:pt x="15434" y="0"/>
                    <a:pt x="34472" y="0"/>
                  </a:cubicBezTo>
                  <a:close/>
                </a:path>
              </a:pathLst>
            </a:custGeom>
            <a:solidFill>
              <a:srgbClr val="182D88"/>
            </a:solidFill>
          </p:spPr>
          <p:txBody>
            <a:bodyPr/>
            <a:lstStyle/>
            <a:p>
              <a:endParaRPr lang="en-CA"/>
            </a:p>
          </p:txBody>
        </p:sp>
        <p:sp>
          <p:nvSpPr>
            <p:cNvPr id="16" name="TextBox 16"/>
            <p:cNvSpPr txBox="1"/>
            <p:nvPr/>
          </p:nvSpPr>
          <p:spPr>
            <a:xfrm>
              <a:off x="0" y="-57150"/>
              <a:ext cx="924916" cy="146180"/>
            </a:xfrm>
            <a:prstGeom prst="rect">
              <a:avLst/>
            </a:prstGeom>
          </p:spPr>
          <p:txBody>
            <a:bodyPr lIns="50800" tIns="50800" rIns="50800" bIns="50800" rtlCol="0" anchor="ctr"/>
            <a:lstStyle/>
            <a:p>
              <a:pPr algn="ctr">
                <a:lnSpc>
                  <a:spcPts val="1960"/>
                </a:lnSpc>
              </a:pPr>
              <a:endParaRPr/>
            </a:p>
          </p:txBody>
        </p:sp>
      </p:grpSp>
      <p:pic>
        <p:nvPicPr>
          <p:cNvPr id="17" name="Picture 1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rcRect l="33634" t="15356" r="35265" b="14841"/>
          <a:stretch>
            <a:fillRect/>
          </a:stretch>
        </p:blipFill>
        <p:spPr>
          <a:xfrm>
            <a:off x="2072952" y="2672978"/>
            <a:ext cx="4657277" cy="5899260"/>
          </a:xfrm>
          <a:prstGeom prst="rect">
            <a:avLst/>
          </a:prstGeom>
        </p:spPr>
      </p:pic>
      <p:sp>
        <p:nvSpPr>
          <p:cNvPr id="18" name="TextBox 18"/>
          <p:cNvSpPr txBox="1"/>
          <p:nvPr/>
        </p:nvSpPr>
        <p:spPr>
          <a:xfrm>
            <a:off x="10405671" y="9536906"/>
            <a:ext cx="5989320" cy="266700"/>
          </a:xfrm>
          <a:prstGeom prst="rect">
            <a:avLst/>
          </a:prstGeom>
        </p:spPr>
        <p:txBody>
          <a:bodyPr lIns="0" tIns="0" rIns="0" bIns="0" rtlCol="0" anchor="t">
            <a:spAutoFit/>
          </a:bodyPr>
          <a:lstStyle/>
          <a:p>
            <a:pPr algn="r">
              <a:lnSpc>
                <a:spcPts val="1889"/>
              </a:lnSpc>
            </a:pPr>
            <a:r>
              <a:rPr lang="en-US" sz="1575" spc="14">
                <a:solidFill>
                  <a:srgbClr val="FFFFFF"/>
                </a:solidFill>
                <a:latin typeface="Arial"/>
                <a:ea typeface="Arial"/>
                <a:cs typeface="Arial"/>
                <a:sym typeface="Arial"/>
              </a:rPr>
              <a:t>(c) 2024 McIndoe Risk Advisory | PROPRIETARY</a:t>
            </a:r>
          </a:p>
        </p:txBody>
      </p:sp>
      <p:sp>
        <p:nvSpPr>
          <p:cNvPr id="19" name="TextBox 19"/>
          <p:cNvSpPr txBox="1"/>
          <p:nvPr/>
        </p:nvSpPr>
        <p:spPr>
          <a:xfrm>
            <a:off x="1527782" y="9456809"/>
            <a:ext cx="3931920" cy="266700"/>
          </a:xfrm>
          <a:prstGeom prst="rect">
            <a:avLst/>
          </a:prstGeom>
        </p:spPr>
        <p:txBody>
          <a:bodyPr lIns="0" tIns="0" rIns="0" bIns="0" rtlCol="0" anchor="t">
            <a:spAutoFit/>
          </a:bodyPr>
          <a:lstStyle/>
          <a:p>
            <a:pPr algn="l">
              <a:lnSpc>
                <a:spcPts val="1889"/>
              </a:lnSpc>
            </a:pPr>
            <a:r>
              <a:rPr lang="en-US" sz="1575" spc="14">
                <a:solidFill>
                  <a:srgbClr val="FFFFFF"/>
                </a:solidFill>
                <a:latin typeface="Arial"/>
                <a:ea typeface="Arial"/>
                <a:cs typeface="Arial"/>
                <a:sym typeface="Arial"/>
              </a:rPr>
              <a:t>16</a:t>
            </a:r>
          </a:p>
        </p:txBody>
      </p:sp>
      <p:sp>
        <p:nvSpPr>
          <p:cNvPr id="20" name="TextBox 20"/>
          <p:cNvSpPr txBox="1"/>
          <p:nvPr/>
        </p:nvSpPr>
        <p:spPr>
          <a:xfrm>
            <a:off x="1515690" y="1019175"/>
            <a:ext cx="15743610" cy="952500"/>
          </a:xfrm>
          <a:prstGeom prst="rect">
            <a:avLst/>
          </a:prstGeom>
        </p:spPr>
        <p:txBody>
          <a:bodyPr lIns="0" tIns="0" rIns="0" bIns="0" rtlCol="0" anchor="t">
            <a:spAutoFit/>
          </a:bodyPr>
          <a:lstStyle/>
          <a:p>
            <a:pPr algn="l">
              <a:lnSpc>
                <a:spcPts val="7439"/>
              </a:lnSpc>
              <a:spcBef>
                <a:spcPct val="0"/>
              </a:spcBef>
            </a:pPr>
            <a:r>
              <a:rPr lang="en-US" sz="6199" b="1">
                <a:solidFill>
                  <a:srgbClr val="8FD8FF"/>
                </a:solidFill>
                <a:latin typeface="Antonio Bold"/>
                <a:ea typeface="Antonio Bold"/>
                <a:cs typeface="Antonio Bold"/>
                <a:sym typeface="Antonio Bold"/>
              </a:rPr>
              <a:t>INHERENT CYBERSECURITY RISKS </a:t>
            </a:r>
          </a:p>
        </p:txBody>
      </p:sp>
      <p:sp>
        <p:nvSpPr>
          <p:cNvPr id="21" name="TextBox 21"/>
          <p:cNvSpPr txBox="1"/>
          <p:nvPr/>
        </p:nvSpPr>
        <p:spPr>
          <a:xfrm>
            <a:off x="7783216" y="2907074"/>
            <a:ext cx="7837784" cy="410369"/>
          </a:xfrm>
          <a:prstGeom prst="rect">
            <a:avLst/>
          </a:prstGeom>
        </p:spPr>
        <p:txBody>
          <a:bodyPr wrap="square" lIns="0" tIns="0" rIns="0" bIns="0" rtlCol="0" anchor="t">
            <a:spAutoFit/>
          </a:bodyPr>
          <a:lstStyle/>
          <a:p>
            <a:pPr algn="l">
              <a:lnSpc>
                <a:spcPts val="3209"/>
              </a:lnSpc>
              <a:spcBef>
                <a:spcPct val="0"/>
              </a:spcBef>
            </a:pPr>
            <a:r>
              <a:rPr lang="en-US" sz="2674" b="1" spc="25" dirty="0">
                <a:solidFill>
                  <a:srgbClr val="FFFFFF"/>
                </a:solidFill>
                <a:latin typeface="Arial"/>
                <a:ea typeface="Arial"/>
                <a:cs typeface="Arial"/>
                <a:sym typeface="Arial"/>
              </a:rPr>
              <a:t>RISK ASSESSMENT AGAINST PRINCIPLES </a:t>
            </a:r>
          </a:p>
        </p:txBody>
      </p:sp>
      <p:sp>
        <p:nvSpPr>
          <p:cNvPr id="22" name="TextBox 22"/>
          <p:cNvSpPr txBox="1"/>
          <p:nvPr/>
        </p:nvSpPr>
        <p:spPr>
          <a:xfrm>
            <a:off x="7745948" y="4233429"/>
            <a:ext cx="7605527" cy="857162"/>
          </a:xfrm>
          <a:prstGeom prst="rect">
            <a:avLst/>
          </a:prstGeom>
        </p:spPr>
        <p:txBody>
          <a:bodyPr lIns="0" tIns="0" rIns="0" bIns="0" rtlCol="0" anchor="t">
            <a:spAutoFit/>
          </a:bodyPr>
          <a:lstStyle/>
          <a:p>
            <a:pPr algn="l">
              <a:lnSpc>
                <a:spcPts val="3204"/>
              </a:lnSpc>
            </a:pPr>
            <a:r>
              <a:rPr lang="en-US" sz="2670">
                <a:solidFill>
                  <a:srgbClr val="8FD8FF"/>
                </a:solidFill>
                <a:latin typeface="Arial"/>
                <a:ea typeface="Arial"/>
                <a:cs typeface="Arial"/>
                <a:sym typeface="Arial"/>
              </a:rPr>
              <a:t>C.9</a:t>
            </a:r>
            <a:r>
              <a:rPr lang="en-US" sz="2670">
                <a:solidFill>
                  <a:srgbClr val="FFFFFF"/>
                </a:solidFill>
                <a:latin typeface="Arial"/>
                <a:ea typeface="Arial"/>
                <a:cs typeface="Arial"/>
                <a:sym typeface="Arial"/>
              </a:rPr>
              <a:t> Assume Secrets are not Safe</a:t>
            </a:r>
          </a:p>
          <a:p>
            <a:pPr algn="l">
              <a:lnSpc>
                <a:spcPts val="3204"/>
              </a:lnSpc>
              <a:spcBef>
                <a:spcPct val="0"/>
              </a:spcBef>
            </a:pPr>
            <a:endParaRPr lang="en-US" sz="2670">
              <a:solidFill>
                <a:srgbClr val="FFFFFF"/>
              </a:solidFill>
              <a:latin typeface="Arial"/>
              <a:ea typeface="Arial"/>
              <a:cs typeface="Arial"/>
              <a:sym typeface="Arial"/>
            </a:endParaRPr>
          </a:p>
        </p:txBody>
      </p:sp>
      <p:sp>
        <p:nvSpPr>
          <p:cNvPr id="23" name="TextBox 23"/>
          <p:cNvSpPr txBox="1"/>
          <p:nvPr/>
        </p:nvSpPr>
        <p:spPr>
          <a:xfrm>
            <a:off x="7766512" y="5709716"/>
            <a:ext cx="8286610" cy="857162"/>
          </a:xfrm>
          <a:prstGeom prst="rect">
            <a:avLst/>
          </a:prstGeom>
        </p:spPr>
        <p:txBody>
          <a:bodyPr lIns="0" tIns="0" rIns="0" bIns="0" rtlCol="0" anchor="t">
            <a:spAutoFit/>
          </a:bodyPr>
          <a:lstStyle/>
          <a:p>
            <a:pPr algn="l">
              <a:lnSpc>
                <a:spcPts val="3204"/>
              </a:lnSpc>
            </a:pPr>
            <a:r>
              <a:rPr lang="en-US" sz="2670">
                <a:solidFill>
                  <a:srgbClr val="8FD8FF"/>
                </a:solidFill>
                <a:latin typeface="Arial"/>
                <a:ea typeface="Arial"/>
                <a:cs typeface="Arial"/>
                <a:sym typeface="Arial"/>
              </a:rPr>
              <a:t>C.14 </a:t>
            </a:r>
            <a:r>
              <a:rPr lang="en-US" sz="2670">
                <a:solidFill>
                  <a:srgbClr val="FFFFFF"/>
                </a:solidFill>
                <a:latin typeface="Arial"/>
                <a:ea typeface="Arial"/>
                <a:cs typeface="Arial"/>
                <a:sym typeface="Arial"/>
              </a:rPr>
              <a:t>Precautionary Principle </a:t>
            </a:r>
          </a:p>
          <a:p>
            <a:pPr algn="l">
              <a:lnSpc>
                <a:spcPts val="3204"/>
              </a:lnSpc>
              <a:spcBef>
                <a:spcPct val="0"/>
              </a:spcBef>
            </a:pPr>
            <a:endParaRPr lang="en-US" sz="2670">
              <a:solidFill>
                <a:srgbClr val="FFFFFF"/>
              </a:solidFill>
              <a:latin typeface="Arial"/>
              <a:ea typeface="Arial"/>
              <a:cs typeface="Arial"/>
              <a:sym typeface="Arial"/>
            </a:endParaRPr>
          </a:p>
        </p:txBody>
      </p:sp>
      <p:sp>
        <p:nvSpPr>
          <p:cNvPr id="24" name="TextBox 24"/>
          <p:cNvSpPr txBox="1"/>
          <p:nvPr/>
        </p:nvSpPr>
        <p:spPr>
          <a:xfrm>
            <a:off x="7745948" y="7110258"/>
            <a:ext cx="4952932" cy="857250"/>
          </a:xfrm>
          <a:prstGeom prst="rect">
            <a:avLst/>
          </a:prstGeom>
        </p:spPr>
        <p:txBody>
          <a:bodyPr lIns="0" tIns="0" rIns="0" bIns="0" rtlCol="0" anchor="t">
            <a:spAutoFit/>
          </a:bodyPr>
          <a:lstStyle/>
          <a:p>
            <a:pPr algn="l">
              <a:lnSpc>
                <a:spcPts val="3204"/>
              </a:lnSpc>
            </a:pPr>
            <a:r>
              <a:rPr lang="en-US" sz="2670">
                <a:solidFill>
                  <a:srgbClr val="8FD8FF"/>
                </a:solidFill>
                <a:latin typeface="Arial"/>
                <a:ea typeface="Arial"/>
                <a:cs typeface="Arial"/>
                <a:sym typeface="Arial"/>
              </a:rPr>
              <a:t>C.15</a:t>
            </a:r>
            <a:r>
              <a:rPr lang="en-US" sz="2670">
                <a:solidFill>
                  <a:srgbClr val="FFFFFF"/>
                </a:solidFill>
                <a:latin typeface="Arial"/>
                <a:ea typeface="Arial"/>
                <a:cs typeface="Arial"/>
                <a:sym typeface="Arial"/>
              </a:rPr>
              <a:t> Continuous Protection</a:t>
            </a:r>
          </a:p>
          <a:p>
            <a:pPr algn="l">
              <a:lnSpc>
                <a:spcPts val="3204"/>
              </a:lnSpc>
              <a:spcBef>
                <a:spcPct val="0"/>
              </a:spcBef>
            </a:pPr>
            <a:endParaRPr lang="en-US" sz="2670">
              <a:solidFill>
                <a:srgbClr val="FFFFFF"/>
              </a:solidFill>
              <a:latin typeface="Arial"/>
              <a:ea typeface="Arial"/>
              <a:cs typeface="Arial"/>
              <a:sym typeface="Arial"/>
            </a:endParaRPr>
          </a:p>
        </p:txBody>
      </p:sp>
      <p:sp>
        <p:nvSpPr>
          <p:cNvPr id="25" name="TextBox 25"/>
          <p:cNvSpPr txBox="1"/>
          <p:nvPr/>
        </p:nvSpPr>
        <p:spPr>
          <a:xfrm>
            <a:off x="1684565" y="8830458"/>
            <a:ext cx="12122766" cy="457200"/>
          </a:xfrm>
          <a:prstGeom prst="rect">
            <a:avLst/>
          </a:prstGeom>
        </p:spPr>
        <p:txBody>
          <a:bodyPr lIns="0" tIns="0" rIns="0" bIns="0" rtlCol="0" anchor="t">
            <a:spAutoFit/>
          </a:bodyPr>
          <a:lstStyle/>
          <a:p>
            <a:pPr algn="ctr">
              <a:lnSpc>
                <a:spcPts val="3204"/>
              </a:lnSpc>
              <a:spcBef>
                <a:spcPct val="0"/>
              </a:spcBef>
            </a:pPr>
            <a:r>
              <a:rPr lang="en-US" sz="2670">
                <a:solidFill>
                  <a:srgbClr val="F5EE1C"/>
                </a:solidFill>
                <a:latin typeface="Arial"/>
                <a:ea typeface="Arial"/>
                <a:cs typeface="Arial"/>
                <a:sym typeface="Arial"/>
              </a:rPr>
              <a:t>Note: These Principles are a subset of EN DIN TS 50701:2023 Appendix 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424">
                <a:alpha val="100000"/>
              </a:srgbClr>
            </a:gs>
            <a:gs pos="100000">
              <a:srgbClr val="2D4C9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515690" y="2577164"/>
            <a:ext cx="15310212" cy="6772408"/>
          </a:xfrm>
          <a:custGeom>
            <a:avLst/>
            <a:gdLst/>
            <a:ahLst/>
            <a:cxnLst/>
            <a:rect l="l" t="t" r="r" b="b"/>
            <a:pathLst>
              <a:path w="15310212" h="6772408">
                <a:moveTo>
                  <a:pt x="0" y="0"/>
                </a:moveTo>
                <a:lnTo>
                  <a:pt x="15310212" y="0"/>
                </a:lnTo>
                <a:lnTo>
                  <a:pt x="15310212" y="6772408"/>
                </a:lnTo>
                <a:lnTo>
                  <a:pt x="0" y="6772408"/>
                </a:lnTo>
                <a:lnTo>
                  <a:pt x="0" y="0"/>
                </a:lnTo>
                <a:close/>
              </a:path>
            </a:pathLst>
          </a:custGeom>
          <a:blipFill>
            <a:blip r:embed="rId4"/>
            <a:stretch>
              <a:fillRect t="-61198" r="-2046" b="-69494"/>
            </a:stretch>
          </a:blipFill>
          <a:ln w="9525" cap="sq">
            <a:solidFill>
              <a:srgbClr val="000000"/>
            </a:solidFill>
            <a:prstDash val="solid"/>
            <a:miter/>
          </a:ln>
        </p:spPr>
        <p:txBody>
          <a:bodyPr/>
          <a:lstStyle/>
          <a:p>
            <a:endParaRPr lang="en-CA"/>
          </a:p>
        </p:txBody>
      </p:sp>
      <p:sp>
        <p:nvSpPr>
          <p:cNvPr id="3" name="Freeform 3"/>
          <p:cNvSpPr/>
          <p:nvPr/>
        </p:nvSpPr>
        <p:spPr>
          <a:xfrm>
            <a:off x="0" y="0"/>
            <a:ext cx="6255994" cy="4731096"/>
          </a:xfrm>
          <a:custGeom>
            <a:avLst/>
            <a:gdLst/>
            <a:ahLst/>
            <a:cxnLst/>
            <a:rect l="l" t="t" r="r" b="b"/>
            <a:pathLst>
              <a:path w="6255994" h="4731096">
                <a:moveTo>
                  <a:pt x="0" y="0"/>
                </a:moveTo>
                <a:lnTo>
                  <a:pt x="6255994" y="0"/>
                </a:lnTo>
                <a:lnTo>
                  <a:pt x="6255994" y="4731096"/>
                </a:lnTo>
                <a:lnTo>
                  <a:pt x="0" y="4731096"/>
                </a:lnTo>
                <a:lnTo>
                  <a:pt x="0" y="0"/>
                </a:lnTo>
                <a:close/>
              </a:path>
            </a:pathLst>
          </a:custGeom>
          <a:blipFill>
            <a:blip r:embed="rId5">
              <a:alphaModFix amt="7999"/>
              <a:extLst>
                <a:ext uri="{96DAC541-7B7A-43D3-8B79-37D633B846F1}">
                  <asvg:svgBlip xmlns:asvg="http://schemas.microsoft.com/office/drawing/2016/SVG/main" r:embed="rId6"/>
                </a:ext>
              </a:extLst>
            </a:blip>
            <a:stretch>
              <a:fillRect/>
            </a:stretch>
          </a:blipFill>
        </p:spPr>
        <p:txBody>
          <a:bodyPr/>
          <a:lstStyle/>
          <a:p>
            <a:endParaRPr lang="en-CA"/>
          </a:p>
        </p:txBody>
      </p:sp>
      <p:sp>
        <p:nvSpPr>
          <p:cNvPr id="4" name="Freeform 4"/>
          <p:cNvSpPr/>
          <p:nvPr/>
        </p:nvSpPr>
        <p:spPr>
          <a:xfrm rot="-5400000">
            <a:off x="6092248" y="-2507808"/>
            <a:ext cx="103869" cy="9232800"/>
          </a:xfrm>
          <a:custGeom>
            <a:avLst/>
            <a:gdLst/>
            <a:ahLst/>
            <a:cxnLst/>
            <a:rect l="l" t="t" r="r" b="b"/>
            <a:pathLst>
              <a:path w="103869" h="9232800">
                <a:moveTo>
                  <a:pt x="0" y="0"/>
                </a:moveTo>
                <a:lnTo>
                  <a:pt x="103869" y="0"/>
                </a:lnTo>
                <a:lnTo>
                  <a:pt x="103869" y="9232800"/>
                </a:lnTo>
                <a:lnTo>
                  <a:pt x="0" y="9232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grpSp>
        <p:nvGrpSpPr>
          <p:cNvPr id="5" name="Group 5"/>
          <p:cNvGrpSpPr/>
          <p:nvPr/>
        </p:nvGrpSpPr>
        <p:grpSpPr>
          <a:xfrm>
            <a:off x="5823185" y="2716077"/>
            <a:ext cx="10439936" cy="2198823"/>
            <a:chOff x="0" y="0"/>
            <a:chExt cx="1131456" cy="238303"/>
          </a:xfrm>
        </p:grpSpPr>
        <p:sp>
          <p:nvSpPr>
            <p:cNvPr id="6" name="Freeform 6"/>
            <p:cNvSpPr/>
            <p:nvPr/>
          </p:nvSpPr>
          <p:spPr>
            <a:xfrm>
              <a:off x="0" y="0"/>
              <a:ext cx="1131456" cy="238303"/>
            </a:xfrm>
            <a:custGeom>
              <a:avLst/>
              <a:gdLst/>
              <a:ahLst/>
              <a:cxnLst/>
              <a:rect l="l" t="t" r="r" b="b"/>
              <a:pathLst>
                <a:path w="1131456" h="238303">
                  <a:moveTo>
                    <a:pt x="28180" y="0"/>
                  </a:moveTo>
                  <a:lnTo>
                    <a:pt x="1103277" y="0"/>
                  </a:lnTo>
                  <a:cubicBezTo>
                    <a:pt x="1118840" y="0"/>
                    <a:pt x="1131456" y="12616"/>
                    <a:pt x="1131456" y="28180"/>
                  </a:cubicBezTo>
                  <a:lnTo>
                    <a:pt x="1131456" y="210124"/>
                  </a:lnTo>
                  <a:cubicBezTo>
                    <a:pt x="1131456" y="217598"/>
                    <a:pt x="1128487" y="224765"/>
                    <a:pt x="1123203" y="230050"/>
                  </a:cubicBezTo>
                  <a:cubicBezTo>
                    <a:pt x="1117918" y="235335"/>
                    <a:pt x="1110750" y="238303"/>
                    <a:pt x="1103277" y="238303"/>
                  </a:cubicBezTo>
                  <a:lnTo>
                    <a:pt x="28180" y="238303"/>
                  </a:lnTo>
                  <a:cubicBezTo>
                    <a:pt x="20706" y="238303"/>
                    <a:pt x="13538" y="235335"/>
                    <a:pt x="8254" y="230050"/>
                  </a:cubicBezTo>
                  <a:cubicBezTo>
                    <a:pt x="2969" y="224765"/>
                    <a:pt x="0" y="217598"/>
                    <a:pt x="0" y="210124"/>
                  </a:cubicBezTo>
                  <a:lnTo>
                    <a:pt x="0" y="28180"/>
                  </a:lnTo>
                  <a:cubicBezTo>
                    <a:pt x="0" y="20706"/>
                    <a:pt x="2969" y="13538"/>
                    <a:pt x="8254" y="8254"/>
                  </a:cubicBezTo>
                  <a:cubicBezTo>
                    <a:pt x="13538" y="2969"/>
                    <a:pt x="20706" y="0"/>
                    <a:pt x="28180" y="0"/>
                  </a:cubicBezTo>
                  <a:close/>
                </a:path>
              </a:pathLst>
            </a:custGeom>
            <a:solidFill>
              <a:srgbClr val="182D88"/>
            </a:solidFill>
          </p:spPr>
          <p:txBody>
            <a:bodyPr/>
            <a:lstStyle/>
            <a:p>
              <a:endParaRPr lang="en-CA"/>
            </a:p>
          </p:txBody>
        </p:sp>
        <p:sp>
          <p:nvSpPr>
            <p:cNvPr id="7" name="TextBox 7"/>
            <p:cNvSpPr txBox="1"/>
            <p:nvPr/>
          </p:nvSpPr>
          <p:spPr>
            <a:xfrm>
              <a:off x="0" y="-57150"/>
              <a:ext cx="1131456" cy="295453"/>
            </a:xfrm>
            <a:prstGeom prst="rect">
              <a:avLst/>
            </a:prstGeom>
          </p:spPr>
          <p:txBody>
            <a:bodyPr lIns="50800" tIns="50800" rIns="50800" bIns="50800" rtlCol="0" anchor="ctr"/>
            <a:lstStyle/>
            <a:p>
              <a:pPr algn="ctr">
                <a:lnSpc>
                  <a:spcPts val="1960"/>
                </a:lnSpc>
              </a:pPr>
              <a:endParaRPr/>
            </a:p>
          </p:txBody>
        </p:sp>
      </p:grpSp>
      <p:grpSp>
        <p:nvGrpSpPr>
          <p:cNvPr id="8" name="Group 8"/>
          <p:cNvGrpSpPr/>
          <p:nvPr/>
        </p:nvGrpSpPr>
        <p:grpSpPr>
          <a:xfrm>
            <a:off x="5823185" y="5260050"/>
            <a:ext cx="10439936" cy="1406636"/>
            <a:chOff x="0" y="0"/>
            <a:chExt cx="1131456" cy="152448"/>
          </a:xfrm>
        </p:grpSpPr>
        <p:sp>
          <p:nvSpPr>
            <p:cNvPr id="9" name="Freeform 9"/>
            <p:cNvSpPr/>
            <p:nvPr/>
          </p:nvSpPr>
          <p:spPr>
            <a:xfrm>
              <a:off x="0" y="0"/>
              <a:ext cx="1131456" cy="152448"/>
            </a:xfrm>
            <a:custGeom>
              <a:avLst/>
              <a:gdLst/>
              <a:ahLst/>
              <a:cxnLst/>
              <a:rect l="l" t="t" r="r" b="b"/>
              <a:pathLst>
                <a:path w="1131456" h="152448">
                  <a:moveTo>
                    <a:pt x="28180" y="0"/>
                  </a:moveTo>
                  <a:lnTo>
                    <a:pt x="1103277" y="0"/>
                  </a:lnTo>
                  <a:cubicBezTo>
                    <a:pt x="1118840" y="0"/>
                    <a:pt x="1131456" y="12616"/>
                    <a:pt x="1131456" y="28180"/>
                  </a:cubicBezTo>
                  <a:lnTo>
                    <a:pt x="1131456" y="124268"/>
                  </a:lnTo>
                  <a:cubicBezTo>
                    <a:pt x="1131456" y="131742"/>
                    <a:pt x="1128487" y="138910"/>
                    <a:pt x="1123203" y="144194"/>
                  </a:cubicBezTo>
                  <a:cubicBezTo>
                    <a:pt x="1117918" y="149479"/>
                    <a:pt x="1110750" y="152448"/>
                    <a:pt x="1103277" y="152448"/>
                  </a:cubicBezTo>
                  <a:lnTo>
                    <a:pt x="28180" y="152448"/>
                  </a:lnTo>
                  <a:cubicBezTo>
                    <a:pt x="20706" y="152448"/>
                    <a:pt x="13538" y="149479"/>
                    <a:pt x="8254" y="144194"/>
                  </a:cubicBezTo>
                  <a:cubicBezTo>
                    <a:pt x="2969" y="138910"/>
                    <a:pt x="0" y="131742"/>
                    <a:pt x="0" y="124268"/>
                  </a:cubicBezTo>
                  <a:lnTo>
                    <a:pt x="0" y="28180"/>
                  </a:lnTo>
                  <a:cubicBezTo>
                    <a:pt x="0" y="20706"/>
                    <a:pt x="2969" y="13538"/>
                    <a:pt x="8254" y="8254"/>
                  </a:cubicBezTo>
                  <a:cubicBezTo>
                    <a:pt x="13538" y="2969"/>
                    <a:pt x="20706" y="0"/>
                    <a:pt x="28180" y="0"/>
                  </a:cubicBezTo>
                  <a:close/>
                </a:path>
              </a:pathLst>
            </a:custGeom>
            <a:solidFill>
              <a:srgbClr val="0047AB"/>
            </a:solidFill>
          </p:spPr>
          <p:txBody>
            <a:bodyPr/>
            <a:lstStyle/>
            <a:p>
              <a:endParaRPr lang="en-CA"/>
            </a:p>
          </p:txBody>
        </p:sp>
        <p:sp>
          <p:nvSpPr>
            <p:cNvPr id="10" name="TextBox 10"/>
            <p:cNvSpPr txBox="1"/>
            <p:nvPr/>
          </p:nvSpPr>
          <p:spPr>
            <a:xfrm>
              <a:off x="0" y="-57150"/>
              <a:ext cx="1131456" cy="209598"/>
            </a:xfrm>
            <a:prstGeom prst="rect">
              <a:avLst/>
            </a:prstGeom>
          </p:spPr>
          <p:txBody>
            <a:bodyPr lIns="50800" tIns="50800" rIns="50800" bIns="50800" rtlCol="0" anchor="ctr"/>
            <a:lstStyle/>
            <a:p>
              <a:pPr algn="ctr">
                <a:lnSpc>
                  <a:spcPts val="1960"/>
                </a:lnSpc>
              </a:pPr>
              <a:endParaRPr/>
            </a:p>
          </p:txBody>
        </p:sp>
      </p:grpSp>
      <p:grpSp>
        <p:nvGrpSpPr>
          <p:cNvPr id="11" name="Group 11"/>
          <p:cNvGrpSpPr/>
          <p:nvPr/>
        </p:nvGrpSpPr>
        <p:grpSpPr>
          <a:xfrm>
            <a:off x="5823185" y="7011118"/>
            <a:ext cx="10428146" cy="1497842"/>
            <a:chOff x="0" y="0"/>
            <a:chExt cx="1130179" cy="162333"/>
          </a:xfrm>
        </p:grpSpPr>
        <p:sp>
          <p:nvSpPr>
            <p:cNvPr id="12" name="Freeform 12"/>
            <p:cNvSpPr/>
            <p:nvPr/>
          </p:nvSpPr>
          <p:spPr>
            <a:xfrm>
              <a:off x="0" y="0"/>
              <a:ext cx="1130178" cy="162333"/>
            </a:xfrm>
            <a:custGeom>
              <a:avLst/>
              <a:gdLst/>
              <a:ahLst/>
              <a:cxnLst/>
              <a:rect l="l" t="t" r="r" b="b"/>
              <a:pathLst>
                <a:path w="1130178" h="162333">
                  <a:moveTo>
                    <a:pt x="28211" y="0"/>
                  </a:moveTo>
                  <a:lnTo>
                    <a:pt x="1101967" y="0"/>
                  </a:lnTo>
                  <a:cubicBezTo>
                    <a:pt x="1109449" y="0"/>
                    <a:pt x="1116625" y="2972"/>
                    <a:pt x="1121916" y="8263"/>
                  </a:cubicBezTo>
                  <a:cubicBezTo>
                    <a:pt x="1127206" y="13554"/>
                    <a:pt x="1130178" y="20729"/>
                    <a:pt x="1130178" y="28211"/>
                  </a:cubicBezTo>
                  <a:lnTo>
                    <a:pt x="1130178" y="134121"/>
                  </a:lnTo>
                  <a:cubicBezTo>
                    <a:pt x="1130178" y="141603"/>
                    <a:pt x="1127206" y="148779"/>
                    <a:pt x="1121916" y="154070"/>
                  </a:cubicBezTo>
                  <a:cubicBezTo>
                    <a:pt x="1116625" y="159360"/>
                    <a:pt x="1109449" y="162333"/>
                    <a:pt x="1101967" y="162333"/>
                  </a:cubicBezTo>
                  <a:lnTo>
                    <a:pt x="28211" y="162333"/>
                  </a:lnTo>
                  <a:cubicBezTo>
                    <a:pt x="12631" y="162333"/>
                    <a:pt x="0" y="149702"/>
                    <a:pt x="0" y="134121"/>
                  </a:cubicBezTo>
                  <a:lnTo>
                    <a:pt x="0" y="28211"/>
                  </a:lnTo>
                  <a:cubicBezTo>
                    <a:pt x="0" y="20729"/>
                    <a:pt x="2972" y="13554"/>
                    <a:pt x="8263" y="8263"/>
                  </a:cubicBezTo>
                  <a:cubicBezTo>
                    <a:pt x="13554" y="2972"/>
                    <a:pt x="20729" y="0"/>
                    <a:pt x="28211" y="0"/>
                  </a:cubicBezTo>
                  <a:close/>
                </a:path>
              </a:pathLst>
            </a:custGeom>
            <a:solidFill>
              <a:srgbClr val="182D88"/>
            </a:solidFill>
          </p:spPr>
          <p:txBody>
            <a:bodyPr/>
            <a:lstStyle/>
            <a:p>
              <a:endParaRPr lang="en-CA"/>
            </a:p>
          </p:txBody>
        </p:sp>
        <p:sp>
          <p:nvSpPr>
            <p:cNvPr id="13" name="TextBox 13"/>
            <p:cNvSpPr txBox="1"/>
            <p:nvPr/>
          </p:nvSpPr>
          <p:spPr>
            <a:xfrm>
              <a:off x="0" y="-57150"/>
              <a:ext cx="1130179" cy="219483"/>
            </a:xfrm>
            <a:prstGeom prst="rect">
              <a:avLst/>
            </a:prstGeom>
          </p:spPr>
          <p:txBody>
            <a:bodyPr lIns="50800" tIns="50800" rIns="50800" bIns="50800" rtlCol="0" anchor="ctr"/>
            <a:lstStyle/>
            <a:p>
              <a:pPr algn="ctr">
                <a:lnSpc>
                  <a:spcPts val="1960"/>
                </a:lnSpc>
              </a:pPr>
              <a:endParaRPr/>
            </a:p>
          </p:txBody>
        </p:sp>
      </p:grpSp>
      <p:pic>
        <p:nvPicPr>
          <p:cNvPr id="14" name="Picture 1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rcRect l="21594" r="42948"/>
          <a:stretch>
            <a:fillRect/>
          </a:stretch>
        </p:blipFill>
        <p:spPr>
          <a:xfrm>
            <a:off x="1879669" y="2716077"/>
            <a:ext cx="3591824" cy="5774096"/>
          </a:xfrm>
          <a:prstGeom prst="rect">
            <a:avLst/>
          </a:prstGeom>
        </p:spPr>
      </p:pic>
      <p:sp>
        <p:nvSpPr>
          <p:cNvPr id="15" name="TextBox 15"/>
          <p:cNvSpPr txBox="1"/>
          <p:nvPr/>
        </p:nvSpPr>
        <p:spPr>
          <a:xfrm>
            <a:off x="10798682" y="9536906"/>
            <a:ext cx="5989320" cy="266700"/>
          </a:xfrm>
          <a:prstGeom prst="rect">
            <a:avLst/>
          </a:prstGeom>
        </p:spPr>
        <p:txBody>
          <a:bodyPr lIns="0" tIns="0" rIns="0" bIns="0" rtlCol="0" anchor="t">
            <a:spAutoFit/>
          </a:bodyPr>
          <a:lstStyle/>
          <a:p>
            <a:pPr algn="r">
              <a:lnSpc>
                <a:spcPts val="1889"/>
              </a:lnSpc>
            </a:pPr>
            <a:r>
              <a:rPr lang="en-US" sz="1575" spc="14">
                <a:solidFill>
                  <a:srgbClr val="FFFFFF"/>
                </a:solidFill>
                <a:latin typeface="Arial"/>
                <a:ea typeface="Arial"/>
                <a:cs typeface="Arial"/>
                <a:sym typeface="Arial"/>
              </a:rPr>
              <a:t>(c) 2024 McIndoe Risk Advisory | PROPRIETARY</a:t>
            </a:r>
          </a:p>
        </p:txBody>
      </p:sp>
      <p:sp>
        <p:nvSpPr>
          <p:cNvPr id="16" name="TextBox 16"/>
          <p:cNvSpPr txBox="1"/>
          <p:nvPr/>
        </p:nvSpPr>
        <p:spPr>
          <a:xfrm>
            <a:off x="1527782" y="9456809"/>
            <a:ext cx="3931920" cy="266700"/>
          </a:xfrm>
          <a:prstGeom prst="rect">
            <a:avLst/>
          </a:prstGeom>
        </p:spPr>
        <p:txBody>
          <a:bodyPr lIns="0" tIns="0" rIns="0" bIns="0" rtlCol="0" anchor="t">
            <a:spAutoFit/>
          </a:bodyPr>
          <a:lstStyle/>
          <a:p>
            <a:pPr algn="l">
              <a:lnSpc>
                <a:spcPts val="1889"/>
              </a:lnSpc>
            </a:pPr>
            <a:r>
              <a:rPr lang="en-US" sz="1575" spc="14">
                <a:solidFill>
                  <a:srgbClr val="FFFFFF"/>
                </a:solidFill>
                <a:latin typeface="Arial"/>
                <a:ea typeface="Arial"/>
                <a:cs typeface="Arial"/>
                <a:sym typeface="Arial"/>
              </a:rPr>
              <a:t>17</a:t>
            </a:r>
          </a:p>
        </p:txBody>
      </p:sp>
      <p:sp>
        <p:nvSpPr>
          <p:cNvPr id="17" name="TextBox 17"/>
          <p:cNvSpPr txBox="1"/>
          <p:nvPr/>
        </p:nvSpPr>
        <p:spPr>
          <a:xfrm>
            <a:off x="1515690" y="1019175"/>
            <a:ext cx="15743610" cy="952500"/>
          </a:xfrm>
          <a:prstGeom prst="rect">
            <a:avLst/>
          </a:prstGeom>
        </p:spPr>
        <p:txBody>
          <a:bodyPr lIns="0" tIns="0" rIns="0" bIns="0" rtlCol="0" anchor="t">
            <a:spAutoFit/>
          </a:bodyPr>
          <a:lstStyle/>
          <a:p>
            <a:pPr algn="l">
              <a:lnSpc>
                <a:spcPts val="7439"/>
              </a:lnSpc>
              <a:spcBef>
                <a:spcPct val="0"/>
              </a:spcBef>
            </a:pPr>
            <a:r>
              <a:rPr lang="en-US" sz="6199" b="1">
                <a:solidFill>
                  <a:srgbClr val="8FD8FF"/>
                </a:solidFill>
                <a:latin typeface="Antonio Bold"/>
                <a:ea typeface="Antonio Bold"/>
                <a:cs typeface="Antonio Bold"/>
                <a:sym typeface="Antonio Bold"/>
              </a:rPr>
              <a:t>RISK ASSESSMENT AGAINST PRINCIPLES </a:t>
            </a:r>
          </a:p>
        </p:txBody>
      </p:sp>
      <p:sp>
        <p:nvSpPr>
          <p:cNvPr id="18" name="TextBox 18"/>
          <p:cNvSpPr txBox="1"/>
          <p:nvPr/>
        </p:nvSpPr>
        <p:spPr>
          <a:xfrm>
            <a:off x="6255994" y="2921346"/>
            <a:ext cx="10189118" cy="1257300"/>
          </a:xfrm>
          <a:prstGeom prst="rect">
            <a:avLst/>
          </a:prstGeom>
        </p:spPr>
        <p:txBody>
          <a:bodyPr lIns="0" tIns="0" rIns="0" bIns="0" rtlCol="0" anchor="t">
            <a:spAutoFit/>
          </a:bodyPr>
          <a:lstStyle/>
          <a:p>
            <a:pPr algn="l">
              <a:lnSpc>
                <a:spcPts val="3209"/>
              </a:lnSpc>
              <a:spcBef>
                <a:spcPct val="0"/>
              </a:spcBef>
            </a:pPr>
            <a:r>
              <a:rPr lang="en-US" sz="2674" spc="25">
                <a:solidFill>
                  <a:srgbClr val="FFFFFF"/>
                </a:solidFill>
                <a:latin typeface="Arial"/>
                <a:ea typeface="Arial"/>
                <a:cs typeface="Arial"/>
                <a:sym typeface="Arial"/>
              </a:rPr>
              <a:t>An intriguing question is whether real risk-reduction implementations of current Cybersecurity solutions exist in the market and what their costs are.</a:t>
            </a:r>
          </a:p>
        </p:txBody>
      </p:sp>
      <p:sp>
        <p:nvSpPr>
          <p:cNvPr id="19" name="TextBox 19"/>
          <p:cNvSpPr txBox="1"/>
          <p:nvPr/>
        </p:nvSpPr>
        <p:spPr>
          <a:xfrm>
            <a:off x="1521752" y="8667594"/>
            <a:ext cx="14729578" cy="457200"/>
          </a:xfrm>
          <a:prstGeom prst="rect">
            <a:avLst/>
          </a:prstGeom>
        </p:spPr>
        <p:txBody>
          <a:bodyPr lIns="0" tIns="0" rIns="0" bIns="0" rtlCol="0" anchor="t">
            <a:spAutoFit/>
          </a:bodyPr>
          <a:lstStyle/>
          <a:p>
            <a:pPr algn="ctr">
              <a:lnSpc>
                <a:spcPts val="3204"/>
              </a:lnSpc>
              <a:spcBef>
                <a:spcPct val="0"/>
              </a:spcBef>
            </a:pPr>
            <a:r>
              <a:rPr lang="en-US" sz="2670">
                <a:solidFill>
                  <a:srgbClr val="F5EE1C"/>
                </a:solidFill>
                <a:latin typeface="Arial"/>
                <a:ea typeface="Arial"/>
                <a:cs typeface="Arial"/>
                <a:sym typeface="Arial"/>
              </a:rPr>
              <a:t>Design Principles are abstract rules derived from lessons learned during the design process.</a:t>
            </a:r>
          </a:p>
        </p:txBody>
      </p:sp>
      <p:sp>
        <p:nvSpPr>
          <p:cNvPr id="20" name="TextBox 20"/>
          <p:cNvSpPr txBox="1"/>
          <p:nvPr/>
        </p:nvSpPr>
        <p:spPr>
          <a:xfrm>
            <a:off x="4726571" y="4257675"/>
            <a:ext cx="10791628" cy="400050"/>
          </a:xfrm>
          <a:prstGeom prst="rect">
            <a:avLst/>
          </a:prstGeom>
        </p:spPr>
        <p:txBody>
          <a:bodyPr lIns="0" tIns="0" rIns="0" bIns="0" rtlCol="0" anchor="t">
            <a:spAutoFit/>
          </a:bodyPr>
          <a:lstStyle/>
          <a:p>
            <a:pPr algn="ctr">
              <a:lnSpc>
                <a:spcPts val="3209"/>
              </a:lnSpc>
              <a:spcBef>
                <a:spcPct val="0"/>
              </a:spcBef>
            </a:pPr>
            <a:r>
              <a:rPr lang="en-US" sz="2674" spc="25">
                <a:solidFill>
                  <a:srgbClr val="FFFFFF"/>
                </a:solidFill>
                <a:latin typeface="Finger Paint"/>
                <a:ea typeface="Finger Paint"/>
                <a:cs typeface="Finger Paint"/>
                <a:sym typeface="Finger Paint"/>
              </a:rPr>
              <a:t>Is the answer measurable or quantifiable?</a:t>
            </a:r>
          </a:p>
        </p:txBody>
      </p:sp>
      <p:sp>
        <p:nvSpPr>
          <p:cNvPr id="21" name="TextBox 21"/>
          <p:cNvSpPr txBox="1"/>
          <p:nvPr/>
        </p:nvSpPr>
        <p:spPr>
          <a:xfrm>
            <a:off x="6255994" y="5296618"/>
            <a:ext cx="10189118" cy="1257300"/>
          </a:xfrm>
          <a:prstGeom prst="rect">
            <a:avLst/>
          </a:prstGeom>
        </p:spPr>
        <p:txBody>
          <a:bodyPr lIns="0" tIns="0" rIns="0" bIns="0" rtlCol="0" anchor="t">
            <a:spAutoFit/>
          </a:bodyPr>
          <a:lstStyle/>
          <a:p>
            <a:pPr marL="0" lvl="0" indent="0" algn="l">
              <a:lnSpc>
                <a:spcPts val="3209"/>
              </a:lnSpc>
              <a:spcBef>
                <a:spcPct val="0"/>
              </a:spcBef>
            </a:pPr>
            <a:r>
              <a:rPr lang="en-US" sz="2674" u="none" strike="noStrike" spc="25">
                <a:solidFill>
                  <a:srgbClr val="FFFFFF"/>
                </a:solidFill>
                <a:latin typeface="Arial"/>
                <a:ea typeface="Arial"/>
                <a:cs typeface="Arial"/>
                <a:sym typeface="Arial"/>
              </a:rPr>
              <a:t>We recommend checking against Cybersecurity Design Principles, which we can find per example at EN TS 50701 Appendix C </a:t>
            </a:r>
          </a:p>
        </p:txBody>
      </p:sp>
      <p:sp>
        <p:nvSpPr>
          <p:cNvPr id="22" name="TextBox 22"/>
          <p:cNvSpPr txBox="1"/>
          <p:nvPr/>
        </p:nvSpPr>
        <p:spPr>
          <a:xfrm>
            <a:off x="6255994" y="7125418"/>
            <a:ext cx="10189118" cy="1257300"/>
          </a:xfrm>
          <a:prstGeom prst="rect">
            <a:avLst/>
          </a:prstGeom>
        </p:spPr>
        <p:txBody>
          <a:bodyPr lIns="0" tIns="0" rIns="0" bIns="0" rtlCol="0" anchor="t">
            <a:spAutoFit/>
          </a:bodyPr>
          <a:lstStyle/>
          <a:p>
            <a:pPr marL="0" lvl="0" indent="0" algn="l">
              <a:lnSpc>
                <a:spcPts val="3209"/>
              </a:lnSpc>
              <a:spcBef>
                <a:spcPct val="0"/>
              </a:spcBef>
            </a:pPr>
            <a:r>
              <a:rPr lang="en-US" sz="2674" spc="25">
                <a:solidFill>
                  <a:srgbClr val="FFFFFF"/>
                </a:solidFill>
                <a:latin typeface="Arial"/>
                <a:ea typeface="Arial"/>
                <a:cs typeface="Arial"/>
                <a:sym typeface="Arial"/>
              </a:rPr>
              <a:t>The definition of attack vectors relies on assumptions about attacker behavior, but since humans aren't always rational, risk assessments may include uncertainties and be misleading.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424">
                <a:alpha val="100000"/>
              </a:srgbClr>
            </a:gs>
            <a:gs pos="100000">
              <a:srgbClr val="2D4C9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6255994" cy="4731096"/>
          </a:xfrm>
          <a:custGeom>
            <a:avLst/>
            <a:gdLst/>
            <a:ahLst/>
            <a:cxnLst/>
            <a:rect l="l" t="t" r="r" b="b"/>
            <a:pathLst>
              <a:path w="6255994" h="4731096">
                <a:moveTo>
                  <a:pt x="0" y="0"/>
                </a:moveTo>
                <a:lnTo>
                  <a:pt x="6255994" y="0"/>
                </a:lnTo>
                <a:lnTo>
                  <a:pt x="6255994" y="4731096"/>
                </a:lnTo>
                <a:lnTo>
                  <a:pt x="0" y="4731096"/>
                </a:lnTo>
                <a:lnTo>
                  <a:pt x="0" y="0"/>
                </a:lnTo>
                <a:close/>
              </a:path>
            </a:pathLst>
          </a:custGeom>
          <a:blipFill>
            <a:blip r:embed="rId2">
              <a:alphaModFix amt="7999"/>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1506131" y="2577164"/>
            <a:ext cx="15092236" cy="6772408"/>
          </a:xfrm>
          <a:custGeom>
            <a:avLst/>
            <a:gdLst/>
            <a:ahLst/>
            <a:cxnLst/>
            <a:rect l="l" t="t" r="r" b="b"/>
            <a:pathLst>
              <a:path w="15092236" h="6772408">
                <a:moveTo>
                  <a:pt x="0" y="0"/>
                </a:moveTo>
                <a:lnTo>
                  <a:pt x="15092236" y="0"/>
                </a:lnTo>
                <a:lnTo>
                  <a:pt x="15092236" y="6772408"/>
                </a:lnTo>
                <a:lnTo>
                  <a:pt x="0" y="6772408"/>
                </a:lnTo>
                <a:lnTo>
                  <a:pt x="0" y="0"/>
                </a:lnTo>
                <a:close/>
              </a:path>
            </a:pathLst>
          </a:custGeom>
          <a:blipFill>
            <a:blip r:embed="rId4"/>
            <a:stretch>
              <a:fillRect t="-59615" r="-2046" b="-67792"/>
            </a:stretch>
          </a:blipFill>
          <a:ln w="9525" cap="sq">
            <a:solidFill>
              <a:srgbClr val="000000"/>
            </a:solidFill>
            <a:prstDash val="solid"/>
            <a:miter/>
          </a:ln>
        </p:spPr>
        <p:txBody>
          <a:bodyPr/>
          <a:lstStyle/>
          <a:p>
            <a:endParaRPr lang="en-CA"/>
          </a:p>
        </p:txBody>
      </p:sp>
      <p:sp>
        <p:nvSpPr>
          <p:cNvPr id="4" name="Freeform 4"/>
          <p:cNvSpPr/>
          <p:nvPr/>
        </p:nvSpPr>
        <p:spPr>
          <a:xfrm rot="-5400000">
            <a:off x="6092248" y="-2507808"/>
            <a:ext cx="103869" cy="9232800"/>
          </a:xfrm>
          <a:custGeom>
            <a:avLst/>
            <a:gdLst/>
            <a:ahLst/>
            <a:cxnLst/>
            <a:rect l="l" t="t" r="r" b="b"/>
            <a:pathLst>
              <a:path w="103869" h="9232800">
                <a:moveTo>
                  <a:pt x="0" y="0"/>
                </a:moveTo>
                <a:lnTo>
                  <a:pt x="103869" y="0"/>
                </a:lnTo>
                <a:lnTo>
                  <a:pt x="103869" y="9232800"/>
                </a:lnTo>
                <a:lnTo>
                  <a:pt x="0" y="9232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5" name="Group 5"/>
          <p:cNvGrpSpPr/>
          <p:nvPr/>
        </p:nvGrpSpPr>
        <p:grpSpPr>
          <a:xfrm>
            <a:off x="4799181" y="2824810"/>
            <a:ext cx="10420886" cy="1820561"/>
            <a:chOff x="0" y="0"/>
            <a:chExt cx="1129392" cy="197308"/>
          </a:xfrm>
        </p:grpSpPr>
        <p:sp>
          <p:nvSpPr>
            <p:cNvPr id="6" name="Freeform 6"/>
            <p:cNvSpPr/>
            <p:nvPr/>
          </p:nvSpPr>
          <p:spPr>
            <a:xfrm>
              <a:off x="0" y="0"/>
              <a:ext cx="1129392" cy="197308"/>
            </a:xfrm>
            <a:custGeom>
              <a:avLst/>
              <a:gdLst/>
              <a:ahLst/>
              <a:cxnLst/>
              <a:rect l="l" t="t" r="r" b="b"/>
              <a:pathLst>
                <a:path w="1129392" h="197308">
                  <a:moveTo>
                    <a:pt x="28231" y="0"/>
                  </a:moveTo>
                  <a:lnTo>
                    <a:pt x="1101161" y="0"/>
                  </a:lnTo>
                  <a:cubicBezTo>
                    <a:pt x="1108648" y="0"/>
                    <a:pt x="1115829" y="2974"/>
                    <a:pt x="1121123" y="8269"/>
                  </a:cubicBezTo>
                  <a:cubicBezTo>
                    <a:pt x="1126417" y="13563"/>
                    <a:pt x="1129392" y="20744"/>
                    <a:pt x="1129392" y="28231"/>
                  </a:cubicBezTo>
                  <a:lnTo>
                    <a:pt x="1129392" y="169077"/>
                  </a:lnTo>
                  <a:cubicBezTo>
                    <a:pt x="1129392" y="184669"/>
                    <a:pt x="1116752" y="197308"/>
                    <a:pt x="1101161" y="197308"/>
                  </a:cubicBezTo>
                  <a:lnTo>
                    <a:pt x="28231" y="197308"/>
                  </a:lnTo>
                  <a:cubicBezTo>
                    <a:pt x="12639" y="197308"/>
                    <a:pt x="0" y="184669"/>
                    <a:pt x="0" y="169077"/>
                  </a:cubicBezTo>
                  <a:lnTo>
                    <a:pt x="0" y="28231"/>
                  </a:lnTo>
                  <a:cubicBezTo>
                    <a:pt x="0" y="12639"/>
                    <a:pt x="12639" y="0"/>
                    <a:pt x="28231" y="0"/>
                  </a:cubicBezTo>
                  <a:close/>
                </a:path>
              </a:pathLst>
            </a:custGeom>
            <a:solidFill>
              <a:srgbClr val="182D88"/>
            </a:solidFill>
          </p:spPr>
          <p:txBody>
            <a:bodyPr/>
            <a:lstStyle/>
            <a:p>
              <a:endParaRPr lang="en-CA"/>
            </a:p>
          </p:txBody>
        </p:sp>
        <p:sp>
          <p:nvSpPr>
            <p:cNvPr id="7" name="TextBox 7"/>
            <p:cNvSpPr txBox="1"/>
            <p:nvPr/>
          </p:nvSpPr>
          <p:spPr>
            <a:xfrm>
              <a:off x="0" y="-57150"/>
              <a:ext cx="1129392" cy="254458"/>
            </a:xfrm>
            <a:prstGeom prst="rect">
              <a:avLst/>
            </a:prstGeom>
          </p:spPr>
          <p:txBody>
            <a:bodyPr lIns="50800" tIns="50800" rIns="50800" bIns="50800" rtlCol="0" anchor="ctr"/>
            <a:lstStyle/>
            <a:p>
              <a:pPr algn="ctr">
                <a:lnSpc>
                  <a:spcPts val="1960"/>
                </a:lnSpc>
              </a:pPr>
              <a:endParaRPr/>
            </a:p>
          </p:txBody>
        </p:sp>
      </p:grpSp>
      <p:grpSp>
        <p:nvGrpSpPr>
          <p:cNvPr id="8" name="Group 8"/>
          <p:cNvGrpSpPr/>
          <p:nvPr/>
        </p:nvGrpSpPr>
        <p:grpSpPr>
          <a:xfrm>
            <a:off x="4799181" y="4826346"/>
            <a:ext cx="10439936" cy="1976188"/>
            <a:chOff x="0" y="0"/>
            <a:chExt cx="1131456" cy="214175"/>
          </a:xfrm>
        </p:grpSpPr>
        <p:sp>
          <p:nvSpPr>
            <p:cNvPr id="9" name="Freeform 9"/>
            <p:cNvSpPr/>
            <p:nvPr/>
          </p:nvSpPr>
          <p:spPr>
            <a:xfrm>
              <a:off x="0" y="0"/>
              <a:ext cx="1131456" cy="214175"/>
            </a:xfrm>
            <a:custGeom>
              <a:avLst/>
              <a:gdLst/>
              <a:ahLst/>
              <a:cxnLst/>
              <a:rect l="l" t="t" r="r" b="b"/>
              <a:pathLst>
                <a:path w="1131456" h="214175">
                  <a:moveTo>
                    <a:pt x="28180" y="0"/>
                  </a:moveTo>
                  <a:lnTo>
                    <a:pt x="1103277" y="0"/>
                  </a:lnTo>
                  <a:cubicBezTo>
                    <a:pt x="1118840" y="0"/>
                    <a:pt x="1131456" y="12616"/>
                    <a:pt x="1131456" y="28180"/>
                  </a:cubicBezTo>
                  <a:lnTo>
                    <a:pt x="1131456" y="185995"/>
                  </a:lnTo>
                  <a:cubicBezTo>
                    <a:pt x="1131456" y="193469"/>
                    <a:pt x="1128487" y="200636"/>
                    <a:pt x="1123203" y="205921"/>
                  </a:cubicBezTo>
                  <a:cubicBezTo>
                    <a:pt x="1117918" y="211206"/>
                    <a:pt x="1110750" y="214175"/>
                    <a:pt x="1103277" y="214175"/>
                  </a:cubicBezTo>
                  <a:lnTo>
                    <a:pt x="28180" y="214175"/>
                  </a:lnTo>
                  <a:cubicBezTo>
                    <a:pt x="12616" y="214175"/>
                    <a:pt x="0" y="201558"/>
                    <a:pt x="0" y="185995"/>
                  </a:cubicBezTo>
                  <a:lnTo>
                    <a:pt x="0" y="28180"/>
                  </a:lnTo>
                  <a:cubicBezTo>
                    <a:pt x="0" y="20706"/>
                    <a:pt x="2969" y="13538"/>
                    <a:pt x="8254" y="8254"/>
                  </a:cubicBezTo>
                  <a:cubicBezTo>
                    <a:pt x="13538" y="2969"/>
                    <a:pt x="20706" y="0"/>
                    <a:pt x="28180" y="0"/>
                  </a:cubicBezTo>
                  <a:close/>
                </a:path>
              </a:pathLst>
            </a:custGeom>
            <a:solidFill>
              <a:srgbClr val="0047AB"/>
            </a:solidFill>
          </p:spPr>
          <p:txBody>
            <a:bodyPr/>
            <a:lstStyle/>
            <a:p>
              <a:endParaRPr lang="en-CA"/>
            </a:p>
          </p:txBody>
        </p:sp>
        <p:sp>
          <p:nvSpPr>
            <p:cNvPr id="10" name="TextBox 10"/>
            <p:cNvSpPr txBox="1"/>
            <p:nvPr/>
          </p:nvSpPr>
          <p:spPr>
            <a:xfrm>
              <a:off x="0" y="-57150"/>
              <a:ext cx="1131456" cy="271325"/>
            </a:xfrm>
            <a:prstGeom prst="rect">
              <a:avLst/>
            </a:prstGeom>
          </p:spPr>
          <p:txBody>
            <a:bodyPr lIns="50800" tIns="50800" rIns="50800" bIns="50800" rtlCol="0" anchor="ctr"/>
            <a:lstStyle/>
            <a:p>
              <a:pPr algn="ctr">
                <a:lnSpc>
                  <a:spcPts val="1960"/>
                </a:lnSpc>
              </a:pPr>
              <a:endParaRPr/>
            </a:p>
          </p:txBody>
        </p:sp>
      </p:grpSp>
      <p:sp>
        <p:nvSpPr>
          <p:cNvPr id="11" name="TextBox 11"/>
          <p:cNvSpPr txBox="1"/>
          <p:nvPr/>
        </p:nvSpPr>
        <p:spPr>
          <a:xfrm>
            <a:off x="5566096" y="3126365"/>
            <a:ext cx="9115570" cy="1966277"/>
          </a:xfrm>
          <a:prstGeom prst="rect">
            <a:avLst/>
          </a:prstGeom>
        </p:spPr>
        <p:txBody>
          <a:bodyPr lIns="0" tIns="0" rIns="0" bIns="0" rtlCol="0" anchor="t">
            <a:spAutoFit/>
          </a:bodyPr>
          <a:lstStyle/>
          <a:p>
            <a:pPr algn="l">
              <a:lnSpc>
                <a:spcPts val="3089"/>
              </a:lnSpc>
            </a:pPr>
            <a:r>
              <a:rPr lang="en-US" sz="2574" spc="23">
                <a:solidFill>
                  <a:srgbClr val="FFFFFF"/>
                </a:solidFill>
                <a:latin typeface="Arial"/>
                <a:ea typeface="Arial"/>
                <a:cs typeface="Arial"/>
                <a:sym typeface="Arial"/>
              </a:rPr>
              <a:t>In simplistic terms, the assumption is always that it is only a matter of time before the defender and the attacker have the same knowledge.</a:t>
            </a:r>
          </a:p>
          <a:p>
            <a:pPr algn="l">
              <a:lnSpc>
                <a:spcPts val="3089"/>
              </a:lnSpc>
            </a:pPr>
            <a:endParaRPr lang="en-US" sz="2574" spc="23">
              <a:solidFill>
                <a:srgbClr val="FFFFFF"/>
              </a:solidFill>
              <a:latin typeface="Arial"/>
              <a:ea typeface="Arial"/>
              <a:cs typeface="Arial"/>
              <a:sym typeface="Arial"/>
            </a:endParaRPr>
          </a:p>
          <a:p>
            <a:pPr algn="l">
              <a:lnSpc>
                <a:spcPts val="2574"/>
              </a:lnSpc>
            </a:pPr>
            <a:endParaRPr lang="en-US" sz="2574" spc="23">
              <a:solidFill>
                <a:srgbClr val="FFFFFF"/>
              </a:solidFill>
              <a:latin typeface="Arial"/>
              <a:ea typeface="Arial"/>
              <a:cs typeface="Arial"/>
              <a:sym typeface="Arial"/>
            </a:endParaRPr>
          </a:p>
        </p:txBody>
      </p:sp>
      <p:sp>
        <p:nvSpPr>
          <p:cNvPr id="12" name="TextBox 12"/>
          <p:cNvSpPr txBox="1"/>
          <p:nvPr/>
        </p:nvSpPr>
        <p:spPr>
          <a:xfrm>
            <a:off x="5459702" y="4940646"/>
            <a:ext cx="9221964" cy="2162175"/>
          </a:xfrm>
          <a:prstGeom prst="rect">
            <a:avLst/>
          </a:prstGeom>
        </p:spPr>
        <p:txBody>
          <a:bodyPr lIns="0" tIns="0" rIns="0" bIns="0" rtlCol="0" anchor="t">
            <a:spAutoFit/>
          </a:bodyPr>
          <a:lstStyle/>
          <a:p>
            <a:pPr algn="l">
              <a:lnSpc>
                <a:spcPts val="3084"/>
              </a:lnSpc>
            </a:pPr>
            <a:r>
              <a:rPr lang="en-US" sz="2570" spc="23">
                <a:solidFill>
                  <a:srgbClr val="FFFFFF"/>
                </a:solidFill>
                <a:latin typeface="Arial"/>
                <a:ea typeface="Arial"/>
                <a:cs typeface="Arial"/>
                <a:sym typeface="Arial"/>
              </a:rPr>
              <a:t>There are no secrets per:</a:t>
            </a:r>
          </a:p>
          <a:p>
            <a:pPr algn="l">
              <a:lnSpc>
                <a:spcPts val="1284"/>
              </a:lnSpc>
            </a:pPr>
            <a:endParaRPr lang="en-US" sz="2570" spc="23">
              <a:solidFill>
                <a:srgbClr val="FFFFFF"/>
              </a:solidFill>
              <a:latin typeface="Arial"/>
              <a:ea typeface="Arial"/>
              <a:cs typeface="Arial"/>
              <a:sym typeface="Arial"/>
            </a:endParaRPr>
          </a:p>
          <a:p>
            <a:pPr algn="l">
              <a:lnSpc>
                <a:spcPts val="3084"/>
              </a:lnSpc>
            </a:pPr>
            <a:r>
              <a:rPr lang="en-US" sz="2570" spc="23">
                <a:solidFill>
                  <a:srgbClr val="FFFFFF"/>
                </a:solidFill>
                <a:latin typeface="Arial"/>
                <a:ea typeface="Arial"/>
                <a:cs typeface="Arial"/>
                <a:sym typeface="Arial"/>
              </a:rPr>
              <a:t>• The System Architecture</a:t>
            </a:r>
          </a:p>
          <a:p>
            <a:pPr algn="l">
              <a:lnSpc>
                <a:spcPts val="3084"/>
              </a:lnSpc>
            </a:pPr>
            <a:r>
              <a:rPr lang="en-US" sz="2570" spc="23">
                <a:solidFill>
                  <a:srgbClr val="FFFFFF"/>
                </a:solidFill>
                <a:latin typeface="Arial"/>
                <a:ea typeface="Arial"/>
                <a:cs typeface="Arial"/>
                <a:sym typeface="Arial"/>
              </a:rPr>
              <a:t>• Path Phrases and Passwords</a:t>
            </a:r>
          </a:p>
          <a:p>
            <a:pPr algn="l">
              <a:lnSpc>
                <a:spcPts val="3084"/>
              </a:lnSpc>
            </a:pPr>
            <a:r>
              <a:rPr lang="en-US" sz="2570" spc="23">
                <a:solidFill>
                  <a:srgbClr val="FFFFFF"/>
                </a:solidFill>
                <a:latin typeface="Arial"/>
                <a:ea typeface="Arial"/>
                <a:cs typeface="Arial"/>
                <a:sym typeface="Arial"/>
              </a:rPr>
              <a:t>• Private Keys (the base of encryption)</a:t>
            </a:r>
          </a:p>
          <a:p>
            <a:pPr marL="0" lvl="0" indent="0" algn="l">
              <a:lnSpc>
                <a:spcPts val="3084"/>
              </a:lnSpc>
              <a:spcBef>
                <a:spcPct val="0"/>
              </a:spcBef>
            </a:pPr>
            <a:endParaRPr lang="en-US" sz="2570" spc="23">
              <a:solidFill>
                <a:srgbClr val="FFFFFF"/>
              </a:solidFill>
              <a:latin typeface="Arial"/>
              <a:ea typeface="Arial"/>
              <a:cs typeface="Arial"/>
              <a:sym typeface="Arial"/>
            </a:endParaRPr>
          </a:p>
        </p:txBody>
      </p:sp>
      <p:grpSp>
        <p:nvGrpSpPr>
          <p:cNvPr id="13" name="Group 13"/>
          <p:cNvGrpSpPr/>
          <p:nvPr/>
        </p:nvGrpSpPr>
        <p:grpSpPr>
          <a:xfrm>
            <a:off x="4799181" y="7041934"/>
            <a:ext cx="10439936" cy="1979959"/>
            <a:chOff x="0" y="0"/>
            <a:chExt cx="1131456" cy="214583"/>
          </a:xfrm>
        </p:grpSpPr>
        <p:sp>
          <p:nvSpPr>
            <p:cNvPr id="14" name="Freeform 14"/>
            <p:cNvSpPr/>
            <p:nvPr/>
          </p:nvSpPr>
          <p:spPr>
            <a:xfrm>
              <a:off x="0" y="0"/>
              <a:ext cx="1131456" cy="214583"/>
            </a:xfrm>
            <a:custGeom>
              <a:avLst/>
              <a:gdLst/>
              <a:ahLst/>
              <a:cxnLst/>
              <a:rect l="l" t="t" r="r" b="b"/>
              <a:pathLst>
                <a:path w="1131456" h="214583">
                  <a:moveTo>
                    <a:pt x="28180" y="0"/>
                  </a:moveTo>
                  <a:lnTo>
                    <a:pt x="1103277" y="0"/>
                  </a:lnTo>
                  <a:cubicBezTo>
                    <a:pt x="1118840" y="0"/>
                    <a:pt x="1131456" y="12616"/>
                    <a:pt x="1131456" y="28180"/>
                  </a:cubicBezTo>
                  <a:lnTo>
                    <a:pt x="1131456" y="186404"/>
                  </a:lnTo>
                  <a:cubicBezTo>
                    <a:pt x="1131456" y="193878"/>
                    <a:pt x="1128487" y="201045"/>
                    <a:pt x="1123203" y="206330"/>
                  </a:cubicBezTo>
                  <a:cubicBezTo>
                    <a:pt x="1117918" y="211615"/>
                    <a:pt x="1110750" y="214583"/>
                    <a:pt x="1103277" y="214583"/>
                  </a:cubicBezTo>
                  <a:lnTo>
                    <a:pt x="28180" y="214583"/>
                  </a:lnTo>
                  <a:cubicBezTo>
                    <a:pt x="12616" y="214583"/>
                    <a:pt x="0" y="201967"/>
                    <a:pt x="0" y="186404"/>
                  </a:cubicBezTo>
                  <a:lnTo>
                    <a:pt x="0" y="28180"/>
                  </a:lnTo>
                  <a:cubicBezTo>
                    <a:pt x="0" y="20706"/>
                    <a:pt x="2969" y="13538"/>
                    <a:pt x="8254" y="8254"/>
                  </a:cubicBezTo>
                  <a:cubicBezTo>
                    <a:pt x="13538" y="2969"/>
                    <a:pt x="20706" y="0"/>
                    <a:pt x="28180" y="0"/>
                  </a:cubicBezTo>
                  <a:close/>
                </a:path>
              </a:pathLst>
            </a:custGeom>
            <a:solidFill>
              <a:srgbClr val="182D88"/>
            </a:solidFill>
          </p:spPr>
          <p:txBody>
            <a:bodyPr/>
            <a:lstStyle/>
            <a:p>
              <a:endParaRPr lang="en-CA"/>
            </a:p>
          </p:txBody>
        </p:sp>
        <p:sp>
          <p:nvSpPr>
            <p:cNvPr id="15" name="TextBox 15"/>
            <p:cNvSpPr txBox="1"/>
            <p:nvPr/>
          </p:nvSpPr>
          <p:spPr>
            <a:xfrm>
              <a:off x="0" y="-57150"/>
              <a:ext cx="1131456" cy="271733"/>
            </a:xfrm>
            <a:prstGeom prst="rect">
              <a:avLst/>
            </a:prstGeom>
          </p:spPr>
          <p:txBody>
            <a:bodyPr lIns="50800" tIns="50800" rIns="50800" bIns="50800" rtlCol="0" anchor="ctr"/>
            <a:lstStyle/>
            <a:p>
              <a:pPr algn="ctr">
                <a:lnSpc>
                  <a:spcPts val="1960"/>
                </a:lnSpc>
              </a:pPr>
              <a:endParaRPr/>
            </a:p>
          </p:txBody>
        </p:sp>
      </p:grpSp>
      <p:sp>
        <p:nvSpPr>
          <p:cNvPr id="16" name="Freeform 16"/>
          <p:cNvSpPr/>
          <p:nvPr/>
        </p:nvSpPr>
        <p:spPr>
          <a:xfrm>
            <a:off x="2289919" y="4731096"/>
            <a:ext cx="1913168" cy="2257425"/>
          </a:xfrm>
          <a:custGeom>
            <a:avLst/>
            <a:gdLst/>
            <a:ahLst/>
            <a:cxnLst/>
            <a:rect l="l" t="t" r="r" b="b"/>
            <a:pathLst>
              <a:path w="1913168" h="2257425">
                <a:moveTo>
                  <a:pt x="0" y="0"/>
                </a:moveTo>
                <a:lnTo>
                  <a:pt x="1913168" y="0"/>
                </a:lnTo>
                <a:lnTo>
                  <a:pt x="1913168" y="2257425"/>
                </a:lnTo>
                <a:lnTo>
                  <a:pt x="0" y="2257425"/>
                </a:lnTo>
                <a:lnTo>
                  <a:pt x="0" y="0"/>
                </a:lnTo>
                <a:close/>
              </a:path>
            </a:pathLst>
          </a:custGeom>
          <a:blipFill>
            <a:blip r:embed="rId7"/>
            <a:stretch>
              <a:fillRect/>
            </a:stretch>
          </a:blipFill>
        </p:spPr>
        <p:txBody>
          <a:bodyPr/>
          <a:lstStyle/>
          <a:p>
            <a:endParaRPr lang="en-CA"/>
          </a:p>
        </p:txBody>
      </p:sp>
      <p:sp>
        <p:nvSpPr>
          <p:cNvPr id="17" name="Freeform 17"/>
          <p:cNvSpPr/>
          <p:nvPr/>
        </p:nvSpPr>
        <p:spPr>
          <a:xfrm>
            <a:off x="2611143" y="7093296"/>
            <a:ext cx="1418690" cy="1813022"/>
          </a:xfrm>
          <a:custGeom>
            <a:avLst/>
            <a:gdLst/>
            <a:ahLst/>
            <a:cxnLst/>
            <a:rect l="l" t="t" r="r" b="b"/>
            <a:pathLst>
              <a:path w="1418690" h="1813022">
                <a:moveTo>
                  <a:pt x="0" y="0"/>
                </a:moveTo>
                <a:lnTo>
                  <a:pt x="1418690" y="0"/>
                </a:lnTo>
                <a:lnTo>
                  <a:pt x="1418690" y="1813022"/>
                </a:lnTo>
                <a:lnTo>
                  <a:pt x="0" y="18130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8" name="Freeform 18"/>
          <p:cNvSpPr/>
          <p:nvPr/>
        </p:nvSpPr>
        <p:spPr>
          <a:xfrm>
            <a:off x="2437889" y="2794703"/>
            <a:ext cx="1765198" cy="1754166"/>
          </a:xfrm>
          <a:custGeom>
            <a:avLst/>
            <a:gdLst/>
            <a:ahLst/>
            <a:cxnLst/>
            <a:rect l="l" t="t" r="r" b="b"/>
            <a:pathLst>
              <a:path w="1765198" h="1754166">
                <a:moveTo>
                  <a:pt x="0" y="0"/>
                </a:moveTo>
                <a:lnTo>
                  <a:pt x="1765198" y="0"/>
                </a:lnTo>
                <a:lnTo>
                  <a:pt x="1765198" y="1754165"/>
                </a:lnTo>
                <a:lnTo>
                  <a:pt x="0" y="17541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9" name="TextBox 19"/>
          <p:cNvSpPr txBox="1"/>
          <p:nvPr/>
        </p:nvSpPr>
        <p:spPr>
          <a:xfrm>
            <a:off x="10643796" y="9536906"/>
            <a:ext cx="5989320" cy="266700"/>
          </a:xfrm>
          <a:prstGeom prst="rect">
            <a:avLst/>
          </a:prstGeom>
        </p:spPr>
        <p:txBody>
          <a:bodyPr lIns="0" tIns="0" rIns="0" bIns="0" rtlCol="0" anchor="t">
            <a:spAutoFit/>
          </a:bodyPr>
          <a:lstStyle/>
          <a:p>
            <a:pPr algn="r">
              <a:lnSpc>
                <a:spcPts val="1889"/>
              </a:lnSpc>
            </a:pPr>
            <a:r>
              <a:rPr lang="en-US" sz="1575" spc="14">
                <a:solidFill>
                  <a:srgbClr val="FFFFFF"/>
                </a:solidFill>
                <a:latin typeface="Arial"/>
                <a:ea typeface="Arial"/>
                <a:cs typeface="Arial"/>
                <a:sym typeface="Arial"/>
              </a:rPr>
              <a:t>(c) 2024 McIndoe Risk Advisory | PROPRIETARY</a:t>
            </a:r>
          </a:p>
        </p:txBody>
      </p:sp>
      <p:sp>
        <p:nvSpPr>
          <p:cNvPr id="20" name="TextBox 20"/>
          <p:cNvSpPr txBox="1"/>
          <p:nvPr/>
        </p:nvSpPr>
        <p:spPr>
          <a:xfrm>
            <a:off x="1527782" y="9456809"/>
            <a:ext cx="3931920" cy="266700"/>
          </a:xfrm>
          <a:prstGeom prst="rect">
            <a:avLst/>
          </a:prstGeom>
        </p:spPr>
        <p:txBody>
          <a:bodyPr lIns="0" tIns="0" rIns="0" bIns="0" rtlCol="0" anchor="t">
            <a:spAutoFit/>
          </a:bodyPr>
          <a:lstStyle/>
          <a:p>
            <a:pPr algn="l">
              <a:lnSpc>
                <a:spcPts val="1889"/>
              </a:lnSpc>
            </a:pPr>
            <a:r>
              <a:rPr lang="en-US" sz="1575" spc="14">
                <a:solidFill>
                  <a:srgbClr val="FFFFFF"/>
                </a:solidFill>
                <a:latin typeface="Arial"/>
                <a:ea typeface="Arial"/>
                <a:cs typeface="Arial"/>
                <a:sym typeface="Arial"/>
              </a:rPr>
              <a:t>18</a:t>
            </a:r>
          </a:p>
        </p:txBody>
      </p:sp>
      <p:sp>
        <p:nvSpPr>
          <p:cNvPr id="21" name="TextBox 21"/>
          <p:cNvSpPr txBox="1"/>
          <p:nvPr/>
        </p:nvSpPr>
        <p:spPr>
          <a:xfrm>
            <a:off x="1515690" y="1019175"/>
            <a:ext cx="15743610" cy="952500"/>
          </a:xfrm>
          <a:prstGeom prst="rect">
            <a:avLst/>
          </a:prstGeom>
        </p:spPr>
        <p:txBody>
          <a:bodyPr lIns="0" tIns="0" rIns="0" bIns="0" rtlCol="0" anchor="t">
            <a:spAutoFit/>
          </a:bodyPr>
          <a:lstStyle/>
          <a:p>
            <a:pPr algn="l">
              <a:lnSpc>
                <a:spcPts val="7439"/>
              </a:lnSpc>
              <a:spcBef>
                <a:spcPct val="0"/>
              </a:spcBef>
            </a:pPr>
            <a:r>
              <a:rPr lang="en-US" sz="6199" b="1">
                <a:solidFill>
                  <a:srgbClr val="F5EE1C"/>
                </a:solidFill>
                <a:latin typeface="Antonio Bold"/>
                <a:ea typeface="Antonio Bold"/>
                <a:cs typeface="Antonio Bold"/>
                <a:sym typeface="Antonio Bold"/>
              </a:rPr>
              <a:t>C.9</a:t>
            </a:r>
            <a:r>
              <a:rPr lang="en-US" sz="6199" b="1">
                <a:solidFill>
                  <a:srgbClr val="8FD8FF"/>
                </a:solidFill>
                <a:latin typeface="Antonio Bold"/>
                <a:ea typeface="Antonio Bold"/>
                <a:cs typeface="Antonio Bold"/>
                <a:sym typeface="Antonio Bold"/>
              </a:rPr>
              <a:t>  ASSUME SECRETS ARE NOT SAFE</a:t>
            </a:r>
          </a:p>
        </p:txBody>
      </p:sp>
      <p:sp>
        <p:nvSpPr>
          <p:cNvPr id="22" name="TextBox 22"/>
          <p:cNvSpPr txBox="1"/>
          <p:nvPr/>
        </p:nvSpPr>
        <p:spPr>
          <a:xfrm>
            <a:off x="5527996" y="7207192"/>
            <a:ext cx="9191770" cy="2356802"/>
          </a:xfrm>
          <a:prstGeom prst="rect">
            <a:avLst/>
          </a:prstGeom>
        </p:spPr>
        <p:txBody>
          <a:bodyPr lIns="0" tIns="0" rIns="0" bIns="0" rtlCol="0" anchor="t">
            <a:spAutoFit/>
          </a:bodyPr>
          <a:lstStyle/>
          <a:p>
            <a:pPr algn="l">
              <a:lnSpc>
                <a:spcPts val="3089"/>
              </a:lnSpc>
            </a:pPr>
            <a:r>
              <a:rPr lang="en-US" sz="2574" spc="23">
                <a:solidFill>
                  <a:srgbClr val="FFFFFF"/>
                </a:solidFill>
                <a:latin typeface="Arial"/>
                <a:ea typeface="Arial"/>
                <a:cs typeface="Arial"/>
                <a:sym typeface="Arial"/>
              </a:rPr>
              <a:t>Resolving a detected breach after the fact, is always difficult, requiring manual intervention and remediation (controlled and implemented by experts), with all the failure capabilities of a manual process.</a:t>
            </a:r>
          </a:p>
          <a:p>
            <a:pPr algn="l">
              <a:lnSpc>
                <a:spcPts val="3089"/>
              </a:lnSpc>
            </a:pPr>
            <a:endParaRPr lang="en-US" sz="2574" spc="23">
              <a:solidFill>
                <a:srgbClr val="FFFFFF"/>
              </a:solidFill>
              <a:latin typeface="Arial"/>
              <a:ea typeface="Arial"/>
              <a:cs typeface="Arial"/>
              <a:sym typeface="Arial"/>
            </a:endParaRPr>
          </a:p>
          <a:p>
            <a:pPr algn="l">
              <a:lnSpc>
                <a:spcPts val="2574"/>
              </a:lnSpc>
            </a:pPr>
            <a:endParaRPr lang="en-US" sz="2574" spc="23">
              <a:solidFill>
                <a:srgbClr val="FFFFFF"/>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424">
                <a:alpha val="100000"/>
              </a:srgbClr>
            </a:gs>
            <a:gs pos="100000">
              <a:srgbClr val="2D4C9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6255994" cy="4731096"/>
          </a:xfrm>
          <a:custGeom>
            <a:avLst/>
            <a:gdLst/>
            <a:ahLst/>
            <a:cxnLst/>
            <a:rect l="l" t="t" r="r" b="b"/>
            <a:pathLst>
              <a:path w="6255994" h="4731096">
                <a:moveTo>
                  <a:pt x="0" y="0"/>
                </a:moveTo>
                <a:lnTo>
                  <a:pt x="6255994" y="0"/>
                </a:lnTo>
                <a:lnTo>
                  <a:pt x="6255994" y="4731096"/>
                </a:lnTo>
                <a:lnTo>
                  <a:pt x="0" y="4731096"/>
                </a:lnTo>
                <a:lnTo>
                  <a:pt x="0" y="0"/>
                </a:lnTo>
                <a:close/>
              </a:path>
            </a:pathLst>
          </a:custGeom>
          <a:blipFill>
            <a:blip r:embed="rId2">
              <a:alphaModFix amt="7999"/>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1515690" y="2577164"/>
            <a:ext cx="15224487" cy="6772408"/>
          </a:xfrm>
          <a:custGeom>
            <a:avLst/>
            <a:gdLst/>
            <a:ahLst/>
            <a:cxnLst/>
            <a:rect l="l" t="t" r="r" b="b"/>
            <a:pathLst>
              <a:path w="15224487" h="6772408">
                <a:moveTo>
                  <a:pt x="0" y="0"/>
                </a:moveTo>
                <a:lnTo>
                  <a:pt x="15224487" y="0"/>
                </a:lnTo>
                <a:lnTo>
                  <a:pt x="15224487" y="6772408"/>
                </a:lnTo>
                <a:lnTo>
                  <a:pt x="0" y="6772408"/>
                </a:lnTo>
                <a:lnTo>
                  <a:pt x="0" y="0"/>
                </a:lnTo>
                <a:close/>
              </a:path>
            </a:pathLst>
          </a:custGeom>
          <a:blipFill>
            <a:blip r:embed="rId4"/>
            <a:stretch>
              <a:fillRect t="-60576" r="-2046" b="-68825"/>
            </a:stretch>
          </a:blipFill>
          <a:ln w="9525" cap="sq">
            <a:solidFill>
              <a:srgbClr val="000000"/>
            </a:solidFill>
            <a:prstDash val="solid"/>
            <a:miter/>
          </a:ln>
        </p:spPr>
        <p:txBody>
          <a:bodyPr/>
          <a:lstStyle/>
          <a:p>
            <a:endParaRPr lang="en-CA"/>
          </a:p>
        </p:txBody>
      </p:sp>
      <p:sp>
        <p:nvSpPr>
          <p:cNvPr id="4" name="Freeform 4"/>
          <p:cNvSpPr/>
          <p:nvPr/>
        </p:nvSpPr>
        <p:spPr>
          <a:xfrm rot="-5400000">
            <a:off x="6092248" y="-2507808"/>
            <a:ext cx="103869" cy="9232800"/>
          </a:xfrm>
          <a:custGeom>
            <a:avLst/>
            <a:gdLst/>
            <a:ahLst/>
            <a:cxnLst/>
            <a:rect l="l" t="t" r="r" b="b"/>
            <a:pathLst>
              <a:path w="103869" h="9232800">
                <a:moveTo>
                  <a:pt x="0" y="0"/>
                </a:moveTo>
                <a:lnTo>
                  <a:pt x="103869" y="0"/>
                </a:lnTo>
                <a:lnTo>
                  <a:pt x="103869" y="9232800"/>
                </a:lnTo>
                <a:lnTo>
                  <a:pt x="0" y="9232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5" name="Group 5"/>
          <p:cNvGrpSpPr/>
          <p:nvPr/>
        </p:nvGrpSpPr>
        <p:grpSpPr>
          <a:xfrm>
            <a:off x="5692323" y="3328506"/>
            <a:ext cx="10439936" cy="1862619"/>
            <a:chOff x="0" y="0"/>
            <a:chExt cx="1131456" cy="201866"/>
          </a:xfrm>
        </p:grpSpPr>
        <p:sp>
          <p:nvSpPr>
            <p:cNvPr id="6" name="Freeform 6"/>
            <p:cNvSpPr/>
            <p:nvPr/>
          </p:nvSpPr>
          <p:spPr>
            <a:xfrm>
              <a:off x="0" y="0"/>
              <a:ext cx="1131456" cy="201866"/>
            </a:xfrm>
            <a:custGeom>
              <a:avLst/>
              <a:gdLst/>
              <a:ahLst/>
              <a:cxnLst/>
              <a:rect l="l" t="t" r="r" b="b"/>
              <a:pathLst>
                <a:path w="1131456" h="201866">
                  <a:moveTo>
                    <a:pt x="28180" y="0"/>
                  </a:moveTo>
                  <a:lnTo>
                    <a:pt x="1103277" y="0"/>
                  </a:lnTo>
                  <a:cubicBezTo>
                    <a:pt x="1118840" y="0"/>
                    <a:pt x="1131456" y="12616"/>
                    <a:pt x="1131456" y="28180"/>
                  </a:cubicBezTo>
                  <a:lnTo>
                    <a:pt x="1131456" y="173687"/>
                  </a:lnTo>
                  <a:cubicBezTo>
                    <a:pt x="1131456" y="181161"/>
                    <a:pt x="1128487" y="188328"/>
                    <a:pt x="1123203" y="193613"/>
                  </a:cubicBezTo>
                  <a:cubicBezTo>
                    <a:pt x="1117918" y="198897"/>
                    <a:pt x="1110750" y="201866"/>
                    <a:pt x="1103277" y="201866"/>
                  </a:cubicBezTo>
                  <a:lnTo>
                    <a:pt x="28180" y="201866"/>
                  </a:lnTo>
                  <a:cubicBezTo>
                    <a:pt x="20706" y="201866"/>
                    <a:pt x="13538" y="198897"/>
                    <a:pt x="8254" y="193613"/>
                  </a:cubicBezTo>
                  <a:cubicBezTo>
                    <a:pt x="2969" y="188328"/>
                    <a:pt x="0" y="181161"/>
                    <a:pt x="0" y="173687"/>
                  </a:cubicBezTo>
                  <a:lnTo>
                    <a:pt x="0" y="28180"/>
                  </a:lnTo>
                  <a:cubicBezTo>
                    <a:pt x="0" y="20706"/>
                    <a:pt x="2969" y="13538"/>
                    <a:pt x="8254" y="8254"/>
                  </a:cubicBezTo>
                  <a:cubicBezTo>
                    <a:pt x="13538" y="2969"/>
                    <a:pt x="20706" y="0"/>
                    <a:pt x="28180" y="0"/>
                  </a:cubicBezTo>
                  <a:close/>
                </a:path>
              </a:pathLst>
            </a:custGeom>
            <a:solidFill>
              <a:srgbClr val="182D88"/>
            </a:solidFill>
          </p:spPr>
          <p:txBody>
            <a:bodyPr/>
            <a:lstStyle/>
            <a:p>
              <a:endParaRPr lang="en-CA"/>
            </a:p>
          </p:txBody>
        </p:sp>
        <p:sp>
          <p:nvSpPr>
            <p:cNvPr id="7" name="TextBox 7"/>
            <p:cNvSpPr txBox="1"/>
            <p:nvPr/>
          </p:nvSpPr>
          <p:spPr>
            <a:xfrm>
              <a:off x="0" y="-57150"/>
              <a:ext cx="1131456" cy="259016"/>
            </a:xfrm>
            <a:prstGeom prst="rect">
              <a:avLst/>
            </a:prstGeom>
          </p:spPr>
          <p:txBody>
            <a:bodyPr lIns="50800" tIns="50800" rIns="50800" bIns="50800" rtlCol="0" anchor="ctr"/>
            <a:lstStyle/>
            <a:p>
              <a:pPr algn="ctr">
                <a:lnSpc>
                  <a:spcPts val="1960"/>
                </a:lnSpc>
              </a:pPr>
              <a:endParaRPr/>
            </a:p>
          </p:txBody>
        </p:sp>
      </p:grpSp>
      <p:grpSp>
        <p:nvGrpSpPr>
          <p:cNvPr id="8" name="Group 8"/>
          <p:cNvGrpSpPr/>
          <p:nvPr/>
        </p:nvGrpSpPr>
        <p:grpSpPr>
          <a:xfrm>
            <a:off x="5711373" y="5398712"/>
            <a:ext cx="10439936" cy="3294652"/>
            <a:chOff x="0" y="0"/>
            <a:chExt cx="1131456" cy="357067"/>
          </a:xfrm>
        </p:grpSpPr>
        <p:sp>
          <p:nvSpPr>
            <p:cNvPr id="9" name="Freeform 9"/>
            <p:cNvSpPr/>
            <p:nvPr/>
          </p:nvSpPr>
          <p:spPr>
            <a:xfrm>
              <a:off x="0" y="0"/>
              <a:ext cx="1131456" cy="357067"/>
            </a:xfrm>
            <a:custGeom>
              <a:avLst/>
              <a:gdLst/>
              <a:ahLst/>
              <a:cxnLst/>
              <a:rect l="l" t="t" r="r" b="b"/>
              <a:pathLst>
                <a:path w="1131456" h="357067">
                  <a:moveTo>
                    <a:pt x="28180" y="0"/>
                  </a:moveTo>
                  <a:lnTo>
                    <a:pt x="1103277" y="0"/>
                  </a:lnTo>
                  <a:cubicBezTo>
                    <a:pt x="1118840" y="0"/>
                    <a:pt x="1131456" y="12616"/>
                    <a:pt x="1131456" y="28180"/>
                  </a:cubicBezTo>
                  <a:lnTo>
                    <a:pt x="1131456" y="328887"/>
                  </a:lnTo>
                  <a:cubicBezTo>
                    <a:pt x="1131456" y="336361"/>
                    <a:pt x="1128487" y="343528"/>
                    <a:pt x="1123203" y="348813"/>
                  </a:cubicBezTo>
                  <a:cubicBezTo>
                    <a:pt x="1117918" y="354098"/>
                    <a:pt x="1110750" y="357067"/>
                    <a:pt x="1103277" y="357067"/>
                  </a:cubicBezTo>
                  <a:lnTo>
                    <a:pt x="28180" y="357067"/>
                  </a:lnTo>
                  <a:cubicBezTo>
                    <a:pt x="20706" y="357067"/>
                    <a:pt x="13538" y="354098"/>
                    <a:pt x="8254" y="348813"/>
                  </a:cubicBezTo>
                  <a:cubicBezTo>
                    <a:pt x="2969" y="343528"/>
                    <a:pt x="0" y="336361"/>
                    <a:pt x="0" y="328887"/>
                  </a:cubicBezTo>
                  <a:lnTo>
                    <a:pt x="0" y="28180"/>
                  </a:lnTo>
                  <a:cubicBezTo>
                    <a:pt x="0" y="20706"/>
                    <a:pt x="2969" y="13538"/>
                    <a:pt x="8254" y="8254"/>
                  </a:cubicBezTo>
                  <a:cubicBezTo>
                    <a:pt x="13538" y="2969"/>
                    <a:pt x="20706" y="0"/>
                    <a:pt x="28180" y="0"/>
                  </a:cubicBezTo>
                  <a:close/>
                </a:path>
              </a:pathLst>
            </a:custGeom>
            <a:solidFill>
              <a:srgbClr val="182D88"/>
            </a:solidFill>
          </p:spPr>
          <p:txBody>
            <a:bodyPr/>
            <a:lstStyle/>
            <a:p>
              <a:endParaRPr lang="en-CA"/>
            </a:p>
          </p:txBody>
        </p:sp>
        <p:sp>
          <p:nvSpPr>
            <p:cNvPr id="10" name="TextBox 10"/>
            <p:cNvSpPr txBox="1"/>
            <p:nvPr/>
          </p:nvSpPr>
          <p:spPr>
            <a:xfrm>
              <a:off x="0" y="-57150"/>
              <a:ext cx="1131456" cy="414217"/>
            </a:xfrm>
            <a:prstGeom prst="rect">
              <a:avLst/>
            </a:prstGeom>
          </p:spPr>
          <p:txBody>
            <a:bodyPr lIns="50800" tIns="50800" rIns="50800" bIns="50800" rtlCol="0" anchor="ctr"/>
            <a:lstStyle/>
            <a:p>
              <a:pPr algn="ctr">
                <a:lnSpc>
                  <a:spcPts val="1960"/>
                </a:lnSpc>
              </a:pPr>
              <a:endParaRPr/>
            </a:p>
          </p:txBody>
        </p:sp>
      </p:grpSp>
      <p:sp>
        <p:nvSpPr>
          <p:cNvPr id="11" name="Freeform 11"/>
          <p:cNvSpPr/>
          <p:nvPr/>
        </p:nvSpPr>
        <p:spPr>
          <a:xfrm>
            <a:off x="1647941" y="3458593"/>
            <a:ext cx="3860684" cy="5164794"/>
          </a:xfrm>
          <a:custGeom>
            <a:avLst/>
            <a:gdLst/>
            <a:ahLst/>
            <a:cxnLst/>
            <a:rect l="l" t="t" r="r" b="b"/>
            <a:pathLst>
              <a:path w="3860684" h="5164794">
                <a:moveTo>
                  <a:pt x="0" y="0"/>
                </a:moveTo>
                <a:lnTo>
                  <a:pt x="3860684" y="0"/>
                </a:lnTo>
                <a:lnTo>
                  <a:pt x="3860684" y="5164795"/>
                </a:lnTo>
                <a:lnTo>
                  <a:pt x="0" y="51647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12" name="TextBox 12"/>
          <p:cNvSpPr txBox="1"/>
          <p:nvPr/>
        </p:nvSpPr>
        <p:spPr>
          <a:xfrm>
            <a:off x="10703782" y="9536906"/>
            <a:ext cx="5989320" cy="266700"/>
          </a:xfrm>
          <a:prstGeom prst="rect">
            <a:avLst/>
          </a:prstGeom>
        </p:spPr>
        <p:txBody>
          <a:bodyPr lIns="0" tIns="0" rIns="0" bIns="0" rtlCol="0" anchor="t">
            <a:spAutoFit/>
          </a:bodyPr>
          <a:lstStyle/>
          <a:p>
            <a:pPr algn="r">
              <a:lnSpc>
                <a:spcPts val="1889"/>
              </a:lnSpc>
            </a:pPr>
            <a:r>
              <a:rPr lang="en-US" sz="1575" spc="14">
                <a:solidFill>
                  <a:srgbClr val="FFFFFF"/>
                </a:solidFill>
                <a:latin typeface="Arial"/>
                <a:ea typeface="Arial"/>
                <a:cs typeface="Arial"/>
                <a:sym typeface="Arial"/>
              </a:rPr>
              <a:t>(c) 2024 McIndoe Risk Advisory | PROPRIETARY</a:t>
            </a:r>
          </a:p>
        </p:txBody>
      </p:sp>
      <p:sp>
        <p:nvSpPr>
          <p:cNvPr id="13" name="TextBox 13"/>
          <p:cNvSpPr txBox="1"/>
          <p:nvPr/>
        </p:nvSpPr>
        <p:spPr>
          <a:xfrm>
            <a:off x="1527782" y="9456809"/>
            <a:ext cx="3931920" cy="266700"/>
          </a:xfrm>
          <a:prstGeom prst="rect">
            <a:avLst/>
          </a:prstGeom>
        </p:spPr>
        <p:txBody>
          <a:bodyPr lIns="0" tIns="0" rIns="0" bIns="0" rtlCol="0" anchor="t">
            <a:spAutoFit/>
          </a:bodyPr>
          <a:lstStyle/>
          <a:p>
            <a:pPr algn="l">
              <a:lnSpc>
                <a:spcPts val="1889"/>
              </a:lnSpc>
            </a:pPr>
            <a:r>
              <a:rPr lang="en-US" sz="1575" spc="14">
                <a:solidFill>
                  <a:srgbClr val="FFFFFF"/>
                </a:solidFill>
                <a:latin typeface="Arial"/>
                <a:ea typeface="Arial"/>
                <a:cs typeface="Arial"/>
                <a:sym typeface="Arial"/>
              </a:rPr>
              <a:t>19</a:t>
            </a:r>
          </a:p>
        </p:txBody>
      </p:sp>
      <p:sp>
        <p:nvSpPr>
          <p:cNvPr id="14" name="TextBox 14"/>
          <p:cNvSpPr txBox="1"/>
          <p:nvPr/>
        </p:nvSpPr>
        <p:spPr>
          <a:xfrm>
            <a:off x="1515690" y="1019175"/>
            <a:ext cx="15743610" cy="952500"/>
          </a:xfrm>
          <a:prstGeom prst="rect">
            <a:avLst/>
          </a:prstGeom>
        </p:spPr>
        <p:txBody>
          <a:bodyPr lIns="0" tIns="0" rIns="0" bIns="0" rtlCol="0" anchor="t">
            <a:spAutoFit/>
          </a:bodyPr>
          <a:lstStyle/>
          <a:p>
            <a:pPr algn="l">
              <a:lnSpc>
                <a:spcPts val="7439"/>
              </a:lnSpc>
              <a:spcBef>
                <a:spcPct val="0"/>
              </a:spcBef>
            </a:pPr>
            <a:r>
              <a:rPr lang="en-US" sz="6199" b="1">
                <a:solidFill>
                  <a:srgbClr val="F5EE1C"/>
                </a:solidFill>
                <a:latin typeface="Antonio Bold"/>
                <a:ea typeface="Antonio Bold"/>
                <a:cs typeface="Antonio Bold"/>
                <a:sym typeface="Antonio Bold"/>
              </a:rPr>
              <a:t>C.14</a:t>
            </a:r>
            <a:r>
              <a:rPr lang="en-US" sz="6199" b="1">
                <a:solidFill>
                  <a:srgbClr val="8FD8FF"/>
                </a:solidFill>
                <a:latin typeface="Antonio Bold"/>
                <a:ea typeface="Antonio Bold"/>
                <a:cs typeface="Antonio Bold"/>
                <a:sym typeface="Antonio Bold"/>
              </a:rPr>
              <a:t>  PRECAUTIONARY PRINCIPLE </a:t>
            </a:r>
          </a:p>
        </p:txBody>
      </p:sp>
      <p:sp>
        <p:nvSpPr>
          <p:cNvPr id="15" name="TextBox 15"/>
          <p:cNvSpPr txBox="1"/>
          <p:nvPr/>
        </p:nvSpPr>
        <p:spPr>
          <a:xfrm>
            <a:off x="6255994" y="3417089"/>
            <a:ext cx="10007127" cy="1657350"/>
          </a:xfrm>
          <a:prstGeom prst="rect">
            <a:avLst/>
          </a:prstGeom>
        </p:spPr>
        <p:txBody>
          <a:bodyPr lIns="0" tIns="0" rIns="0" bIns="0" rtlCol="0" anchor="t">
            <a:spAutoFit/>
          </a:bodyPr>
          <a:lstStyle/>
          <a:p>
            <a:pPr algn="l">
              <a:lnSpc>
                <a:spcPts val="3209"/>
              </a:lnSpc>
              <a:spcBef>
                <a:spcPct val="0"/>
              </a:spcBef>
            </a:pPr>
            <a:r>
              <a:rPr lang="en-US" sz="2674" spc="25">
                <a:solidFill>
                  <a:srgbClr val="FFFFFF"/>
                </a:solidFill>
                <a:latin typeface="Arial"/>
                <a:ea typeface="Arial"/>
                <a:cs typeface="Arial"/>
                <a:sym typeface="Arial"/>
              </a:rPr>
              <a:t>The Precautionary Principle supports the adoption of cybersecurity mechanisms or design principles in response to perceived threats or vulnerabilities, even without historical risk evidence or when supporting data is speculative.</a:t>
            </a:r>
          </a:p>
        </p:txBody>
      </p:sp>
      <p:sp>
        <p:nvSpPr>
          <p:cNvPr id="16" name="TextBox 16"/>
          <p:cNvSpPr txBox="1"/>
          <p:nvPr/>
        </p:nvSpPr>
        <p:spPr>
          <a:xfrm>
            <a:off x="6255994" y="5528820"/>
            <a:ext cx="9221964" cy="3765251"/>
          </a:xfrm>
          <a:prstGeom prst="rect">
            <a:avLst/>
          </a:prstGeom>
        </p:spPr>
        <p:txBody>
          <a:bodyPr lIns="0" tIns="0" rIns="0" bIns="0" rtlCol="0" anchor="t">
            <a:spAutoFit/>
          </a:bodyPr>
          <a:lstStyle/>
          <a:p>
            <a:pPr algn="l">
              <a:lnSpc>
                <a:spcPts val="3203"/>
              </a:lnSpc>
            </a:pPr>
            <a:r>
              <a:rPr lang="en-US" sz="2669" spc="24">
                <a:solidFill>
                  <a:srgbClr val="FFFFFF"/>
                </a:solidFill>
                <a:latin typeface="Arial"/>
                <a:ea typeface="Arial"/>
                <a:cs typeface="Arial"/>
                <a:sym typeface="Arial"/>
              </a:rPr>
              <a:t>Even when there is no evidence of imminent threats, but there are identified potential risks or attack scenarios, particularly (as in rail) products, with significant mitigating conditions such as:</a:t>
            </a:r>
          </a:p>
          <a:p>
            <a:pPr algn="l">
              <a:lnSpc>
                <a:spcPts val="924"/>
              </a:lnSpc>
            </a:pPr>
            <a:endParaRPr lang="en-US" sz="2669" spc="24">
              <a:solidFill>
                <a:srgbClr val="FFFFFF"/>
              </a:solidFill>
              <a:latin typeface="Arial"/>
              <a:ea typeface="Arial"/>
              <a:cs typeface="Arial"/>
              <a:sym typeface="Arial"/>
            </a:endParaRPr>
          </a:p>
          <a:p>
            <a:pPr marL="576453" lvl="1" indent="-288226" algn="l">
              <a:lnSpc>
                <a:spcPts val="3203"/>
              </a:lnSpc>
              <a:buFont typeface="Arial"/>
              <a:buChar char="•"/>
            </a:pPr>
            <a:r>
              <a:rPr lang="en-US" sz="2669" spc="24">
                <a:solidFill>
                  <a:srgbClr val="FFFFFF"/>
                </a:solidFill>
                <a:latin typeface="Arial"/>
                <a:ea typeface="Arial"/>
                <a:cs typeface="Arial"/>
                <a:sym typeface="Arial"/>
              </a:rPr>
              <a:t>Long-lasting product life cycles</a:t>
            </a:r>
          </a:p>
          <a:p>
            <a:pPr marL="576453" lvl="1" indent="-288226" algn="l">
              <a:lnSpc>
                <a:spcPts val="3203"/>
              </a:lnSpc>
              <a:buFont typeface="Arial"/>
              <a:buChar char="•"/>
            </a:pPr>
            <a:r>
              <a:rPr lang="en-US" sz="2669" spc="24">
                <a:solidFill>
                  <a:srgbClr val="FFFFFF"/>
                </a:solidFill>
                <a:latin typeface="Arial"/>
                <a:ea typeface="Arial"/>
                <a:cs typeface="Arial"/>
                <a:sym typeface="Arial"/>
              </a:rPr>
              <a:t>Costly homologation</a:t>
            </a:r>
          </a:p>
          <a:p>
            <a:pPr marL="576453" lvl="1" indent="-288226" algn="l">
              <a:lnSpc>
                <a:spcPts val="3203"/>
              </a:lnSpc>
              <a:buFont typeface="Arial"/>
              <a:buChar char="•"/>
            </a:pPr>
            <a:r>
              <a:rPr lang="en-US" sz="2669" spc="24">
                <a:solidFill>
                  <a:srgbClr val="FFFFFF"/>
                </a:solidFill>
                <a:latin typeface="Arial"/>
                <a:ea typeface="Arial"/>
                <a:cs typeface="Arial"/>
                <a:sym typeface="Arial"/>
              </a:rPr>
              <a:t>High Complexity of the system</a:t>
            </a:r>
          </a:p>
          <a:p>
            <a:pPr algn="l">
              <a:lnSpc>
                <a:spcPts val="3203"/>
              </a:lnSpc>
            </a:pPr>
            <a:endParaRPr lang="en-US" sz="2669" spc="24">
              <a:solidFill>
                <a:srgbClr val="FFFFFF"/>
              </a:solidFill>
              <a:latin typeface="Arial"/>
              <a:ea typeface="Arial"/>
              <a:cs typeface="Arial"/>
              <a:sym typeface="Arial"/>
            </a:endParaRPr>
          </a:p>
          <a:p>
            <a:pPr marL="0" lvl="0" indent="0" algn="l">
              <a:lnSpc>
                <a:spcPts val="3203"/>
              </a:lnSpc>
              <a:spcBef>
                <a:spcPct val="0"/>
              </a:spcBef>
            </a:pPr>
            <a:endParaRPr lang="en-US" sz="2669" spc="24">
              <a:solidFill>
                <a:srgbClr val="FFFFFF"/>
              </a:solidFill>
              <a:latin typeface="Arial"/>
              <a:ea typeface="Arial"/>
              <a:cs typeface="Arial"/>
              <a:sym typeface="Arial"/>
            </a:endParaRPr>
          </a:p>
        </p:txBody>
      </p:sp>
      <p:sp>
        <p:nvSpPr>
          <p:cNvPr id="17" name="TextBox 17"/>
          <p:cNvSpPr txBox="1"/>
          <p:nvPr/>
        </p:nvSpPr>
        <p:spPr>
          <a:xfrm>
            <a:off x="1869655" y="2699856"/>
            <a:ext cx="14002544" cy="523875"/>
          </a:xfrm>
          <a:prstGeom prst="rect">
            <a:avLst/>
          </a:prstGeom>
        </p:spPr>
        <p:txBody>
          <a:bodyPr lIns="0" tIns="0" rIns="0" bIns="0" rtlCol="0" anchor="t">
            <a:spAutoFit/>
          </a:bodyPr>
          <a:lstStyle/>
          <a:p>
            <a:pPr algn="ctr">
              <a:lnSpc>
                <a:spcPts val="3689"/>
              </a:lnSpc>
              <a:spcBef>
                <a:spcPct val="0"/>
              </a:spcBef>
            </a:pPr>
            <a:r>
              <a:rPr lang="en-US" sz="3074" spc="113">
                <a:solidFill>
                  <a:srgbClr val="8FD8FF"/>
                </a:solidFill>
                <a:latin typeface="Arial"/>
                <a:ea typeface="Arial"/>
                <a:cs typeface="Arial"/>
                <a:sym typeface="Arial"/>
              </a:rPr>
              <a:t>Make ‘The Precautionary Principle’ a key requirement for design decisions!</a:t>
            </a:r>
          </a:p>
        </p:txBody>
      </p:sp>
      <p:sp>
        <p:nvSpPr>
          <p:cNvPr id="18" name="TextBox 18"/>
          <p:cNvSpPr txBox="1"/>
          <p:nvPr/>
        </p:nvSpPr>
        <p:spPr>
          <a:xfrm>
            <a:off x="1581816" y="8801100"/>
            <a:ext cx="15092236" cy="457200"/>
          </a:xfrm>
          <a:prstGeom prst="rect">
            <a:avLst/>
          </a:prstGeom>
        </p:spPr>
        <p:txBody>
          <a:bodyPr lIns="0" tIns="0" rIns="0" bIns="0" rtlCol="0" anchor="t">
            <a:spAutoFit/>
          </a:bodyPr>
          <a:lstStyle/>
          <a:p>
            <a:pPr algn="l">
              <a:lnSpc>
                <a:spcPts val="3209"/>
              </a:lnSpc>
              <a:spcBef>
                <a:spcPct val="0"/>
              </a:spcBef>
            </a:pPr>
            <a:r>
              <a:rPr lang="en-US" sz="2674" spc="25">
                <a:solidFill>
                  <a:srgbClr val="F5EE1C"/>
                </a:solidFill>
                <a:latin typeface="Arial"/>
                <a:ea typeface="Arial"/>
                <a:cs typeface="Arial"/>
                <a:sym typeface="Arial"/>
              </a:rPr>
              <a:t>Note: See C. 14 Precautionary Principle EN DIN TS 50701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424">
                <a:alpha val="100000"/>
              </a:srgbClr>
            </a:gs>
            <a:gs pos="100000">
              <a:srgbClr val="2D4C9D">
                <a:alpha val="100000"/>
              </a:srgbClr>
            </a:gs>
          </a:gsLst>
          <a:lin ang="0"/>
        </a:gradFill>
        <a:effectLst/>
      </p:bgPr>
    </p:bg>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C95BDA0A-CE24-02EB-B545-81EB82893E71}"/>
              </a:ext>
            </a:extLst>
          </p:cNvPr>
          <p:cNvSpPr/>
          <p:nvPr/>
        </p:nvSpPr>
        <p:spPr>
          <a:xfrm>
            <a:off x="1371600" y="2564229"/>
            <a:ext cx="7562850" cy="6879392"/>
          </a:xfrm>
          <a:custGeom>
            <a:avLst/>
            <a:gdLst/>
            <a:ahLst/>
            <a:cxnLst/>
            <a:rect l="l" t="t" r="r" b="b"/>
            <a:pathLst>
              <a:path w="7562850" h="6879392">
                <a:moveTo>
                  <a:pt x="0" y="0"/>
                </a:moveTo>
                <a:lnTo>
                  <a:pt x="7562850" y="0"/>
                </a:lnTo>
                <a:lnTo>
                  <a:pt x="7562850" y="6879392"/>
                </a:lnTo>
                <a:lnTo>
                  <a:pt x="0" y="6879392"/>
                </a:lnTo>
                <a:lnTo>
                  <a:pt x="0" y="0"/>
                </a:lnTo>
                <a:close/>
              </a:path>
            </a:pathLst>
          </a:custGeom>
          <a:blipFill>
            <a:blip r:embed="rId2"/>
            <a:stretch>
              <a:fillRect l="-1566" t="-61223" r="-93317" b="-53022"/>
            </a:stretch>
          </a:blipFill>
          <a:ln w="9525" cap="sq">
            <a:solidFill>
              <a:srgbClr val="000000"/>
            </a:solidFill>
            <a:prstDash val="solid"/>
            <a:miter/>
          </a:ln>
        </p:spPr>
        <p:txBody>
          <a:bodyPr/>
          <a:lstStyle/>
          <a:p>
            <a:endParaRPr lang="en-CA"/>
          </a:p>
        </p:txBody>
      </p:sp>
      <p:sp>
        <p:nvSpPr>
          <p:cNvPr id="2" name="Freeform 2"/>
          <p:cNvSpPr/>
          <p:nvPr/>
        </p:nvSpPr>
        <p:spPr>
          <a:xfrm>
            <a:off x="1371600" y="2552700"/>
            <a:ext cx="7562850" cy="6879392"/>
          </a:xfrm>
          <a:custGeom>
            <a:avLst/>
            <a:gdLst/>
            <a:ahLst/>
            <a:cxnLst/>
            <a:rect l="l" t="t" r="r" b="b"/>
            <a:pathLst>
              <a:path w="7562850" h="6879392">
                <a:moveTo>
                  <a:pt x="0" y="0"/>
                </a:moveTo>
                <a:lnTo>
                  <a:pt x="7562850" y="0"/>
                </a:lnTo>
                <a:lnTo>
                  <a:pt x="7562850" y="6879392"/>
                </a:lnTo>
                <a:lnTo>
                  <a:pt x="0" y="6879392"/>
                </a:lnTo>
                <a:lnTo>
                  <a:pt x="0" y="0"/>
                </a:lnTo>
                <a:close/>
              </a:path>
            </a:pathLst>
          </a:custGeom>
          <a:blipFill>
            <a:blip r:embed="rId2"/>
            <a:stretch>
              <a:fillRect l="-1566" t="-61223" r="-93317" b="-53022"/>
            </a:stretch>
          </a:blipFill>
          <a:ln w="9525" cap="sq">
            <a:solidFill>
              <a:srgbClr val="000000"/>
            </a:solidFill>
            <a:prstDash val="solid"/>
            <a:miter/>
          </a:ln>
        </p:spPr>
        <p:txBody>
          <a:bodyPr/>
          <a:lstStyle/>
          <a:p>
            <a:endParaRPr lang="en-CA"/>
          </a:p>
        </p:txBody>
      </p:sp>
      <p:sp>
        <p:nvSpPr>
          <p:cNvPr id="3" name="Freeform 3"/>
          <p:cNvSpPr/>
          <p:nvPr/>
        </p:nvSpPr>
        <p:spPr>
          <a:xfrm>
            <a:off x="1371600" y="2552700"/>
            <a:ext cx="7581900" cy="6902450"/>
          </a:xfrm>
          <a:custGeom>
            <a:avLst/>
            <a:gdLst/>
            <a:ahLst/>
            <a:cxnLst/>
            <a:rect l="l" t="t" r="r" b="b"/>
            <a:pathLst>
              <a:path w="7581900" h="6934200">
                <a:moveTo>
                  <a:pt x="0" y="0"/>
                </a:moveTo>
                <a:lnTo>
                  <a:pt x="7581900" y="0"/>
                </a:lnTo>
                <a:lnTo>
                  <a:pt x="7581900" y="6934200"/>
                </a:lnTo>
                <a:lnTo>
                  <a:pt x="0" y="6934200"/>
                </a:lnTo>
                <a:lnTo>
                  <a:pt x="0" y="0"/>
                </a:lnTo>
                <a:close/>
              </a:path>
            </a:pathLst>
          </a:custGeom>
          <a:blipFill>
            <a:blip r:embed="rId3">
              <a:extLst>
                <a:ext uri="{96DAC541-7B7A-43D3-8B79-37D633B846F1}">
                  <asvg:svgBlip xmlns:asvg="http://schemas.microsoft.com/office/drawing/2016/SVG/main" r:embed="rId4"/>
                </a:ext>
              </a:extLst>
            </a:blip>
            <a:stretch>
              <a:fillRect l="-4522" t="-14625" r="-3367" b="-3342"/>
            </a:stretch>
          </a:blipFill>
          <a:ln w="38100" cap="rnd">
            <a:solidFill>
              <a:srgbClr val="8FD8FF"/>
            </a:solidFill>
            <a:prstDash val="solid"/>
            <a:round/>
          </a:ln>
        </p:spPr>
        <p:txBody>
          <a:bodyPr/>
          <a:lstStyle/>
          <a:p>
            <a:endParaRPr lang="en-CA"/>
          </a:p>
        </p:txBody>
      </p:sp>
      <p:sp>
        <p:nvSpPr>
          <p:cNvPr id="4" name="Freeform 4"/>
          <p:cNvSpPr/>
          <p:nvPr/>
        </p:nvSpPr>
        <p:spPr>
          <a:xfrm>
            <a:off x="0" y="-74398"/>
            <a:ext cx="6255994" cy="4731096"/>
          </a:xfrm>
          <a:custGeom>
            <a:avLst/>
            <a:gdLst/>
            <a:ahLst/>
            <a:cxnLst/>
            <a:rect l="l" t="t" r="r" b="b"/>
            <a:pathLst>
              <a:path w="6255994" h="4731096">
                <a:moveTo>
                  <a:pt x="0" y="0"/>
                </a:moveTo>
                <a:lnTo>
                  <a:pt x="6255994" y="0"/>
                </a:lnTo>
                <a:lnTo>
                  <a:pt x="6255994" y="4731096"/>
                </a:lnTo>
                <a:lnTo>
                  <a:pt x="0" y="4731096"/>
                </a:lnTo>
                <a:lnTo>
                  <a:pt x="0" y="0"/>
                </a:lnTo>
                <a:close/>
              </a:path>
            </a:pathLst>
          </a:custGeom>
          <a:blipFill>
            <a:blip r:embed="rId5">
              <a:alphaModFix amt="7999"/>
              <a:extLst>
                <a:ext uri="{96DAC541-7B7A-43D3-8B79-37D633B846F1}">
                  <asvg:svgBlip xmlns:asvg="http://schemas.microsoft.com/office/drawing/2016/SVG/main" r:embed="rId6"/>
                </a:ext>
              </a:extLst>
            </a:blip>
            <a:stretch>
              <a:fillRect/>
            </a:stretch>
          </a:blipFill>
        </p:spPr>
        <p:txBody>
          <a:bodyPr/>
          <a:lstStyle/>
          <a:p>
            <a:endParaRPr lang="en-CA"/>
          </a:p>
        </p:txBody>
      </p:sp>
      <p:sp>
        <p:nvSpPr>
          <p:cNvPr id="5" name="Freeform 5"/>
          <p:cNvSpPr/>
          <p:nvPr/>
        </p:nvSpPr>
        <p:spPr>
          <a:xfrm>
            <a:off x="9232526" y="2538898"/>
            <a:ext cx="7531474" cy="6916252"/>
          </a:xfrm>
          <a:custGeom>
            <a:avLst/>
            <a:gdLst/>
            <a:ahLst/>
            <a:cxnLst/>
            <a:rect l="l" t="t" r="r" b="b"/>
            <a:pathLst>
              <a:path w="7531474" h="6916252">
                <a:moveTo>
                  <a:pt x="0" y="0"/>
                </a:moveTo>
                <a:lnTo>
                  <a:pt x="7531474" y="0"/>
                </a:lnTo>
                <a:lnTo>
                  <a:pt x="7531474" y="6916252"/>
                </a:lnTo>
                <a:lnTo>
                  <a:pt x="0" y="6916252"/>
                </a:lnTo>
                <a:lnTo>
                  <a:pt x="0" y="0"/>
                </a:lnTo>
                <a:close/>
              </a:path>
            </a:pathLst>
          </a:custGeom>
          <a:blipFill>
            <a:blip r:embed="rId2"/>
            <a:stretch>
              <a:fillRect t="-68671" r="-120680" b="-71639"/>
            </a:stretch>
          </a:blipFill>
          <a:ln w="9525" cap="sq">
            <a:solidFill>
              <a:srgbClr val="000000"/>
            </a:solidFill>
            <a:prstDash val="solid"/>
            <a:miter/>
          </a:ln>
        </p:spPr>
        <p:txBody>
          <a:bodyPr/>
          <a:lstStyle/>
          <a:p>
            <a:endParaRPr lang="en-CA"/>
          </a:p>
        </p:txBody>
      </p:sp>
      <p:sp>
        <p:nvSpPr>
          <p:cNvPr id="6" name="Freeform 6"/>
          <p:cNvSpPr/>
          <p:nvPr/>
        </p:nvSpPr>
        <p:spPr>
          <a:xfrm>
            <a:off x="1601717" y="2980257"/>
            <a:ext cx="3097164" cy="3687100"/>
          </a:xfrm>
          <a:custGeom>
            <a:avLst/>
            <a:gdLst/>
            <a:ahLst/>
            <a:cxnLst/>
            <a:rect l="l" t="t" r="r" b="b"/>
            <a:pathLst>
              <a:path w="3097164" h="3687100">
                <a:moveTo>
                  <a:pt x="0" y="0"/>
                </a:moveTo>
                <a:lnTo>
                  <a:pt x="3097164" y="0"/>
                </a:lnTo>
                <a:lnTo>
                  <a:pt x="3097164" y="3687101"/>
                </a:lnTo>
                <a:lnTo>
                  <a:pt x="0" y="3687101"/>
                </a:lnTo>
                <a:lnTo>
                  <a:pt x="0" y="0"/>
                </a:lnTo>
                <a:close/>
              </a:path>
            </a:pathLst>
          </a:custGeom>
          <a:blipFill>
            <a:blip r:embed="rId7"/>
            <a:stretch>
              <a:fillRect/>
            </a:stretch>
          </a:blipFill>
        </p:spPr>
        <p:txBody>
          <a:bodyPr/>
          <a:lstStyle/>
          <a:p>
            <a:endParaRPr lang="en-CA"/>
          </a:p>
        </p:txBody>
      </p:sp>
      <p:sp>
        <p:nvSpPr>
          <p:cNvPr id="7" name="Freeform 7"/>
          <p:cNvSpPr/>
          <p:nvPr/>
        </p:nvSpPr>
        <p:spPr>
          <a:xfrm>
            <a:off x="9453017" y="2944453"/>
            <a:ext cx="3099844" cy="3690290"/>
          </a:xfrm>
          <a:custGeom>
            <a:avLst/>
            <a:gdLst/>
            <a:ahLst/>
            <a:cxnLst/>
            <a:rect l="l" t="t" r="r" b="b"/>
            <a:pathLst>
              <a:path w="3099844" h="3690290">
                <a:moveTo>
                  <a:pt x="0" y="0"/>
                </a:moveTo>
                <a:lnTo>
                  <a:pt x="3099844" y="0"/>
                </a:lnTo>
                <a:lnTo>
                  <a:pt x="3099844" y="3690290"/>
                </a:lnTo>
                <a:lnTo>
                  <a:pt x="0" y="3690290"/>
                </a:lnTo>
                <a:lnTo>
                  <a:pt x="0" y="0"/>
                </a:lnTo>
                <a:close/>
              </a:path>
            </a:pathLst>
          </a:custGeom>
          <a:blipFill>
            <a:blip r:embed="rId7"/>
            <a:stretch>
              <a:fillRect/>
            </a:stretch>
          </a:blipFill>
        </p:spPr>
        <p:txBody>
          <a:bodyPr/>
          <a:lstStyle/>
          <a:p>
            <a:endParaRPr lang="en-CA"/>
          </a:p>
        </p:txBody>
      </p:sp>
      <p:sp>
        <p:nvSpPr>
          <p:cNvPr id="8" name="Freeform 8"/>
          <p:cNvSpPr/>
          <p:nvPr/>
        </p:nvSpPr>
        <p:spPr>
          <a:xfrm rot="-5400000">
            <a:off x="6054799" y="-2576010"/>
            <a:ext cx="103869" cy="9232800"/>
          </a:xfrm>
          <a:custGeom>
            <a:avLst/>
            <a:gdLst/>
            <a:ahLst/>
            <a:cxnLst/>
            <a:rect l="l" t="t" r="r" b="b"/>
            <a:pathLst>
              <a:path w="103869" h="9232800">
                <a:moveTo>
                  <a:pt x="0" y="0"/>
                </a:moveTo>
                <a:lnTo>
                  <a:pt x="103869" y="0"/>
                </a:lnTo>
                <a:lnTo>
                  <a:pt x="103869" y="9232800"/>
                </a:lnTo>
                <a:lnTo>
                  <a:pt x="0" y="9232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9" name="Freeform 9"/>
          <p:cNvSpPr/>
          <p:nvPr/>
        </p:nvSpPr>
        <p:spPr>
          <a:xfrm>
            <a:off x="9738183" y="3329225"/>
            <a:ext cx="2385183" cy="2260523"/>
          </a:xfrm>
          <a:custGeom>
            <a:avLst/>
            <a:gdLst/>
            <a:ahLst/>
            <a:cxnLst/>
            <a:rect l="l" t="t" r="r" b="b"/>
            <a:pathLst>
              <a:path w="2385183" h="2260523">
                <a:moveTo>
                  <a:pt x="0" y="0"/>
                </a:moveTo>
                <a:lnTo>
                  <a:pt x="2385183" y="0"/>
                </a:lnTo>
                <a:lnTo>
                  <a:pt x="2385183" y="2260523"/>
                </a:lnTo>
                <a:lnTo>
                  <a:pt x="0" y="2260523"/>
                </a:lnTo>
                <a:lnTo>
                  <a:pt x="0" y="0"/>
                </a:lnTo>
                <a:close/>
              </a:path>
            </a:pathLst>
          </a:custGeom>
          <a:blipFill>
            <a:blip r:embed="rId10"/>
            <a:stretch>
              <a:fillRect l="-6394" r="-11510"/>
            </a:stretch>
          </a:blipFill>
        </p:spPr>
        <p:txBody>
          <a:bodyPr/>
          <a:lstStyle/>
          <a:p>
            <a:endParaRPr lang="en-CA"/>
          </a:p>
        </p:txBody>
      </p:sp>
      <p:sp>
        <p:nvSpPr>
          <p:cNvPr id="10" name="Freeform 10"/>
          <p:cNvSpPr/>
          <p:nvPr/>
        </p:nvSpPr>
        <p:spPr>
          <a:xfrm>
            <a:off x="1949838" y="3364229"/>
            <a:ext cx="2271518" cy="2235044"/>
          </a:xfrm>
          <a:custGeom>
            <a:avLst/>
            <a:gdLst/>
            <a:ahLst/>
            <a:cxnLst/>
            <a:rect l="l" t="t" r="r" b="b"/>
            <a:pathLst>
              <a:path w="2271518" h="2235044">
                <a:moveTo>
                  <a:pt x="0" y="0"/>
                </a:moveTo>
                <a:lnTo>
                  <a:pt x="2271518" y="0"/>
                </a:lnTo>
                <a:lnTo>
                  <a:pt x="2271518" y="2235044"/>
                </a:lnTo>
                <a:lnTo>
                  <a:pt x="0" y="2235044"/>
                </a:lnTo>
                <a:lnTo>
                  <a:pt x="0" y="0"/>
                </a:lnTo>
                <a:close/>
              </a:path>
            </a:pathLst>
          </a:custGeom>
          <a:blipFill>
            <a:blip r:embed="rId11"/>
            <a:stretch>
              <a:fillRect l="-2644" r="-19765"/>
            </a:stretch>
          </a:blipFill>
        </p:spPr>
        <p:txBody>
          <a:bodyPr/>
          <a:lstStyle/>
          <a:p>
            <a:endParaRPr lang="en-CA"/>
          </a:p>
        </p:txBody>
      </p:sp>
      <p:sp>
        <p:nvSpPr>
          <p:cNvPr id="11" name="TextBox 11"/>
          <p:cNvSpPr txBox="1"/>
          <p:nvPr/>
        </p:nvSpPr>
        <p:spPr>
          <a:xfrm>
            <a:off x="1341901" y="9752699"/>
            <a:ext cx="3931920" cy="266700"/>
          </a:xfrm>
          <a:prstGeom prst="rect">
            <a:avLst/>
          </a:prstGeom>
        </p:spPr>
        <p:txBody>
          <a:bodyPr lIns="0" tIns="0" rIns="0" bIns="0" rtlCol="0" anchor="t">
            <a:spAutoFit/>
          </a:bodyPr>
          <a:lstStyle/>
          <a:p>
            <a:pPr algn="l">
              <a:lnSpc>
                <a:spcPts val="1889"/>
              </a:lnSpc>
            </a:pPr>
            <a:r>
              <a:rPr lang="en-US" sz="1575" spc="14">
                <a:solidFill>
                  <a:srgbClr val="FFFFFF"/>
                </a:solidFill>
                <a:latin typeface="Arial"/>
                <a:ea typeface="Arial"/>
                <a:cs typeface="Arial"/>
                <a:sym typeface="Arial"/>
              </a:rPr>
              <a:t>2</a:t>
            </a:r>
          </a:p>
        </p:txBody>
      </p:sp>
      <p:sp>
        <p:nvSpPr>
          <p:cNvPr id="12" name="TextBox 12"/>
          <p:cNvSpPr txBox="1"/>
          <p:nvPr/>
        </p:nvSpPr>
        <p:spPr>
          <a:xfrm>
            <a:off x="1341901" y="968375"/>
            <a:ext cx="4846791" cy="1000125"/>
          </a:xfrm>
          <a:prstGeom prst="rect">
            <a:avLst/>
          </a:prstGeom>
        </p:spPr>
        <p:txBody>
          <a:bodyPr lIns="0" tIns="0" rIns="0" bIns="0" rtlCol="0" anchor="t">
            <a:spAutoFit/>
          </a:bodyPr>
          <a:lstStyle/>
          <a:p>
            <a:pPr algn="ctr">
              <a:lnSpc>
                <a:spcPts val="7920"/>
              </a:lnSpc>
            </a:pPr>
            <a:r>
              <a:rPr lang="en-US" sz="6600" b="1" spc="-40">
                <a:solidFill>
                  <a:srgbClr val="8FD8FF"/>
                </a:solidFill>
                <a:latin typeface="Antonio Bold"/>
                <a:ea typeface="Antonio Bold"/>
                <a:cs typeface="Antonio Bold"/>
                <a:sym typeface="Antonio Bold"/>
              </a:rPr>
              <a:t>INTRODUCTIONS</a:t>
            </a:r>
          </a:p>
        </p:txBody>
      </p:sp>
      <p:sp>
        <p:nvSpPr>
          <p:cNvPr id="13" name="TextBox 13"/>
          <p:cNvSpPr txBox="1"/>
          <p:nvPr/>
        </p:nvSpPr>
        <p:spPr>
          <a:xfrm>
            <a:off x="12551671" y="2973028"/>
            <a:ext cx="3984769" cy="2154436"/>
          </a:xfrm>
          <a:prstGeom prst="rect">
            <a:avLst/>
          </a:prstGeom>
        </p:spPr>
        <p:txBody>
          <a:bodyPr lIns="0" tIns="0" rIns="0" bIns="0" rtlCol="0" anchor="t">
            <a:spAutoFit/>
          </a:bodyPr>
          <a:lstStyle/>
          <a:p>
            <a:pPr marL="410814" lvl="2" indent="-136938" algn="l">
              <a:lnSpc>
                <a:spcPts val="2360"/>
              </a:lnSpc>
            </a:pPr>
            <a:r>
              <a:rPr lang="en-US" sz="2270" b="1" dirty="0">
                <a:solidFill>
                  <a:srgbClr val="F5EE1C"/>
                </a:solidFill>
                <a:latin typeface="Antonio Bold"/>
                <a:ea typeface="Antonio Bold"/>
                <a:cs typeface="Antonio Bold"/>
                <a:sym typeface="Antonio Bold"/>
              </a:rPr>
              <a:t>   Product Architect, significant experience, concept through deployment across multiple verticals, including Aerospace, Rail, Automotive, Wireless, Data Communications, and for the past 10+ years, cybersecurity.</a:t>
            </a:r>
          </a:p>
        </p:txBody>
      </p:sp>
      <p:sp>
        <p:nvSpPr>
          <p:cNvPr id="14" name="TextBox 14"/>
          <p:cNvSpPr txBox="1"/>
          <p:nvPr/>
        </p:nvSpPr>
        <p:spPr>
          <a:xfrm>
            <a:off x="1679167" y="5898006"/>
            <a:ext cx="2840511" cy="427738"/>
          </a:xfrm>
          <a:prstGeom prst="rect">
            <a:avLst/>
          </a:prstGeom>
        </p:spPr>
        <p:txBody>
          <a:bodyPr lIns="0" tIns="0" rIns="0" bIns="0" rtlCol="0" anchor="t">
            <a:spAutoFit/>
          </a:bodyPr>
          <a:lstStyle/>
          <a:p>
            <a:pPr algn="ctr">
              <a:lnSpc>
                <a:spcPts val="3312"/>
              </a:lnSpc>
            </a:pPr>
            <a:r>
              <a:rPr lang="en-US" sz="3066" b="1" spc="28">
                <a:solidFill>
                  <a:srgbClr val="000000"/>
                </a:solidFill>
                <a:latin typeface="Antonio Bold"/>
                <a:ea typeface="Antonio Bold"/>
                <a:cs typeface="Antonio Bold"/>
                <a:sym typeface="Antonio Bold"/>
              </a:rPr>
              <a:t>Klemens Geiger</a:t>
            </a:r>
          </a:p>
        </p:txBody>
      </p:sp>
      <p:sp>
        <p:nvSpPr>
          <p:cNvPr id="15" name="TextBox 15"/>
          <p:cNvSpPr txBox="1"/>
          <p:nvPr/>
        </p:nvSpPr>
        <p:spPr>
          <a:xfrm>
            <a:off x="4508853" y="4229578"/>
            <a:ext cx="4125656" cy="2463165"/>
          </a:xfrm>
          <a:prstGeom prst="rect">
            <a:avLst/>
          </a:prstGeom>
        </p:spPr>
        <p:txBody>
          <a:bodyPr lIns="0" tIns="0" rIns="0" bIns="0" rtlCol="0" anchor="t">
            <a:spAutoFit/>
          </a:bodyPr>
          <a:lstStyle/>
          <a:p>
            <a:pPr marL="380048" lvl="1" indent="-190024" algn="l">
              <a:lnSpc>
                <a:spcPts val="2100"/>
              </a:lnSpc>
              <a:buFont typeface="Arial"/>
              <a:buChar char="•"/>
            </a:pPr>
            <a:r>
              <a:rPr lang="en-US" sz="2100">
                <a:solidFill>
                  <a:srgbClr val="FFFFFF"/>
                </a:solidFill>
                <a:latin typeface="Arial"/>
                <a:ea typeface="Arial"/>
                <a:cs typeface="Arial"/>
                <a:sym typeface="Arial"/>
              </a:rPr>
              <a:t>Responsible for development of several products, including, Real-Time Systems , IMA , and  Audio &amp; TV Solutions over their complete life cycle</a:t>
            </a:r>
          </a:p>
          <a:p>
            <a:pPr algn="l">
              <a:lnSpc>
                <a:spcPts val="2100"/>
              </a:lnSpc>
            </a:pPr>
            <a:endParaRPr lang="en-US" sz="2100">
              <a:solidFill>
                <a:srgbClr val="FFFFFF"/>
              </a:solidFill>
              <a:latin typeface="Arial"/>
              <a:ea typeface="Arial"/>
              <a:cs typeface="Arial"/>
              <a:sym typeface="Arial"/>
            </a:endParaRPr>
          </a:p>
          <a:p>
            <a:pPr marL="380048" lvl="1" indent="-190024" algn="l">
              <a:lnSpc>
                <a:spcPts val="2100"/>
              </a:lnSpc>
              <a:buFont typeface="Arial"/>
              <a:buChar char="•"/>
            </a:pPr>
            <a:r>
              <a:rPr lang="en-US" sz="2100">
                <a:solidFill>
                  <a:srgbClr val="FFFFFF"/>
                </a:solidFill>
                <a:latin typeface="Arial"/>
                <a:ea typeface="Arial"/>
                <a:cs typeface="Arial"/>
                <a:sym typeface="Arial"/>
              </a:rPr>
              <a:t>Customer communication and communication with homologation authorities</a:t>
            </a:r>
          </a:p>
        </p:txBody>
      </p:sp>
      <p:sp>
        <p:nvSpPr>
          <p:cNvPr id="16" name="TextBox 16"/>
          <p:cNvSpPr txBox="1"/>
          <p:nvPr/>
        </p:nvSpPr>
        <p:spPr>
          <a:xfrm>
            <a:off x="9539094" y="5869431"/>
            <a:ext cx="2840511" cy="427738"/>
          </a:xfrm>
          <a:prstGeom prst="rect">
            <a:avLst/>
          </a:prstGeom>
        </p:spPr>
        <p:txBody>
          <a:bodyPr lIns="0" tIns="0" rIns="0" bIns="0" rtlCol="0" anchor="t">
            <a:spAutoFit/>
          </a:bodyPr>
          <a:lstStyle/>
          <a:p>
            <a:pPr algn="ctr">
              <a:lnSpc>
                <a:spcPts val="3312"/>
              </a:lnSpc>
            </a:pPr>
            <a:r>
              <a:rPr lang="en-US" sz="3066" b="1" spc="28">
                <a:solidFill>
                  <a:srgbClr val="000000"/>
                </a:solidFill>
                <a:latin typeface="Antonio Bold"/>
                <a:ea typeface="Antonio Bold"/>
                <a:cs typeface="Antonio Bold"/>
                <a:sym typeface="Antonio Bold"/>
              </a:rPr>
              <a:t>Bart Shields</a:t>
            </a:r>
          </a:p>
        </p:txBody>
      </p:sp>
      <p:sp>
        <p:nvSpPr>
          <p:cNvPr id="17" name="TextBox 17"/>
          <p:cNvSpPr txBox="1"/>
          <p:nvPr/>
        </p:nvSpPr>
        <p:spPr>
          <a:xfrm>
            <a:off x="4958317" y="3097501"/>
            <a:ext cx="3845411" cy="903478"/>
          </a:xfrm>
          <a:prstGeom prst="rect">
            <a:avLst/>
          </a:prstGeom>
        </p:spPr>
        <p:txBody>
          <a:bodyPr lIns="0" tIns="0" rIns="0" bIns="0" rtlCol="0" anchor="t">
            <a:spAutoFit/>
          </a:bodyPr>
          <a:lstStyle/>
          <a:p>
            <a:pPr algn="l">
              <a:lnSpc>
                <a:spcPts val="2365"/>
              </a:lnSpc>
            </a:pPr>
            <a:r>
              <a:rPr lang="en-US" sz="2274" b="1" spc="21">
                <a:solidFill>
                  <a:srgbClr val="F5EE1C"/>
                </a:solidFill>
                <a:latin typeface="Antonio Bold"/>
                <a:ea typeface="Antonio Bold"/>
                <a:cs typeface="Antonio Bold"/>
                <a:sym typeface="Antonio Bold"/>
              </a:rPr>
              <a:t>38 years as Founder, Team Manager, System Designer and Developer.</a:t>
            </a:r>
          </a:p>
        </p:txBody>
      </p:sp>
      <p:sp>
        <p:nvSpPr>
          <p:cNvPr id="18" name="TextBox 18"/>
          <p:cNvSpPr txBox="1"/>
          <p:nvPr/>
        </p:nvSpPr>
        <p:spPr>
          <a:xfrm>
            <a:off x="1616833" y="6801485"/>
            <a:ext cx="7110695" cy="2625090"/>
          </a:xfrm>
          <a:prstGeom prst="rect">
            <a:avLst/>
          </a:prstGeom>
        </p:spPr>
        <p:txBody>
          <a:bodyPr lIns="0" tIns="0" rIns="0" bIns="0" rtlCol="0" anchor="t">
            <a:spAutoFit/>
          </a:bodyPr>
          <a:lstStyle/>
          <a:p>
            <a:pPr marL="453390" lvl="1" indent="-226695" algn="l">
              <a:lnSpc>
                <a:spcPts val="2099"/>
              </a:lnSpc>
              <a:buFont typeface="Arial"/>
              <a:buChar char="•"/>
            </a:pPr>
            <a:r>
              <a:rPr lang="en-US" sz="2099" spc="18">
                <a:solidFill>
                  <a:srgbClr val="FFFFFF"/>
                </a:solidFill>
                <a:latin typeface="Arial"/>
                <a:ea typeface="Arial"/>
                <a:cs typeface="Arial"/>
                <a:sym typeface="Arial"/>
              </a:rPr>
              <a:t>Expert and Head of Center of Excellence Cyber Security in rail, as well as appointed as German representative and Author for -</a:t>
            </a:r>
          </a:p>
          <a:p>
            <a:pPr algn="l">
              <a:lnSpc>
                <a:spcPts val="1000"/>
              </a:lnSpc>
            </a:pPr>
            <a:r>
              <a:rPr lang="en-US" sz="1000" spc="9">
                <a:solidFill>
                  <a:srgbClr val="FFFFFF"/>
                </a:solidFill>
                <a:latin typeface="Arial"/>
                <a:ea typeface="Arial"/>
                <a:cs typeface="Arial"/>
                <a:sym typeface="Arial"/>
              </a:rPr>
              <a:t> </a:t>
            </a:r>
          </a:p>
          <a:p>
            <a:pPr marL="906780" lvl="2" indent="-302260" algn="l">
              <a:lnSpc>
                <a:spcPts val="2099"/>
              </a:lnSpc>
              <a:buFont typeface="Arial"/>
              <a:buChar char="⚬"/>
            </a:pPr>
            <a:r>
              <a:rPr lang="en-US" sz="2099" spc="18">
                <a:solidFill>
                  <a:srgbClr val="FFFFFF"/>
                </a:solidFill>
                <a:latin typeface="Arial"/>
                <a:ea typeface="Arial"/>
                <a:cs typeface="Arial"/>
                <a:sym typeface="Arial"/>
              </a:rPr>
              <a:t>CENELEC WG TC9X A (7 years) , TC9X (7 years)</a:t>
            </a:r>
          </a:p>
          <a:p>
            <a:pPr algn="l">
              <a:lnSpc>
                <a:spcPts val="1000"/>
              </a:lnSpc>
            </a:pPr>
            <a:endParaRPr lang="en-US" sz="2099" spc="18">
              <a:solidFill>
                <a:srgbClr val="FFFFFF"/>
              </a:solidFill>
              <a:latin typeface="Arial"/>
              <a:ea typeface="Arial"/>
              <a:cs typeface="Arial"/>
              <a:sym typeface="Arial"/>
            </a:endParaRPr>
          </a:p>
          <a:p>
            <a:pPr marL="453390" lvl="1" indent="-226695" algn="l">
              <a:lnSpc>
                <a:spcPts val="2099"/>
              </a:lnSpc>
              <a:buFont typeface="Arial"/>
              <a:buChar char="•"/>
            </a:pPr>
            <a:r>
              <a:rPr lang="en-US" sz="2099" spc="18">
                <a:solidFill>
                  <a:srgbClr val="FFFFFF"/>
                </a:solidFill>
                <a:latin typeface="Arial"/>
                <a:ea typeface="Arial"/>
                <a:cs typeface="Arial"/>
                <a:sym typeface="Arial"/>
              </a:rPr>
              <a:t>Member &amp; Lead deputy of UNIFE Cyber Security WG (9 years)</a:t>
            </a:r>
          </a:p>
          <a:p>
            <a:pPr algn="l">
              <a:lnSpc>
                <a:spcPts val="1500"/>
              </a:lnSpc>
            </a:pPr>
            <a:endParaRPr lang="en-US" sz="2099" spc="18">
              <a:solidFill>
                <a:srgbClr val="FFFFFF"/>
              </a:solidFill>
              <a:latin typeface="Arial"/>
              <a:ea typeface="Arial"/>
              <a:cs typeface="Arial"/>
              <a:sym typeface="Arial"/>
            </a:endParaRPr>
          </a:p>
          <a:p>
            <a:pPr marL="453390" lvl="1" indent="-226695" algn="l">
              <a:lnSpc>
                <a:spcPts val="2099"/>
              </a:lnSpc>
              <a:buFont typeface="Arial"/>
              <a:buChar char="•"/>
            </a:pPr>
            <a:r>
              <a:rPr lang="en-US" sz="2099" spc="19">
                <a:solidFill>
                  <a:srgbClr val="FFFFFF"/>
                </a:solidFill>
                <a:latin typeface="Arial"/>
                <a:ea typeface="Arial"/>
                <a:cs typeface="Arial"/>
                <a:sym typeface="Arial"/>
              </a:rPr>
              <a:t>Representative for ALSTOM at ERJU WG Cyber Security</a:t>
            </a:r>
          </a:p>
        </p:txBody>
      </p:sp>
      <p:sp>
        <p:nvSpPr>
          <p:cNvPr id="19" name="TextBox 19"/>
          <p:cNvSpPr txBox="1"/>
          <p:nvPr/>
        </p:nvSpPr>
        <p:spPr>
          <a:xfrm>
            <a:off x="9481944" y="7115556"/>
            <a:ext cx="7131414" cy="1837055"/>
          </a:xfrm>
          <a:prstGeom prst="rect">
            <a:avLst/>
          </a:prstGeom>
        </p:spPr>
        <p:txBody>
          <a:bodyPr lIns="0" tIns="0" rIns="0" bIns="0" rtlCol="0" anchor="t">
            <a:spAutoFit/>
          </a:bodyPr>
          <a:lstStyle/>
          <a:p>
            <a:pPr marL="474979" lvl="1" indent="-237490" algn="l">
              <a:lnSpc>
                <a:spcPts val="2199"/>
              </a:lnSpc>
              <a:buFont typeface="Arial"/>
              <a:buChar char="•"/>
            </a:pPr>
            <a:r>
              <a:rPr lang="en-US" sz="2199" spc="19">
                <a:solidFill>
                  <a:srgbClr val="FFFFFF"/>
                </a:solidFill>
                <a:latin typeface="Arial"/>
                <a:ea typeface="Arial"/>
                <a:cs typeface="Arial"/>
                <a:sym typeface="Arial"/>
              </a:rPr>
              <a:t>Multiple Start-ups</a:t>
            </a:r>
          </a:p>
          <a:p>
            <a:pPr algn="l">
              <a:lnSpc>
                <a:spcPts val="1600"/>
              </a:lnSpc>
            </a:pPr>
            <a:endParaRPr lang="en-US" sz="2199" spc="19">
              <a:solidFill>
                <a:srgbClr val="FFFFFF"/>
              </a:solidFill>
              <a:latin typeface="Arial"/>
              <a:ea typeface="Arial"/>
              <a:cs typeface="Arial"/>
              <a:sym typeface="Arial"/>
            </a:endParaRPr>
          </a:p>
          <a:p>
            <a:pPr marL="474979" lvl="1" indent="-237490" algn="l">
              <a:lnSpc>
                <a:spcPts val="2199"/>
              </a:lnSpc>
              <a:buFont typeface="Arial"/>
              <a:buChar char="•"/>
            </a:pPr>
            <a:r>
              <a:rPr lang="en-US" sz="2199" spc="19">
                <a:solidFill>
                  <a:srgbClr val="FFFFFF"/>
                </a:solidFill>
                <a:latin typeface="Arial"/>
                <a:ea typeface="Arial"/>
                <a:cs typeface="Arial"/>
                <a:sym typeface="Arial"/>
              </a:rPr>
              <a:t>Multiple Patents, including 3 issued for AKM, 1 filed for AKM in May, and another one for AKM is in process</a:t>
            </a:r>
          </a:p>
          <a:p>
            <a:pPr algn="l">
              <a:lnSpc>
                <a:spcPts val="1600"/>
              </a:lnSpc>
            </a:pPr>
            <a:endParaRPr lang="en-US" sz="2199" spc="19">
              <a:solidFill>
                <a:srgbClr val="FFFFFF"/>
              </a:solidFill>
              <a:latin typeface="Arial"/>
              <a:ea typeface="Arial"/>
              <a:cs typeface="Arial"/>
              <a:sym typeface="Arial"/>
            </a:endParaRPr>
          </a:p>
          <a:p>
            <a:pPr marL="474979" lvl="1" indent="-237490" algn="l">
              <a:lnSpc>
                <a:spcPts val="2199"/>
              </a:lnSpc>
              <a:buFont typeface="Arial"/>
              <a:buChar char="•"/>
            </a:pPr>
            <a:r>
              <a:rPr lang="en-US" sz="2199" spc="20">
                <a:solidFill>
                  <a:srgbClr val="FFFFFF"/>
                </a:solidFill>
                <a:latin typeface="Arial"/>
                <a:ea typeface="Arial"/>
                <a:cs typeface="Arial"/>
                <a:sym typeface="Arial"/>
              </a:rPr>
              <a:t>27+ years of Technical Leadership</a:t>
            </a:r>
          </a:p>
        </p:txBody>
      </p:sp>
      <p:sp>
        <p:nvSpPr>
          <p:cNvPr id="20" name="TextBox 20"/>
          <p:cNvSpPr txBox="1"/>
          <p:nvPr/>
        </p:nvSpPr>
        <p:spPr>
          <a:xfrm>
            <a:off x="12552861" y="4946269"/>
            <a:ext cx="4035911" cy="2197862"/>
          </a:xfrm>
          <a:prstGeom prst="rect">
            <a:avLst/>
          </a:prstGeom>
        </p:spPr>
        <p:txBody>
          <a:bodyPr lIns="0" tIns="0" rIns="0" bIns="0" rtlCol="0" anchor="t">
            <a:spAutoFit/>
          </a:bodyPr>
          <a:lstStyle/>
          <a:p>
            <a:pPr algn="l">
              <a:lnSpc>
                <a:spcPts val="2133"/>
              </a:lnSpc>
            </a:pPr>
            <a:endParaRPr/>
          </a:p>
          <a:p>
            <a:pPr marL="398145" lvl="1" indent="-199072" algn="l">
              <a:lnSpc>
                <a:spcPts val="2133"/>
              </a:lnSpc>
              <a:buFont typeface="Arial"/>
              <a:buChar char="•"/>
            </a:pPr>
            <a:r>
              <a:rPr lang="en-US" sz="2199">
                <a:solidFill>
                  <a:srgbClr val="FFFFFF"/>
                </a:solidFill>
                <a:latin typeface="Arial"/>
                <a:ea typeface="Arial"/>
                <a:cs typeface="Arial"/>
                <a:sym typeface="Arial"/>
              </a:rPr>
              <a:t>Inventor of Autonomous Key Management (AKM) and Asset Integrity Management (AIM, the AKM Integrity Management extension for authenticating assets).</a:t>
            </a:r>
          </a:p>
          <a:p>
            <a:pPr algn="l">
              <a:lnSpc>
                <a:spcPts val="2133"/>
              </a:lnSpc>
            </a:pPr>
            <a:endParaRPr lang="en-US" sz="2199">
              <a:solidFill>
                <a:srgbClr val="FFFFFF"/>
              </a:solidFill>
              <a:latin typeface="Arial"/>
              <a:ea typeface="Arial"/>
              <a:cs typeface="Arial"/>
              <a:sym typeface="Arial"/>
            </a:endParaRPr>
          </a:p>
        </p:txBody>
      </p:sp>
      <p:sp>
        <p:nvSpPr>
          <p:cNvPr id="22" name="TextBox 22"/>
          <p:cNvSpPr txBox="1"/>
          <p:nvPr/>
        </p:nvSpPr>
        <p:spPr>
          <a:xfrm>
            <a:off x="10774680" y="9514574"/>
            <a:ext cx="5989320" cy="266700"/>
          </a:xfrm>
          <a:prstGeom prst="rect">
            <a:avLst/>
          </a:prstGeom>
        </p:spPr>
        <p:txBody>
          <a:bodyPr lIns="0" tIns="0" rIns="0" bIns="0" rtlCol="0" anchor="t">
            <a:spAutoFit/>
          </a:bodyPr>
          <a:lstStyle/>
          <a:p>
            <a:pPr algn="r">
              <a:lnSpc>
                <a:spcPts val="1889"/>
              </a:lnSpc>
            </a:pPr>
            <a:r>
              <a:rPr lang="en-US" sz="1575" spc="14">
                <a:solidFill>
                  <a:srgbClr val="FFFFFF"/>
                </a:solidFill>
                <a:latin typeface="Arial"/>
                <a:ea typeface="Arial"/>
                <a:cs typeface="Arial"/>
                <a:sym typeface="Arial"/>
              </a:rPr>
              <a:t>(c) 2024 McIndoe Risk Advisory | PROPRIETARY</a:t>
            </a:r>
          </a:p>
        </p:txBody>
      </p:sp>
      <p:sp>
        <p:nvSpPr>
          <p:cNvPr id="26" name="Freeform 3">
            <a:extLst>
              <a:ext uri="{FF2B5EF4-FFF2-40B4-BE49-F238E27FC236}">
                <a16:creationId xmlns:a16="http://schemas.microsoft.com/office/drawing/2014/main" id="{3E01D7C0-8061-22A2-1937-24EAC68C1625}"/>
              </a:ext>
            </a:extLst>
          </p:cNvPr>
          <p:cNvSpPr/>
          <p:nvPr/>
        </p:nvSpPr>
        <p:spPr>
          <a:xfrm>
            <a:off x="9258300" y="2552700"/>
            <a:ext cx="7531474" cy="6902450"/>
          </a:xfrm>
          <a:custGeom>
            <a:avLst/>
            <a:gdLst/>
            <a:ahLst/>
            <a:cxnLst/>
            <a:rect l="l" t="t" r="r" b="b"/>
            <a:pathLst>
              <a:path w="7581900" h="6934200">
                <a:moveTo>
                  <a:pt x="0" y="0"/>
                </a:moveTo>
                <a:lnTo>
                  <a:pt x="7581900" y="0"/>
                </a:lnTo>
                <a:lnTo>
                  <a:pt x="7581900" y="6934200"/>
                </a:lnTo>
                <a:lnTo>
                  <a:pt x="0" y="6934200"/>
                </a:lnTo>
                <a:lnTo>
                  <a:pt x="0" y="0"/>
                </a:lnTo>
                <a:close/>
              </a:path>
            </a:pathLst>
          </a:custGeom>
          <a:blipFill>
            <a:blip r:embed="rId3">
              <a:extLst>
                <a:ext uri="{96DAC541-7B7A-43D3-8B79-37D633B846F1}">
                  <asvg:svgBlip xmlns:asvg="http://schemas.microsoft.com/office/drawing/2016/SVG/main" r:embed="rId4"/>
                </a:ext>
              </a:extLst>
            </a:blip>
            <a:stretch>
              <a:fillRect l="-4522" t="-14625" r="-3367" b="-3342"/>
            </a:stretch>
          </a:blipFill>
          <a:ln w="38100" cap="rnd">
            <a:solidFill>
              <a:srgbClr val="8FD8FF"/>
            </a:solidFill>
            <a:prstDash val="solid"/>
            <a:round/>
          </a:ln>
        </p:spPr>
        <p:txBody>
          <a:bodyPr/>
          <a:lstStyle/>
          <a:p>
            <a:endParaRPr lang="en-CA"/>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424">
                <a:alpha val="100000"/>
              </a:srgbClr>
            </a:gs>
            <a:gs pos="100000">
              <a:srgbClr val="2D4C9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6255994" cy="4731096"/>
          </a:xfrm>
          <a:custGeom>
            <a:avLst/>
            <a:gdLst/>
            <a:ahLst/>
            <a:cxnLst/>
            <a:rect l="l" t="t" r="r" b="b"/>
            <a:pathLst>
              <a:path w="6255994" h="4731096">
                <a:moveTo>
                  <a:pt x="0" y="0"/>
                </a:moveTo>
                <a:lnTo>
                  <a:pt x="6255994" y="0"/>
                </a:lnTo>
                <a:lnTo>
                  <a:pt x="6255994" y="4731096"/>
                </a:lnTo>
                <a:lnTo>
                  <a:pt x="0" y="4731096"/>
                </a:lnTo>
                <a:lnTo>
                  <a:pt x="0" y="0"/>
                </a:lnTo>
                <a:close/>
              </a:path>
            </a:pathLst>
          </a:custGeom>
          <a:blipFill>
            <a:blip r:embed="rId2">
              <a:alphaModFix amt="7999"/>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1506131" y="2577164"/>
            <a:ext cx="15092236" cy="6772408"/>
          </a:xfrm>
          <a:custGeom>
            <a:avLst/>
            <a:gdLst/>
            <a:ahLst/>
            <a:cxnLst/>
            <a:rect l="l" t="t" r="r" b="b"/>
            <a:pathLst>
              <a:path w="15092236" h="6772408">
                <a:moveTo>
                  <a:pt x="0" y="0"/>
                </a:moveTo>
                <a:lnTo>
                  <a:pt x="15092236" y="0"/>
                </a:lnTo>
                <a:lnTo>
                  <a:pt x="15092236" y="6772408"/>
                </a:lnTo>
                <a:lnTo>
                  <a:pt x="0" y="6772408"/>
                </a:lnTo>
                <a:lnTo>
                  <a:pt x="0" y="0"/>
                </a:lnTo>
                <a:close/>
              </a:path>
            </a:pathLst>
          </a:custGeom>
          <a:blipFill>
            <a:blip r:embed="rId4"/>
            <a:stretch>
              <a:fillRect t="-59615" r="-2046" b="-67792"/>
            </a:stretch>
          </a:blipFill>
          <a:ln w="9525" cap="sq">
            <a:solidFill>
              <a:srgbClr val="000000"/>
            </a:solidFill>
            <a:prstDash val="solid"/>
            <a:miter/>
          </a:ln>
        </p:spPr>
        <p:txBody>
          <a:bodyPr/>
          <a:lstStyle/>
          <a:p>
            <a:endParaRPr lang="en-CA"/>
          </a:p>
        </p:txBody>
      </p:sp>
      <p:sp>
        <p:nvSpPr>
          <p:cNvPr id="4" name="Freeform 4"/>
          <p:cNvSpPr/>
          <p:nvPr/>
        </p:nvSpPr>
        <p:spPr>
          <a:xfrm rot="-5400000">
            <a:off x="6092248" y="-2507808"/>
            <a:ext cx="103869" cy="9232800"/>
          </a:xfrm>
          <a:custGeom>
            <a:avLst/>
            <a:gdLst/>
            <a:ahLst/>
            <a:cxnLst/>
            <a:rect l="l" t="t" r="r" b="b"/>
            <a:pathLst>
              <a:path w="103869" h="9232800">
                <a:moveTo>
                  <a:pt x="0" y="0"/>
                </a:moveTo>
                <a:lnTo>
                  <a:pt x="103869" y="0"/>
                </a:lnTo>
                <a:lnTo>
                  <a:pt x="103869" y="9232800"/>
                </a:lnTo>
                <a:lnTo>
                  <a:pt x="0" y="9232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5" name="Group 5"/>
          <p:cNvGrpSpPr/>
          <p:nvPr/>
        </p:nvGrpSpPr>
        <p:grpSpPr>
          <a:xfrm>
            <a:off x="5711373" y="2761505"/>
            <a:ext cx="10420886" cy="2362945"/>
            <a:chOff x="0" y="0"/>
            <a:chExt cx="1129392" cy="256091"/>
          </a:xfrm>
        </p:grpSpPr>
        <p:sp>
          <p:nvSpPr>
            <p:cNvPr id="6" name="Freeform 6"/>
            <p:cNvSpPr/>
            <p:nvPr/>
          </p:nvSpPr>
          <p:spPr>
            <a:xfrm>
              <a:off x="0" y="0"/>
              <a:ext cx="1129392" cy="256091"/>
            </a:xfrm>
            <a:custGeom>
              <a:avLst/>
              <a:gdLst/>
              <a:ahLst/>
              <a:cxnLst/>
              <a:rect l="l" t="t" r="r" b="b"/>
              <a:pathLst>
                <a:path w="1129392" h="256091">
                  <a:moveTo>
                    <a:pt x="28231" y="0"/>
                  </a:moveTo>
                  <a:lnTo>
                    <a:pt x="1101161" y="0"/>
                  </a:lnTo>
                  <a:cubicBezTo>
                    <a:pt x="1108648" y="0"/>
                    <a:pt x="1115829" y="2974"/>
                    <a:pt x="1121123" y="8269"/>
                  </a:cubicBezTo>
                  <a:cubicBezTo>
                    <a:pt x="1126417" y="13563"/>
                    <a:pt x="1129392" y="20744"/>
                    <a:pt x="1129392" y="28231"/>
                  </a:cubicBezTo>
                  <a:lnTo>
                    <a:pt x="1129392" y="227859"/>
                  </a:lnTo>
                  <a:cubicBezTo>
                    <a:pt x="1129392" y="243451"/>
                    <a:pt x="1116752" y="256091"/>
                    <a:pt x="1101161" y="256091"/>
                  </a:cubicBezTo>
                  <a:lnTo>
                    <a:pt x="28231" y="256091"/>
                  </a:lnTo>
                  <a:cubicBezTo>
                    <a:pt x="12639" y="256091"/>
                    <a:pt x="0" y="243451"/>
                    <a:pt x="0" y="227859"/>
                  </a:cubicBezTo>
                  <a:lnTo>
                    <a:pt x="0" y="28231"/>
                  </a:lnTo>
                  <a:cubicBezTo>
                    <a:pt x="0" y="12639"/>
                    <a:pt x="12639" y="0"/>
                    <a:pt x="28231" y="0"/>
                  </a:cubicBezTo>
                  <a:close/>
                </a:path>
              </a:pathLst>
            </a:custGeom>
            <a:solidFill>
              <a:srgbClr val="182D88"/>
            </a:solidFill>
          </p:spPr>
          <p:txBody>
            <a:bodyPr/>
            <a:lstStyle/>
            <a:p>
              <a:endParaRPr lang="en-CA"/>
            </a:p>
          </p:txBody>
        </p:sp>
        <p:sp>
          <p:nvSpPr>
            <p:cNvPr id="7" name="TextBox 7"/>
            <p:cNvSpPr txBox="1"/>
            <p:nvPr/>
          </p:nvSpPr>
          <p:spPr>
            <a:xfrm>
              <a:off x="0" y="-57150"/>
              <a:ext cx="1129392" cy="313241"/>
            </a:xfrm>
            <a:prstGeom prst="rect">
              <a:avLst/>
            </a:prstGeom>
          </p:spPr>
          <p:txBody>
            <a:bodyPr lIns="50800" tIns="50800" rIns="50800" bIns="50800" rtlCol="0" anchor="ctr"/>
            <a:lstStyle/>
            <a:p>
              <a:pPr algn="ctr">
                <a:lnSpc>
                  <a:spcPts val="1960"/>
                </a:lnSpc>
              </a:pPr>
              <a:endParaRPr/>
            </a:p>
          </p:txBody>
        </p:sp>
      </p:grpSp>
      <p:grpSp>
        <p:nvGrpSpPr>
          <p:cNvPr id="8" name="Group 8"/>
          <p:cNvGrpSpPr/>
          <p:nvPr/>
        </p:nvGrpSpPr>
        <p:grpSpPr>
          <a:xfrm>
            <a:off x="5711373" y="5256819"/>
            <a:ext cx="10439936" cy="1536190"/>
            <a:chOff x="0" y="0"/>
            <a:chExt cx="1131456" cy="166489"/>
          </a:xfrm>
        </p:grpSpPr>
        <p:sp>
          <p:nvSpPr>
            <p:cNvPr id="9" name="Freeform 9"/>
            <p:cNvSpPr/>
            <p:nvPr/>
          </p:nvSpPr>
          <p:spPr>
            <a:xfrm>
              <a:off x="0" y="0"/>
              <a:ext cx="1131456" cy="166489"/>
            </a:xfrm>
            <a:custGeom>
              <a:avLst/>
              <a:gdLst/>
              <a:ahLst/>
              <a:cxnLst/>
              <a:rect l="l" t="t" r="r" b="b"/>
              <a:pathLst>
                <a:path w="1131456" h="166489">
                  <a:moveTo>
                    <a:pt x="28180" y="0"/>
                  </a:moveTo>
                  <a:lnTo>
                    <a:pt x="1103277" y="0"/>
                  </a:lnTo>
                  <a:cubicBezTo>
                    <a:pt x="1118840" y="0"/>
                    <a:pt x="1131456" y="12616"/>
                    <a:pt x="1131456" y="28180"/>
                  </a:cubicBezTo>
                  <a:lnTo>
                    <a:pt x="1131456" y="138309"/>
                  </a:lnTo>
                  <a:cubicBezTo>
                    <a:pt x="1131456" y="145783"/>
                    <a:pt x="1128487" y="152950"/>
                    <a:pt x="1123203" y="158235"/>
                  </a:cubicBezTo>
                  <a:cubicBezTo>
                    <a:pt x="1117918" y="163520"/>
                    <a:pt x="1110750" y="166489"/>
                    <a:pt x="1103277" y="166489"/>
                  </a:cubicBezTo>
                  <a:lnTo>
                    <a:pt x="28180" y="166489"/>
                  </a:lnTo>
                  <a:cubicBezTo>
                    <a:pt x="20706" y="166489"/>
                    <a:pt x="13538" y="163520"/>
                    <a:pt x="8254" y="158235"/>
                  </a:cubicBezTo>
                  <a:cubicBezTo>
                    <a:pt x="2969" y="152950"/>
                    <a:pt x="0" y="145783"/>
                    <a:pt x="0" y="138309"/>
                  </a:cubicBezTo>
                  <a:lnTo>
                    <a:pt x="0" y="28180"/>
                  </a:lnTo>
                  <a:cubicBezTo>
                    <a:pt x="0" y="20706"/>
                    <a:pt x="2969" y="13538"/>
                    <a:pt x="8254" y="8254"/>
                  </a:cubicBezTo>
                  <a:cubicBezTo>
                    <a:pt x="13538" y="2969"/>
                    <a:pt x="20706" y="0"/>
                    <a:pt x="28180" y="0"/>
                  </a:cubicBezTo>
                  <a:close/>
                </a:path>
              </a:pathLst>
            </a:custGeom>
            <a:solidFill>
              <a:srgbClr val="0047AB"/>
            </a:solidFill>
          </p:spPr>
          <p:txBody>
            <a:bodyPr/>
            <a:lstStyle/>
            <a:p>
              <a:endParaRPr lang="en-CA"/>
            </a:p>
          </p:txBody>
        </p:sp>
        <p:sp>
          <p:nvSpPr>
            <p:cNvPr id="10" name="TextBox 10"/>
            <p:cNvSpPr txBox="1"/>
            <p:nvPr/>
          </p:nvSpPr>
          <p:spPr>
            <a:xfrm>
              <a:off x="0" y="-57150"/>
              <a:ext cx="1131456" cy="223639"/>
            </a:xfrm>
            <a:prstGeom prst="rect">
              <a:avLst/>
            </a:prstGeom>
          </p:spPr>
          <p:txBody>
            <a:bodyPr lIns="50800" tIns="50800" rIns="50800" bIns="50800" rtlCol="0" anchor="ctr"/>
            <a:lstStyle/>
            <a:p>
              <a:pPr algn="ctr">
                <a:lnSpc>
                  <a:spcPts val="1960"/>
                </a:lnSpc>
              </a:pPr>
              <a:endParaRPr/>
            </a:p>
          </p:txBody>
        </p:sp>
      </p:grpSp>
      <p:sp>
        <p:nvSpPr>
          <p:cNvPr id="11" name="Freeform 11"/>
          <p:cNvSpPr/>
          <p:nvPr/>
        </p:nvSpPr>
        <p:spPr>
          <a:xfrm>
            <a:off x="2060147" y="4322583"/>
            <a:ext cx="3199530" cy="3281570"/>
          </a:xfrm>
          <a:custGeom>
            <a:avLst/>
            <a:gdLst/>
            <a:ahLst/>
            <a:cxnLst/>
            <a:rect l="l" t="t" r="r" b="b"/>
            <a:pathLst>
              <a:path w="3199530" h="3281570">
                <a:moveTo>
                  <a:pt x="0" y="0"/>
                </a:moveTo>
                <a:lnTo>
                  <a:pt x="3199530" y="0"/>
                </a:lnTo>
                <a:lnTo>
                  <a:pt x="3199530" y="3281570"/>
                </a:lnTo>
                <a:lnTo>
                  <a:pt x="0" y="32815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12" name="TextBox 12"/>
          <p:cNvSpPr txBox="1"/>
          <p:nvPr/>
        </p:nvSpPr>
        <p:spPr>
          <a:xfrm>
            <a:off x="10643796" y="9536906"/>
            <a:ext cx="5989320" cy="266700"/>
          </a:xfrm>
          <a:prstGeom prst="rect">
            <a:avLst/>
          </a:prstGeom>
        </p:spPr>
        <p:txBody>
          <a:bodyPr lIns="0" tIns="0" rIns="0" bIns="0" rtlCol="0" anchor="t">
            <a:spAutoFit/>
          </a:bodyPr>
          <a:lstStyle/>
          <a:p>
            <a:pPr algn="r">
              <a:lnSpc>
                <a:spcPts val="1889"/>
              </a:lnSpc>
            </a:pPr>
            <a:r>
              <a:rPr lang="en-US" sz="1575" spc="14">
                <a:solidFill>
                  <a:srgbClr val="FFFFFF"/>
                </a:solidFill>
                <a:latin typeface="Arial"/>
                <a:ea typeface="Arial"/>
                <a:cs typeface="Arial"/>
                <a:sym typeface="Arial"/>
              </a:rPr>
              <a:t>(c) 2024 McIndoe Risk Advisory | PROPRIETARY</a:t>
            </a:r>
          </a:p>
        </p:txBody>
      </p:sp>
      <p:sp>
        <p:nvSpPr>
          <p:cNvPr id="13" name="TextBox 13"/>
          <p:cNvSpPr txBox="1"/>
          <p:nvPr/>
        </p:nvSpPr>
        <p:spPr>
          <a:xfrm>
            <a:off x="1527782" y="9456809"/>
            <a:ext cx="3931920" cy="266700"/>
          </a:xfrm>
          <a:prstGeom prst="rect">
            <a:avLst/>
          </a:prstGeom>
        </p:spPr>
        <p:txBody>
          <a:bodyPr lIns="0" tIns="0" rIns="0" bIns="0" rtlCol="0" anchor="t">
            <a:spAutoFit/>
          </a:bodyPr>
          <a:lstStyle/>
          <a:p>
            <a:pPr algn="l">
              <a:lnSpc>
                <a:spcPts val="1889"/>
              </a:lnSpc>
            </a:pPr>
            <a:r>
              <a:rPr lang="en-US" sz="1575" spc="14">
                <a:solidFill>
                  <a:srgbClr val="FFFFFF"/>
                </a:solidFill>
                <a:latin typeface="Arial"/>
                <a:ea typeface="Arial"/>
                <a:cs typeface="Arial"/>
                <a:sym typeface="Arial"/>
              </a:rPr>
              <a:t>20</a:t>
            </a:r>
          </a:p>
        </p:txBody>
      </p:sp>
      <p:sp>
        <p:nvSpPr>
          <p:cNvPr id="14" name="TextBox 14"/>
          <p:cNvSpPr txBox="1"/>
          <p:nvPr/>
        </p:nvSpPr>
        <p:spPr>
          <a:xfrm>
            <a:off x="1515690" y="1019175"/>
            <a:ext cx="15743610" cy="952500"/>
          </a:xfrm>
          <a:prstGeom prst="rect">
            <a:avLst/>
          </a:prstGeom>
        </p:spPr>
        <p:txBody>
          <a:bodyPr lIns="0" tIns="0" rIns="0" bIns="0" rtlCol="0" anchor="t">
            <a:spAutoFit/>
          </a:bodyPr>
          <a:lstStyle/>
          <a:p>
            <a:pPr algn="l">
              <a:lnSpc>
                <a:spcPts val="7439"/>
              </a:lnSpc>
              <a:spcBef>
                <a:spcPct val="0"/>
              </a:spcBef>
            </a:pPr>
            <a:r>
              <a:rPr lang="en-US" sz="6199" b="1">
                <a:solidFill>
                  <a:srgbClr val="F5EE1C"/>
                </a:solidFill>
                <a:latin typeface="Antonio Bold"/>
                <a:ea typeface="Antonio Bold"/>
                <a:cs typeface="Antonio Bold"/>
                <a:sym typeface="Antonio Bold"/>
              </a:rPr>
              <a:t>C.19</a:t>
            </a:r>
            <a:r>
              <a:rPr lang="en-US" sz="6199" b="1">
                <a:solidFill>
                  <a:srgbClr val="8FD8FF"/>
                </a:solidFill>
                <a:latin typeface="Antonio Bold"/>
                <a:ea typeface="Antonio Bold"/>
                <a:cs typeface="Antonio Bold"/>
                <a:sym typeface="Antonio Bold"/>
              </a:rPr>
              <a:t>  CONTINUOUS PROTECTION</a:t>
            </a:r>
          </a:p>
        </p:txBody>
      </p:sp>
      <p:sp>
        <p:nvSpPr>
          <p:cNvPr id="15" name="TextBox 15"/>
          <p:cNvSpPr txBox="1"/>
          <p:nvPr/>
        </p:nvSpPr>
        <p:spPr>
          <a:xfrm>
            <a:off x="6255994" y="2888240"/>
            <a:ext cx="10007127" cy="2424747"/>
          </a:xfrm>
          <a:prstGeom prst="rect">
            <a:avLst/>
          </a:prstGeom>
        </p:spPr>
        <p:txBody>
          <a:bodyPr lIns="0" tIns="0" rIns="0" bIns="0" rtlCol="0" anchor="t">
            <a:spAutoFit/>
          </a:bodyPr>
          <a:lstStyle/>
          <a:p>
            <a:pPr algn="l">
              <a:lnSpc>
                <a:spcPts val="3209"/>
              </a:lnSpc>
            </a:pPr>
            <a:r>
              <a:rPr lang="en-US" sz="2674" spc="24">
                <a:solidFill>
                  <a:srgbClr val="FFFFFF"/>
                </a:solidFill>
                <a:latin typeface="Arial"/>
                <a:ea typeface="Arial"/>
                <a:cs typeface="Arial"/>
                <a:sym typeface="Arial"/>
              </a:rPr>
              <a:t>There can be no absolute assurance regarding system security provided. The only assurance is that best efforts will be made within the constraints of whatever cybersecurity methodology is capable of providing the required confidentiality, integrity, availability, and privacy protections.</a:t>
            </a:r>
          </a:p>
          <a:p>
            <a:pPr algn="l">
              <a:lnSpc>
                <a:spcPts val="2674"/>
              </a:lnSpc>
            </a:pPr>
            <a:endParaRPr lang="en-US" sz="2674" spc="24">
              <a:solidFill>
                <a:srgbClr val="FFFFFF"/>
              </a:solidFill>
              <a:latin typeface="Arial"/>
              <a:ea typeface="Arial"/>
              <a:cs typeface="Arial"/>
              <a:sym typeface="Arial"/>
            </a:endParaRPr>
          </a:p>
        </p:txBody>
      </p:sp>
      <p:sp>
        <p:nvSpPr>
          <p:cNvPr id="16" name="TextBox 16"/>
          <p:cNvSpPr txBox="1"/>
          <p:nvPr/>
        </p:nvSpPr>
        <p:spPr>
          <a:xfrm>
            <a:off x="6255994" y="5366142"/>
            <a:ext cx="9221964" cy="1654486"/>
          </a:xfrm>
          <a:prstGeom prst="rect">
            <a:avLst/>
          </a:prstGeom>
        </p:spPr>
        <p:txBody>
          <a:bodyPr lIns="0" tIns="0" rIns="0" bIns="0" rtlCol="0" anchor="t">
            <a:spAutoFit/>
          </a:bodyPr>
          <a:lstStyle/>
          <a:p>
            <a:pPr algn="l">
              <a:lnSpc>
                <a:spcPts val="3203"/>
              </a:lnSpc>
            </a:pPr>
            <a:r>
              <a:rPr lang="en-US" sz="2669" spc="24">
                <a:solidFill>
                  <a:srgbClr val="FFFFFF"/>
                </a:solidFill>
                <a:latin typeface="Arial"/>
                <a:ea typeface="Arial"/>
                <a:cs typeface="Arial"/>
                <a:sym typeface="Arial"/>
              </a:rPr>
              <a:t>Continuous Protection’ is a challenging requirement as it literally means continual protection of the system, through all phases and use cases. </a:t>
            </a:r>
          </a:p>
          <a:p>
            <a:pPr marL="0" lvl="0" indent="0" algn="l">
              <a:lnSpc>
                <a:spcPts val="3203"/>
              </a:lnSpc>
              <a:spcBef>
                <a:spcPct val="0"/>
              </a:spcBef>
            </a:pPr>
            <a:endParaRPr lang="en-US" sz="2669" spc="24">
              <a:solidFill>
                <a:srgbClr val="FFFFFF"/>
              </a:solidFill>
              <a:latin typeface="Arial"/>
              <a:ea typeface="Arial"/>
              <a:cs typeface="Arial"/>
              <a:sym typeface="Arial"/>
            </a:endParaRPr>
          </a:p>
        </p:txBody>
      </p:sp>
      <p:sp>
        <p:nvSpPr>
          <p:cNvPr id="17" name="TextBox 17"/>
          <p:cNvSpPr txBox="1"/>
          <p:nvPr/>
        </p:nvSpPr>
        <p:spPr>
          <a:xfrm>
            <a:off x="1841377" y="8466209"/>
            <a:ext cx="14421744" cy="857250"/>
          </a:xfrm>
          <a:prstGeom prst="rect">
            <a:avLst/>
          </a:prstGeom>
        </p:spPr>
        <p:txBody>
          <a:bodyPr lIns="0" tIns="0" rIns="0" bIns="0" rtlCol="0" anchor="t">
            <a:spAutoFit/>
          </a:bodyPr>
          <a:lstStyle/>
          <a:p>
            <a:pPr algn="just">
              <a:lnSpc>
                <a:spcPts val="3209"/>
              </a:lnSpc>
              <a:spcBef>
                <a:spcPct val="0"/>
              </a:spcBef>
            </a:pPr>
            <a:r>
              <a:rPr lang="en-US" sz="2674" spc="25">
                <a:solidFill>
                  <a:srgbClr val="F5EE1C"/>
                </a:solidFill>
                <a:latin typeface="Arial"/>
                <a:ea typeface="Arial"/>
                <a:cs typeface="Arial"/>
                <a:sym typeface="Arial"/>
              </a:rPr>
              <a:t>Example: Continuous Protection that depends upon cloud-based monitoring is instantly rendered useless if internet connectivity is broken! </a:t>
            </a:r>
          </a:p>
        </p:txBody>
      </p:sp>
      <p:grpSp>
        <p:nvGrpSpPr>
          <p:cNvPr id="18" name="Group 18"/>
          <p:cNvGrpSpPr/>
          <p:nvPr/>
        </p:nvGrpSpPr>
        <p:grpSpPr>
          <a:xfrm>
            <a:off x="5711373" y="6926359"/>
            <a:ext cx="10439936" cy="1536190"/>
            <a:chOff x="0" y="0"/>
            <a:chExt cx="1131456" cy="166489"/>
          </a:xfrm>
        </p:grpSpPr>
        <p:sp>
          <p:nvSpPr>
            <p:cNvPr id="19" name="Freeform 19"/>
            <p:cNvSpPr/>
            <p:nvPr/>
          </p:nvSpPr>
          <p:spPr>
            <a:xfrm>
              <a:off x="0" y="0"/>
              <a:ext cx="1131456" cy="166489"/>
            </a:xfrm>
            <a:custGeom>
              <a:avLst/>
              <a:gdLst/>
              <a:ahLst/>
              <a:cxnLst/>
              <a:rect l="l" t="t" r="r" b="b"/>
              <a:pathLst>
                <a:path w="1131456" h="166489">
                  <a:moveTo>
                    <a:pt x="28180" y="0"/>
                  </a:moveTo>
                  <a:lnTo>
                    <a:pt x="1103277" y="0"/>
                  </a:lnTo>
                  <a:cubicBezTo>
                    <a:pt x="1118840" y="0"/>
                    <a:pt x="1131456" y="12616"/>
                    <a:pt x="1131456" y="28180"/>
                  </a:cubicBezTo>
                  <a:lnTo>
                    <a:pt x="1131456" y="138309"/>
                  </a:lnTo>
                  <a:cubicBezTo>
                    <a:pt x="1131456" y="145783"/>
                    <a:pt x="1128487" y="152950"/>
                    <a:pt x="1123203" y="158235"/>
                  </a:cubicBezTo>
                  <a:cubicBezTo>
                    <a:pt x="1117918" y="163520"/>
                    <a:pt x="1110750" y="166489"/>
                    <a:pt x="1103277" y="166489"/>
                  </a:cubicBezTo>
                  <a:lnTo>
                    <a:pt x="28180" y="166489"/>
                  </a:lnTo>
                  <a:cubicBezTo>
                    <a:pt x="20706" y="166489"/>
                    <a:pt x="13538" y="163520"/>
                    <a:pt x="8254" y="158235"/>
                  </a:cubicBezTo>
                  <a:cubicBezTo>
                    <a:pt x="2969" y="152950"/>
                    <a:pt x="0" y="145783"/>
                    <a:pt x="0" y="138309"/>
                  </a:cubicBezTo>
                  <a:lnTo>
                    <a:pt x="0" y="28180"/>
                  </a:lnTo>
                  <a:cubicBezTo>
                    <a:pt x="0" y="20706"/>
                    <a:pt x="2969" y="13538"/>
                    <a:pt x="8254" y="8254"/>
                  </a:cubicBezTo>
                  <a:cubicBezTo>
                    <a:pt x="13538" y="2969"/>
                    <a:pt x="20706" y="0"/>
                    <a:pt x="28180" y="0"/>
                  </a:cubicBezTo>
                  <a:close/>
                </a:path>
              </a:pathLst>
            </a:custGeom>
            <a:solidFill>
              <a:srgbClr val="182D88"/>
            </a:solidFill>
          </p:spPr>
          <p:txBody>
            <a:bodyPr/>
            <a:lstStyle/>
            <a:p>
              <a:endParaRPr lang="en-CA"/>
            </a:p>
          </p:txBody>
        </p:sp>
        <p:sp>
          <p:nvSpPr>
            <p:cNvPr id="20" name="TextBox 20"/>
            <p:cNvSpPr txBox="1"/>
            <p:nvPr/>
          </p:nvSpPr>
          <p:spPr>
            <a:xfrm>
              <a:off x="0" y="-57150"/>
              <a:ext cx="1131456" cy="223639"/>
            </a:xfrm>
            <a:prstGeom prst="rect">
              <a:avLst/>
            </a:prstGeom>
          </p:spPr>
          <p:txBody>
            <a:bodyPr lIns="50800" tIns="50800" rIns="50800" bIns="50800" rtlCol="0" anchor="ctr"/>
            <a:lstStyle/>
            <a:p>
              <a:pPr algn="ctr">
                <a:lnSpc>
                  <a:spcPts val="1960"/>
                </a:lnSpc>
              </a:pPr>
              <a:endParaRPr/>
            </a:p>
          </p:txBody>
        </p:sp>
      </p:grpSp>
      <p:sp>
        <p:nvSpPr>
          <p:cNvPr id="21" name="TextBox 21"/>
          <p:cNvSpPr txBox="1"/>
          <p:nvPr/>
        </p:nvSpPr>
        <p:spPr>
          <a:xfrm>
            <a:off x="6255994" y="7049203"/>
            <a:ext cx="10007127" cy="1624647"/>
          </a:xfrm>
          <a:prstGeom prst="rect">
            <a:avLst/>
          </a:prstGeom>
        </p:spPr>
        <p:txBody>
          <a:bodyPr lIns="0" tIns="0" rIns="0" bIns="0" rtlCol="0" anchor="t">
            <a:spAutoFit/>
          </a:bodyPr>
          <a:lstStyle/>
          <a:p>
            <a:pPr algn="l">
              <a:lnSpc>
                <a:spcPts val="3209"/>
              </a:lnSpc>
            </a:pPr>
            <a:r>
              <a:rPr lang="en-US" sz="2674" spc="24">
                <a:solidFill>
                  <a:srgbClr val="FFFFFF"/>
                </a:solidFill>
                <a:latin typeface="Arial"/>
                <a:ea typeface="Arial"/>
                <a:cs typeface="Arial"/>
                <a:sym typeface="Arial"/>
              </a:rPr>
              <a:t>From Power-On/Reset, to the Boot-Procedure, until Runtime is Active, the Continuous Protection will be in a Degraded Mode, with Limited Network access!</a:t>
            </a:r>
          </a:p>
          <a:p>
            <a:pPr algn="l">
              <a:lnSpc>
                <a:spcPts val="2674"/>
              </a:lnSpc>
            </a:pPr>
            <a:endParaRPr lang="en-US" sz="2674" spc="24">
              <a:solidFill>
                <a:srgbClr val="FFFFFF"/>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424">
                <a:alpha val="100000"/>
              </a:srgbClr>
            </a:gs>
            <a:gs pos="100000">
              <a:srgbClr val="2D4C9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74398"/>
            <a:ext cx="6255994" cy="4731096"/>
          </a:xfrm>
          <a:custGeom>
            <a:avLst/>
            <a:gdLst/>
            <a:ahLst/>
            <a:cxnLst/>
            <a:rect l="l" t="t" r="r" b="b"/>
            <a:pathLst>
              <a:path w="6255994" h="4731096">
                <a:moveTo>
                  <a:pt x="0" y="0"/>
                </a:moveTo>
                <a:lnTo>
                  <a:pt x="6255994" y="0"/>
                </a:lnTo>
                <a:lnTo>
                  <a:pt x="6255994" y="4731096"/>
                </a:lnTo>
                <a:lnTo>
                  <a:pt x="0" y="4731096"/>
                </a:lnTo>
                <a:lnTo>
                  <a:pt x="0" y="0"/>
                </a:lnTo>
                <a:close/>
              </a:path>
            </a:pathLst>
          </a:custGeom>
          <a:blipFill>
            <a:blip r:embed="rId4">
              <a:alphaModFix amt="7999"/>
              <a:extLst>
                <a:ext uri="{96DAC541-7B7A-43D3-8B79-37D633B846F1}">
                  <asvg:svgBlip xmlns:asvg="http://schemas.microsoft.com/office/drawing/2016/SVG/main" r:embed="rId5"/>
                </a:ext>
              </a:extLst>
            </a:blip>
            <a:stretch>
              <a:fillRect/>
            </a:stretch>
          </a:blipFill>
        </p:spPr>
        <p:txBody>
          <a:bodyPr/>
          <a:lstStyle/>
          <a:p>
            <a:endParaRPr lang="en-CA"/>
          </a:p>
        </p:txBody>
      </p:sp>
      <p:sp>
        <p:nvSpPr>
          <p:cNvPr id="8" name="TextBox 8"/>
          <p:cNvSpPr txBox="1"/>
          <p:nvPr/>
        </p:nvSpPr>
        <p:spPr>
          <a:xfrm>
            <a:off x="3403577" y="5747546"/>
            <a:ext cx="13532909" cy="1895475"/>
          </a:xfrm>
          <a:prstGeom prst="rect">
            <a:avLst/>
          </a:prstGeom>
        </p:spPr>
        <p:txBody>
          <a:bodyPr lIns="0" tIns="0" rIns="0" bIns="0" rtlCol="0" anchor="t">
            <a:spAutoFit/>
          </a:bodyPr>
          <a:lstStyle/>
          <a:p>
            <a:pPr algn="r">
              <a:lnSpc>
                <a:spcPts val="7440"/>
              </a:lnSpc>
            </a:pPr>
            <a:r>
              <a:rPr lang="en-US" sz="6200" b="1" spc="-37">
                <a:solidFill>
                  <a:srgbClr val="8FD8FF"/>
                </a:solidFill>
                <a:latin typeface="Antonio Bold"/>
                <a:ea typeface="Antonio Bold"/>
                <a:cs typeface="Antonio Bold"/>
                <a:sym typeface="Antonio Bold"/>
              </a:rPr>
              <a:t>AKM +AIM’S SUSTAINABLE SOLUTION </a:t>
            </a:r>
          </a:p>
          <a:p>
            <a:pPr algn="r">
              <a:lnSpc>
                <a:spcPts val="7440"/>
              </a:lnSpc>
            </a:pPr>
            <a:r>
              <a:rPr lang="en-US" sz="6200" b="1" spc="-37">
                <a:solidFill>
                  <a:srgbClr val="FFFFFF"/>
                </a:solidFill>
                <a:latin typeface="Antonio Bold"/>
                <a:ea typeface="Antonio Bold"/>
                <a:cs typeface="Antonio Bold"/>
                <a:sym typeface="Antonio Bold"/>
              </a:rPr>
              <a:t>FOR THE </a:t>
            </a:r>
            <a:r>
              <a:rPr lang="en-US" sz="6200" b="1" spc="-37">
                <a:solidFill>
                  <a:srgbClr val="D87F00"/>
                </a:solidFill>
                <a:latin typeface="Antonio Bold"/>
                <a:ea typeface="Antonio Bold"/>
                <a:cs typeface="Antonio Bold"/>
                <a:sym typeface="Antonio Bold"/>
              </a:rPr>
              <a:t>RAIL ECOSYSTEM </a:t>
            </a:r>
          </a:p>
        </p:txBody>
      </p:sp>
      <p:sp>
        <p:nvSpPr>
          <p:cNvPr id="9" name="TextBox 9"/>
          <p:cNvSpPr txBox="1"/>
          <p:nvPr/>
        </p:nvSpPr>
        <p:spPr>
          <a:xfrm>
            <a:off x="1442035" y="1293683"/>
            <a:ext cx="5701676" cy="1716959"/>
          </a:xfrm>
          <a:prstGeom prst="rect">
            <a:avLst/>
          </a:prstGeom>
        </p:spPr>
        <p:txBody>
          <a:bodyPr lIns="0" tIns="0" rIns="0" bIns="0" rtlCol="0" anchor="t">
            <a:spAutoFit/>
          </a:bodyPr>
          <a:lstStyle/>
          <a:p>
            <a:pPr algn="l">
              <a:lnSpc>
                <a:spcPts val="14039"/>
              </a:lnSpc>
            </a:pPr>
            <a:r>
              <a:rPr lang="en-US" sz="10028">
                <a:solidFill>
                  <a:srgbClr val="F5EE1C"/>
                </a:solidFill>
                <a:latin typeface="Daydream"/>
                <a:ea typeface="Daydream"/>
                <a:cs typeface="Daydream"/>
                <a:sym typeface="Daydream"/>
              </a:rPr>
              <a:t>Introducing </a:t>
            </a:r>
          </a:p>
        </p:txBody>
      </p:sp>
      <p:sp>
        <p:nvSpPr>
          <p:cNvPr id="10" name="TextBox 10"/>
          <p:cNvSpPr txBox="1"/>
          <p:nvPr/>
        </p:nvSpPr>
        <p:spPr>
          <a:xfrm>
            <a:off x="10947166" y="9600299"/>
            <a:ext cx="5989320" cy="266700"/>
          </a:xfrm>
          <a:prstGeom prst="rect">
            <a:avLst/>
          </a:prstGeom>
        </p:spPr>
        <p:txBody>
          <a:bodyPr lIns="0" tIns="0" rIns="0" bIns="0" rtlCol="0" anchor="t">
            <a:spAutoFit/>
          </a:bodyPr>
          <a:lstStyle/>
          <a:p>
            <a:pPr algn="r">
              <a:lnSpc>
                <a:spcPts val="1889"/>
              </a:lnSpc>
            </a:pPr>
            <a:r>
              <a:rPr lang="en-US" sz="1575" spc="14">
                <a:solidFill>
                  <a:srgbClr val="FFFFFF"/>
                </a:solidFill>
                <a:latin typeface="Arial"/>
                <a:ea typeface="Arial"/>
                <a:cs typeface="Arial"/>
                <a:sym typeface="Arial"/>
              </a:rPr>
              <a:t>(c) 2024 McIndoe Risk Advisory | PROPRIETARY</a:t>
            </a:r>
          </a:p>
        </p:txBody>
      </p:sp>
      <p:sp>
        <p:nvSpPr>
          <p:cNvPr id="11" name="TextBox 11"/>
          <p:cNvSpPr txBox="1"/>
          <p:nvPr/>
        </p:nvSpPr>
        <p:spPr>
          <a:xfrm>
            <a:off x="1130587" y="2628900"/>
            <a:ext cx="6032213" cy="819199"/>
          </a:xfrm>
          <a:prstGeom prst="rect">
            <a:avLst/>
          </a:prstGeom>
        </p:spPr>
        <p:txBody>
          <a:bodyPr wrap="square" lIns="0" tIns="0" rIns="0" bIns="0" rtlCol="0" anchor="t">
            <a:spAutoFit/>
          </a:bodyPr>
          <a:lstStyle/>
          <a:p>
            <a:pPr algn="ctr">
              <a:lnSpc>
                <a:spcPts val="6999"/>
              </a:lnSpc>
              <a:spcBef>
                <a:spcPct val="0"/>
              </a:spcBef>
            </a:pPr>
            <a:r>
              <a:rPr lang="en-US" sz="4999" b="1" spc="444" dirty="0">
                <a:solidFill>
                  <a:srgbClr val="FFFFFF"/>
                </a:solidFill>
                <a:latin typeface="Arial Bold"/>
                <a:ea typeface="Arial Bold"/>
                <a:cs typeface="Arial Bold"/>
                <a:sym typeface="Arial Bold"/>
              </a:rPr>
              <a:t>BART SHIELDS</a:t>
            </a:r>
          </a:p>
        </p:txBody>
      </p:sp>
      <p:sp>
        <p:nvSpPr>
          <p:cNvPr id="12" name="Freeform 12"/>
          <p:cNvSpPr/>
          <p:nvPr/>
        </p:nvSpPr>
        <p:spPr>
          <a:xfrm>
            <a:off x="750662" y="7290354"/>
            <a:ext cx="5271907" cy="2576645"/>
          </a:xfrm>
          <a:custGeom>
            <a:avLst/>
            <a:gdLst/>
            <a:ahLst/>
            <a:cxnLst/>
            <a:rect l="l" t="t" r="r" b="b"/>
            <a:pathLst>
              <a:path w="5271907" h="2576645">
                <a:moveTo>
                  <a:pt x="0" y="0"/>
                </a:moveTo>
                <a:lnTo>
                  <a:pt x="5271907" y="0"/>
                </a:lnTo>
                <a:lnTo>
                  <a:pt x="5271907" y="2576645"/>
                </a:lnTo>
                <a:lnTo>
                  <a:pt x="0" y="2576645"/>
                </a:lnTo>
                <a:lnTo>
                  <a:pt x="0" y="0"/>
                </a:lnTo>
                <a:close/>
              </a:path>
            </a:pathLst>
          </a:custGeom>
          <a:blipFill>
            <a:blip r:embed="rId6"/>
            <a:stretch>
              <a:fillRect/>
            </a:stretch>
          </a:blipFill>
        </p:spPr>
        <p:txBody>
          <a:bodyPr/>
          <a:lstStyle/>
          <a:p>
            <a:endParaRPr lang="en-CA"/>
          </a:p>
        </p:txBody>
      </p:sp>
      <p:pic>
        <p:nvPicPr>
          <p:cNvPr id="13" name="Picture 5">
            <a:hlinkClick r:id="" action="ppaction://media"/>
            <a:extLst>
              <a:ext uri="{FF2B5EF4-FFF2-40B4-BE49-F238E27FC236}">
                <a16:creationId xmlns:a16="http://schemas.microsoft.com/office/drawing/2014/main" id="{8734F611-C38C-7556-955B-6F55D2832BC5}"/>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a:stretch>
            <a:fillRect/>
          </a:stretch>
        </p:blipFill>
        <p:spPr>
          <a:xfrm>
            <a:off x="10084009" y="1586876"/>
            <a:ext cx="6863363" cy="3873383"/>
          </a:xfrm>
          <a:prstGeom prst="rect">
            <a:avLst/>
          </a:prstGeom>
          <a:ln w="38100" cap="sq">
            <a:solidFill>
              <a:srgbClr val="000000"/>
            </a:solidFill>
            <a:prstDash val="soli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6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424">
                <a:alpha val="100000"/>
              </a:srgbClr>
            </a:gs>
            <a:gs pos="100000">
              <a:srgbClr val="2D4C9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515690" y="2650198"/>
            <a:ext cx="15035234" cy="6772408"/>
          </a:xfrm>
          <a:custGeom>
            <a:avLst/>
            <a:gdLst/>
            <a:ahLst/>
            <a:cxnLst/>
            <a:rect l="l" t="t" r="r" b="b"/>
            <a:pathLst>
              <a:path w="15035234" h="6772408">
                <a:moveTo>
                  <a:pt x="0" y="0"/>
                </a:moveTo>
                <a:lnTo>
                  <a:pt x="15035234" y="0"/>
                </a:lnTo>
                <a:lnTo>
                  <a:pt x="15035234" y="6772408"/>
                </a:lnTo>
                <a:lnTo>
                  <a:pt x="0" y="6772408"/>
                </a:lnTo>
                <a:lnTo>
                  <a:pt x="0" y="0"/>
                </a:lnTo>
                <a:close/>
              </a:path>
            </a:pathLst>
          </a:custGeom>
          <a:blipFill>
            <a:blip r:embed="rId2"/>
            <a:stretch>
              <a:fillRect t="-61468" r="-4164" b="-69784"/>
            </a:stretch>
          </a:blipFill>
          <a:ln w="9525" cap="sq">
            <a:solidFill>
              <a:srgbClr val="000000"/>
            </a:solidFill>
            <a:prstDash val="solid"/>
            <a:miter/>
          </a:ln>
        </p:spPr>
        <p:txBody>
          <a:bodyPr/>
          <a:lstStyle/>
          <a:p>
            <a:endParaRPr lang="en-CA"/>
          </a:p>
        </p:txBody>
      </p:sp>
      <p:sp>
        <p:nvSpPr>
          <p:cNvPr id="3" name="Freeform 3"/>
          <p:cNvSpPr/>
          <p:nvPr/>
        </p:nvSpPr>
        <p:spPr>
          <a:xfrm>
            <a:off x="0" y="-74398"/>
            <a:ext cx="6255994" cy="4731096"/>
          </a:xfrm>
          <a:custGeom>
            <a:avLst/>
            <a:gdLst/>
            <a:ahLst/>
            <a:cxnLst/>
            <a:rect l="l" t="t" r="r" b="b"/>
            <a:pathLst>
              <a:path w="6255994" h="4731096">
                <a:moveTo>
                  <a:pt x="0" y="0"/>
                </a:moveTo>
                <a:lnTo>
                  <a:pt x="6255994" y="0"/>
                </a:lnTo>
                <a:lnTo>
                  <a:pt x="6255994" y="4731096"/>
                </a:lnTo>
                <a:lnTo>
                  <a:pt x="0" y="4731096"/>
                </a:lnTo>
                <a:lnTo>
                  <a:pt x="0" y="0"/>
                </a:lnTo>
                <a:close/>
              </a:path>
            </a:pathLst>
          </a:custGeom>
          <a:blipFill>
            <a:blip r:embed="rId3">
              <a:alphaModFix amt="7999"/>
              <a:extLst>
                <a:ext uri="{96DAC541-7B7A-43D3-8B79-37D633B846F1}">
                  <asvg:svgBlip xmlns:asvg="http://schemas.microsoft.com/office/drawing/2016/SVG/main" r:embed="rId4"/>
                </a:ext>
              </a:extLst>
            </a:blip>
            <a:stretch>
              <a:fillRect/>
            </a:stretch>
          </a:blipFill>
        </p:spPr>
        <p:txBody>
          <a:bodyPr/>
          <a:lstStyle/>
          <a:p>
            <a:endParaRPr lang="en-CA"/>
          </a:p>
        </p:txBody>
      </p:sp>
      <p:sp>
        <p:nvSpPr>
          <p:cNvPr id="4" name="Freeform 4"/>
          <p:cNvSpPr/>
          <p:nvPr/>
        </p:nvSpPr>
        <p:spPr>
          <a:xfrm rot="-5400000">
            <a:off x="6092248" y="-2602316"/>
            <a:ext cx="103869" cy="9232800"/>
          </a:xfrm>
          <a:custGeom>
            <a:avLst/>
            <a:gdLst/>
            <a:ahLst/>
            <a:cxnLst/>
            <a:rect l="l" t="t" r="r" b="b"/>
            <a:pathLst>
              <a:path w="103869" h="9232800">
                <a:moveTo>
                  <a:pt x="0" y="0"/>
                </a:moveTo>
                <a:lnTo>
                  <a:pt x="103869" y="0"/>
                </a:lnTo>
                <a:lnTo>
                  <a:pt x="103869" y="9232801"/>
                </a:lnTo>
                <a:lnTo>
                  <a:pt x="0" y="92328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5" name="TextBox 5"/>
          <p:cNvSpPr txBox="1"/>
          <p:nvPr/>
        </p:nvSpPr>
        <p:spPr>
          <a:xfrm>
            <a:off x="1515690" y="1019175"/>
            <a:ext cx="10288205" cy="952500"/>
          </a:xfrm>
          <a:prstGeom prst="rect">
            <a:avLst/>
          </a:prstGeom>
        </p:spPr>
        <p:txBody>
          <a:bodyPr lIns="0" tIns="0" rIns="0" bIns="0" rtlCol="0" anchor="t">
            <a:spAutoFit/>
          </a:bodyPr>
          <a:lstStyle/>
          <a:p>
            <a:pPr algn="l">
              <a:lnSpc>
                <a:spcPts val="7439"/>
              </a:lnSpc>
              <a:spcBef>
                <a:spcPct val="0"/>
              </a:spcBef>
            </a:pPr>
            <a:r>
              <a:rPr lang="en-US" sz="6199" b="1">
                <a:solidFill>
                  <a:srgbClr val="8FD8FF"/>
                </a:solidFill>
                <a:latin typeface="Antonio Bold"/>
                <a:ea typeface="Antonio Bold"/>
                <a:cs typeface="Antonio Bold"/>
                <a:sym typeface="Antonio Bold"/>
              </a:rPr>
              <a:t>WHAT ATTRACTED KLEMENS TO </a:t>
            </a:r>
            <a:r>
              <a:rPr lang="en-US" sz="6199" b="1">
                <a:solidFill>
                  <a:srgbClr val="F5EE1C"/>
                </a:solidFill>
                <a:latin typeface="Antonio Bold"/>
                <a:ea typeface="Antonio Bold"/>
                <a:cs typeface="Antonio Bold"/>
                <a:sym typeface="Antonio Bold"/>
              </a:rPr>
              <a:t>AKM</a:t>
            </a:r>
            <a:r>
              <a:rPr lang="en-US" sz="6199" b="1">
                <a:solidFill>
                  <a:srgbClr val="8FD8FF"/>
                </a:solidFill>
                <a:latin typeface="Antonio Bold"/>
                <a:ea typeface="Antonio Bold"/>
                <a:cs typeface="Antonio Bold"/>
                <a:sym typeface="Antonio Bold"/>
              </a:rPr>
              <a:t>?</a:t>
            </a:r>
          </a:p>
        </p:txBody>
      </p:sp>
      <p:sp>
        <p:nvSpPr>
          <p:cNvPr id="6" name="TextBox 6"/>
          <p:cNvSpPr txBox="1"/>
          <p:nvPr/>
        </p:nvSpPr>
        <p:spPr>
          <a:xfrm>
            <a:off x="2161736" y="2894555"/>
            <a:ext cx="13610611" cy="2024381"/>
          </a:xfrm>
          <a:prstGeom prst="rect">
            <a:avLst/>
          </a:prstGeom>
        </p:spPr>
        <p:txBody>
          <a:bodyPr lIns="0" tIns="0" rIns="0" bIns="0" rtlCol="0" anchor="t">
            <a:spAutoFit/>
          </a:bodyPr>
          <a:lstStyle/>
          <a:p>
            <a:pPr algn="ctr">
              <a:lnSpc>
                <a:spcPts val="3919"/>
              </a:lnSpc>
            </a:pPr>
            <a:r>
              <a:rPr lang="en-US" sz="2799">
                <a:solidFill>
                  <a:srgbClr val="FFFFFF"/>
                </a:solidFill>
                <a:latin typeface="Arial"/>
                <a:ea typeface="Arial"/>
                <a:cs typeface="Arial"/>
                <a:sym typeface="Arial"/>
              </a:rPr>
              <a:t>“In 2018, I met Klemens while focused on </a:t>
            </a:r>
            <a:r>
              <a:rPr lang="en-US" sz="2799">
                <a:solidFill>
                  <a:srgbClr val="F5EE1C"/>
                </a:solidFill>
                <a:latin typeface="Arial"/>
                <a:ea typeface="Arial"/>
                <a:cs typeface="Arial"/>
                <a:sym typeface="Arial"/>
              </a:rPr>
              <a:t>Autonomous Key Management (AKM)</a:t>
            </a:r>
            <a:r>
              <a:rPr lang="en-US" sz="2799">
                <a:solidFill>
                  <a:srgbClr val="FFFFFF"/>
                </a:solidFill>
                <a:latin typeface="Arial"/>
                <a:ea typeface="Arial"/>
                <a:cs typeface="Arial"/>
                <a:sym typeface="Arial"/>
              </a:rPr>
              <a:t> for rail safety and security through encryption. However, Klemens was exploring how AKM enables endpoint authentication, ensuring trusted communication amongst electronic modules in the rail ecosystem.”</a:t>
            </a:r>
          </a:p>
        </p:txBody>
      </p:sp>
      <p:sp>
        <p:nvSpPr>
          <p:cNvPr id="7" name="TextBox 7"/>
          <p:cNvSpPr txBox="1"/>
          <p:nvPr/>
        </p:nvSpPr>
        <p:spPr>
          <a:xfrm>
            <a:off x="10615221" y="9536906"/>
            <a:ext cx="5989320" cy="266700"/>
          </a:xfrm>
          <a:prstGeom prst="rect">
            <a:avLst/>
          </a:prstGeom>
        </p:spPr>
        <p:txBody>
          <a:bodyPr lIns="0" tIns="0" rIns="0" bIns="0" rtlCol="0" anchor="t">
            <a:spAutoFit/>
          </a:bodyPr>
          <a:lstStyle/>
          <a:p>
            <a:pPr algn="r">
              <a:lnSpc>
                <a:spcPts val="1889"/>
              </a:lnSpc>
            </a:pPr>
            <a:r>
              <a:rPr lang="en-US" sz="1575" spc="14">
                <a:solidFill>
                  <a:srgbClr val="FFFFFF"/>
                </a:solidFill>
                <a:latin typeface="Arial"/>
                <a:ea typeface="Arial"/>
                <a:cs typeface="Arial"/>
                <a:sym typeface="Arial"/>
              </a:rPr>
              <a:t>(c) 2024 McIndoe Risk Advisory | PROPRIETARY</a:t>
            </a:r>
          </a:p>
        </p:txBody>
      </p:sp>
      <p:sp>
        <p:nvSpPr>
          <p:cNvPr id="8" name="TextBox 8"/>
          <p:cNvSpPr txBox="1"/>
          <p:nvPr/>
        </p:nvSpPr>
        <p:spPr>
          <a:xfrm>
            <a:off x="1527782" y="9456809"/>
            <a:ext cx="3931920" cy="266700"/>
          </a:xfrm>
          <a:prstGeom prst="rect">
            <a:avLst/>
          </a:prstGeom>
        </p:spPr>
        <p:txBody>
          <a:bodyPr lIns="0" tIns="0" rIns="0" bIns="0" rtlCol="0" anchor="t">
            <a:spAutoFit/>
          </a:bodyPr>
          <a:lstStyle/>
          <a:p>
            <a:pPr algn="l">
              <a:lnSpc>
                <a:spcPts val="1889"/>
              </a:lnSpc>
            </a:pPr>
            <a:r>
              <a:rPr lang="en-US" sz="1575" spc="14">
                <a:solidFill>
                  <a:srgbClr val="FFFFFF"/>
                </a:solidFill>
                <a:latin typeface="Arial"/>
                <a:ea typeface="Arial"/>
                <a:cs typeface="Arial"/>
                <a:sym typeface="Arial"/>
              </a:rPr>
              <a:t>22</a:t>
            </a:r>
          </a:p>
        </p:txBody>
      </p:sp>
      <p:sp>
        <p:nvSpPr>
          <p:cNvPr id="9" name="Freeform 9"/>
          <p:cNvSpPr/>
          <p:nvPr/>
        </p:nvSpPr>
        <p:spPr>
          <a:xfrm>
            <a:off x="7010109" y="5426894"/>
            <a:ext cx="4267782" cy="2057022"/>
          </a:xfrm>
          <a:custGeom>
            <a:avLst/>
            <a:gdLst/>
            <a:ahLst/>
            <a:cxnLst/>
            <a:rect l="l" t="t" r="r" b="b"/>
            <a:pathLst>
              <a:path w="4267782" h="2057022">
                <a:moveTo>
                  <a:pt x="0" y="0"/>
                </a:moveTo>
                <a:lnTo>
                  <a:pt x="4267782" y="0"/>
                </a:lnTo>
                <a:lnTo>
                  <a:pt x="4267782" y="2057022"/>
                </a:lnTo>
                <a:lnTo>
                  <a:pt x="0" y="2057022"/>
                </a:lnTo>
                <a:lnTo>
                  <a:pt x="0" y="0"/>
                </a:lnTo>
                <a:close/>
              </a:path>
            </a:pathLst>
          </a:custGeom>
          <a:blipFill>
            <a:blip r:embed="rId7"/>
            <a:stretch>
              <a:fillRect t="-51629" b="-20027"/>
            </a:stretch>
          </a:blipFill>
        </p:spPr>
        <p:txBody>
          <a:bodyPr/>
          <a:lstStyle/>
          <a:p>
            <a:endParaRPr lang="en-CA"/>
          </a:p>
        </p:txBody>
      </p:sp>
      <p:sp>
        <p:nvSpPr>
          <p:cNvPr id="10" name="Freeform 10"/>
          <p:cNvSpPr/>
          <p:nvPr/>
        </p:nvSpPr>
        <p:spPr>
          <a:xfrm>
            <a:off x="2392011" y="5053965"/>
            <a:ext cx="4267782" cy="2250881"/>
          </a:xfrm>
          <a:custGeom>
            <a:avLst/>
            <a:gdLst/>
            <a:ahLst/>
            <a:cxnLst/>
            <a:rect l="l" t="t" r="r" b="b"/>
            <a:pathLst>
              <a:path w="4267782" h="2250881">
                <a:moveTo>
                  <a:pt x="0" y="0"/>
                </a:moveTo>
                <a:lnTo>
                  <a:pt x="4267781" y="0"/>
                </a:lnTo>
                <a:lnTo>
                  <a:pt x="4267781" y="2250881"/>
                </a:lnTo>
                <a:lnTo>
                  <a:pt x="0" y="2250881"/>
                </a:lnTo>
                <a:lnTo>
                  <a:pt x="0" y="0"/>
                </a:lnTo>
                <a:close/>
              </a:path>
            </a:pathLst>
          </a:custGeom>
          <a:blipFill>
            <a:blip r:embed="rId8"/>
            <a:stretch>
              <a:fillRect t="-27440" r="-29530"/>
            </a:stretch>
          </a:blipFill>
        </p:spPr>
        <p:txBody>
          <a:bodyPr/>
          <a:lstStyle/>
          <a:p>
            <a:endParaRPr lang="en-CA"/>
          </a:p>
        </p:txBody>
      </p:sp>
      <p:sp>
        <p:nvSpPr>
          <p:cNvPr id="11" name="Freeform 11"/>
          <p:cNvSpPr/>
          <p:nvPr/>
        </p:nvSpPr>
        <p:spPr>
          <a:xfrm>
            <a:off x="11468033" y="5053965"/>
            <a:ext cx="4267782" cy="2250881"/>
          </a:xfrm>
          <a:custGeom>
            <a:avLst/>
            <a:gdLst/>
            <a:ahLst/>
            <a:cxnLst/>
            <a:rect l="l" t="t" r="r" b="b"/>
            <a:pathLst>
              <a:path w="4267782" h="2250881">
                <a:moveTo>
                  <a:pt x="0" y="0"/>
                </a:moveTo>
                <a:lnTo>
                  <a:pt x="4267782" y="0"/>
                </a:lnTo>
                <a:lnTo>
                  <a:pt x="4267782" y="2250881"/>
                </a:lnTo>
                <a:lnTo>
                  <a:pt x="0" y="2250881"/>
                </a:lnTo>
                <a:lnTo>
                  <a:pt x="0" y="0"/>
                </a:lnTo>
                <a:close/>
              </a:path>
            </a:pathLst>
          </a:custGeom>
          <a:blipFill>
            <a:blip r:embed="rId8"/>
            <a:stretch>
              <a:fillRect t="-27440" r="-29530"/>
            </a:stretch>
          </a:blipFill>
        </p:spPr>
        <p:txBody>
          <a:bodyPr/>
          <a:lstStyle/>
          <a:p>
            <a:endParaRPr lang="en-CA"/>
          </a:p>
        </p:txBody>
      </p:sp>
      <p:sp>
        <p:nvSpPr>
          <p:cNvPr id="12" name="TextBox 12"/>
          <p:cNvSpPr txBox="1"/>
          <p:nvPr/>
        </p:nvSpPr>
        <p:spPr>
          <a:xfrm>
            <a:off x="2478114" y="7371521"/>
            <a:ext cx="3931920" cy="457200"/>
          </a:xfrm>
          <a:prstGeom prst="rect">
            <a:avLst/>
          </a:prstGeom>
        </p:spPr>
        <p:txBody>
          <a:bodyPr lIns="0" tIns="0" rIns="0" bIns="0" rtlCol="0" anchor="t">
            <a:spAutoFit/>
          </a:bodyPr>
          <a:lstStyle/>
          <a:p>
            <a:pPr algn="ctr">
              <a:lnSpc>
                <a:spcPts val="3209"/>
              </a:lnSpc>
              <a:spcBef>
                <a:spcPct val="0"/>
              </a:spcBef>
            </a:pPr>
            <a:r>
              <a:rPr lang="en-US" sz="2674" spc="25">
                <a:solidFill>
                  <a:srgbClr val="FFFFFF"/>
                </a:solidFill>
                <a:latin typeface="Arial"/>
                <a:ea typeface="Arial"/>
                <a:cs typeface="Arial"/>
                <a:sym typeface="Arial"/>
              </a:rPr>
              <a:t>MITRAC MCG</a:t>
            </a:r>
          </a:p>
        </p:txBody>
      </p:sp>
      <p:sp>
        <p:nvSpPr>
          <p:cNvPr id="13" name="TextBox 13"/>
          <p:cNvSpPr txBox="1"/>
          <p:nvPr/>
        </p:nvSpPr>
        <p:spPr>
          <a:xfrm>
            <a:off x="7243371" y="7321991"/>
            <a:ext cx="3931920" cy="457200"/>
          </a:xfrm>
          <a:prstGeom prst="rect">
            <a:avLst/>
          </a:prstGeom>
        </p:spPr>
        <p:txBody>
          <a:bodyPr lIns="0" tIns="0" rIns="0" bIns="0" rtlCol="0" anchor="t">
            <a:spAutoFit/>
          </a:bodyPr>
          <a:lstStyle/>
          <a:p>
            <a:pPr algn="ctr">
              <a:lnSpc>
                <a:spcPts val="3209"/>
              </a:lnSpc>
              <a:spcBef>
                <a:spcPct val="0"/>
              </a:spcBef>
            </a:pPr>
            <a:r>
              <a:rPr lang="en-US" sz="2674" spc="25">
                <a:solidFill>
                  <a:srgbClr val="FFFFFF"/>
                </a:solidFill>
                <a:latin typeface="Arial"/>
                <a:ea typeface="Arial"/>
                <a:cs typeface="Arial"/>
                <a:sym typeface="Arial"/>
              </a:rPr>
              <a:t>VCU - C (1)</a:t>
            </a:r>
          </a:p>
        </p:txBody>
      </p:sp>
      <p:sp>
        <p:nvSpPr>
          <p:cNvPr id="14" name="TextBox 14"/>
          <p:cNvSpPr txBox="1"/>
          <p:nvPr/>
        </p:nvSpPr>
        <p:spPr>
          <a:xfrm>
            <a:off x="11803895" y="7321991"/>
            <a:ext cx="3931920" cy="457200"/>
          </a:xfrm>
          <a:prstGeom prst="rect">
            <a:avLst/>
          </a:prstGeom>
        </p:spPr>
        <p:txBody>
          <a:bodyPr lIns="0" tIns="0" rIns="0" bIns="0" rtlCol="0" anchor="t">
            <a:spAutoFit/>
          </a:bodyPr>
          <a:lstStyle/>
          <a:p>
            <a:pPr algn="ctr">
              <a:lnSpc>
                <a:spcPts val="3209"/>
              </a:lnSpc>
              <a:spcBef>
                <a:spcPct val="0"/>
              </a:spcBef>
            </a:pPr>
            <a:r>
              <a:rPr lang="en-US" sz="2674" spc="25">
                <a:solidFill>
                  <a:srgbClr val="FFFFFF"/>
                </a:solidFill>
                <a:latin typeface="Arial"/>
                <a:ea typeface="Arial"/>
                <a:cs typeface="Arial"/>
                <a:sym typeface="Arial"/>
              </a:rPr>
              <a:t>VCU - C (2)</a:t>
            </a:r>
          </a:p>
        </p:txBody>
      </p:sp>
      <p:sp>
        <p:nvSpPr>
          <p:cNvPr id="15" name="TextBox 15"/>
          <p:cNvSpPr txBox="1"/>
          <p:nvPr/>
        </p:nvSpPr>
        <p:spPr>
          <a:xfrm>
            <a:off x="2422308" y="8051006"/>
            <a:ext cx="4081632" cy="1362075"/>
          </a:xfrm>
          <a:prstGeom prst="rect">
            <a:avLst/>
          </a:prstGeom>
        </p:spPr>
        <p:txBody>
          <a:bodyPr lIns="0" tIns="0" rIns="0" bIns="0" rtlCol="0" anchor="t">
            <a:spAutoFit/>
          </a:bodyPr>
          <a:lstStyle/>
          <a:p>
            <a:pPr algn="ctr">
              <a:lnSpc>
                <a:spcPts val="3329"/>
              </a:lnSpc>
            </a:pPr>
            <a:r>
              <a:rPr lang="en-US" sz="2774" b="1" spc="24">
                <a:solidFill>
                  <a:srgbClr val="FF0000"/>
                </a:solidFill>
                <a:latin typeface="Arial Bold"/>
                <a:ea typeface="Arial Bold"/>
                <a:cs typeface="Arial Bold"/>
                <a:sym typeface="Arial Bold"/>
              </a:rPr>
              <a:t>Identity Verification: </a:t>
            </a:r>
          </a:p>
          <a:p>
            <a:pPr algn="ctr">
              <a:lnSpc>
                <a:spcPts val="3329"/>
              </a:lnSpc>
            </a:pPr>
            <a:r>
              <a:rPr lang="en-US" sz="2774" spc="24">
                <a:solidFill>
                  <a:srgbClr val="FFFFFF"/>
                </a:solidFill>
                <a:latin typeface="Arial"/>
                <a:ea typeface="Arial"/>
                <a:cs typeface="Arial"/>
                <a:sym typeface="Arial"/>
              </a:rPr>
              <a:t>I am who I say I am</a:t>
            </a:r>
          </a:p>
          <a:p>
            <a:pPr algn="ctr">
              <a:lnSpc>
                <a:spcPts val="3689"/>
              </a:lnSpc>
              <a:spcBef>
                <a:spcPct val="0"/>
              </a:spcBef>
            </a:pPr>
            <a:endParaRPr lang="en-US" sz="2774" spc="24">
              <a:solidFill>
                <a:srgbClr val="FFFFFF"/>
              </a:solidFill>
              <a:latin typeface="Arial"/>
              <a:ea typeface="Arial"/>
              <a:cs typeface="Arial"/>
              <a:sym typeface="Arial"/>
            </a:endParaRPr>
          </a:p>
        </p:txBody>
      </p:sp>
      <p:sp>
        <p:nvSpPr>
          <p:cNvPr id="16" name="TextBox 16"/>
          <p:cNvSpPr txBox="1"/>
          <p:nvPr/>
        </p:nvSpPr>
        <p:spPr>
          <a:xfrm>
            <a:off x="7178040" y="8060531"/>
            <a:ext cx="4081632" cy="1362075"/>
          </a:xfrm>
          <a:prstGeom prst="rect">
            <a:avLst/>
          </a:prstGeom>
        </p:spPr>
        <p:txBody>
          <a:bodyPr lIns="0" tIns="0" rIns="0" bIns="0" rtlCol="0" anchor="t">
            <a:spAutoFit/>
          </a:bodyPr>
          <a:lstStyle/>
          <a:p>
            <a:pPr algn="ctr">
              <a:lnSpc>
                <a:spcPts val="3329"/>
              </a:lnSpc>
            </a:pPr>
            <a:r>
              <a:rPr lang="en-US" sz="2774" b="1" spc="24">
                <a:solidFill>
                  <a:srgbClr val="FF0000"/>
                </a:solidFill>
                <a:latin typeface="Arial Bold"/>
                <a:ea typeface="Arial Bold"/>
                <a:cs typeface="Arial Bold"/>
                <a:sym typeface="Arial Bold"/>
              </a:rPr>
              <a:t>Identity Verification: </a:t>
            </a:r>
          </a:p>
          <a:p>
            <a:pPr algn="ctr">
              <a:lnSpc>
                <a:spcPts val="3329"/>
              </a:lnSpc>
            </a:pPr>
            <a:r>
              <a:rPr lang="en-US" sz="2774" spc="24">
                <a:solidFill>
                  <a:srgbClr val="FFFFFF"/>
                </a:solidFill>
                <a:latin typeface="Arial"/>
                <a:ea typeface="Arial"/>
                <a:cs typeface="Arial"/>
                <a:sym typeface="Arial"/>
              </a:rPr>
              <a:t>I am who I say I am</a:t>
            </a:r>
          </a:p>
          <a:p>
            <a:pPr algn="ctr">
              <a:lnSpc>
                <a:spcPts val="3689"/>
              </a:lnSpc>
              <a:spcBef>
                <a:spcPct val="0"/>
              </a:spcBef>
            </a:pPr>
            <a:endParaRPr lang="en-US" sz="2774" spc="24">
              <a:solidFill>
                <a:srgbClr val="FFFFFF"/>
              </a:solidFill>
              <a:latin typeface="Arial"/>
              <a:ea typeface="Arial"/>
              <a:cs typeface="Arial"/>
              <a:sym typeface="Arial"/>
            </a:endParaRPr>
          </a:p>
        </p:txBody>
      </p:sp>
      <p:sp>
        <p:nvSpPr>
          <p:cNvPr id="17" name="TextBox 17"/>
          <p:cNvSpPr txBox="1"/>
          <p:nvPr/>
        </p:nvSpPr>
        <p:spPr>
          <a:xfrm>
            <a:off x="11654183" y="8060531"/>
            <a:ext cx="4081632" cy="1362075"/>
          </a:xfrm>
          <a:prstGeom prst="rect">
            <a:avLst/>
          </a:prstGeom>
        </p:spPr>
        <p:txBody>
          <a:bodyPr lIns="0" tIns="0" rIns="0" bIns="0" rtlCol="0" anchor="t">
            <a:spAutoFit/>
          </a:bodyPr>
          <a:lstStyle/>
          <a:p>
            <a:pPr algn="ctr">
              <a:lnSpc>
                <a:spcPts val="3329"/>
              </a:lnSpc>
            </a:pPr>
            <a:r>
              <a:rPr lang="en-US" sz="2774" b="1" spc="24">
                <a:solidFill>
                  <a:srgbClr val="FF0000"/>
                </a:solidFill>
                <a:latin typeface="Arial Bold"/>
                <a:ea typeface="Arial Bold"/>
                <a:cs typeface="Arial Bold"/>
                <a:sym typeface="Arial Bold"/>
              </a:rPr>
              <a:t>Identity Verification: </a:t>
            </a:r>
          </a:p>
          <a:p>
            <a:pPr algn="ctr">
              <a:lnSpc>
                <a:spcPts val="3329"/>
              </a:lnSpc>
            </a:pPr>
            <a:r>
              <a:rPr lang="en-US" sz="2774" spc="24">
                <a:solidFill>
                  <a:srgbClr val="FFFFFF"/>
                </a:solidFill>
                <a:latin typeface="Arial"/>
                <a:ea typeface="Arial"/>
                <a:cs typeface="Arial"/>
                <a:sym typeface="Arial"/>
              </a:rPr>
              <a:t>I am who I say I am</a:t>
            </a:r>
          </a:p>
          <a:p>
            <a:pPr algn="ctr">
              <a:lnSpc>
                <a:spcPts val="3689"/>
              </a:lnSpc>
              <a:spcBef>
                <a:spcPct val="0"/>
              </a:spcBef>
            </a:pPr>
            <a:endParaRPr lang="en-US" sz="2774" spc="24">
              <a:solidFill>
                <a:srgbClr val="FFFFFF"/>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424">
                <a:alpha val="100000"/>
              </a:srgbClr>
            </a:gs>
            <a:gs pos="100000">
              <a:srgbClr val="2D4C9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515690" y="2668176"/>
            <a:ext cx="15035234" cy="6772408"/>
          </a:xfrm>
          <a:custGeom>
            <a:avLst/>
            <a:gdLst/>
            <a:ahLst/>
            <a:cxnLst/>
            <a:rect l="l" t="t" r="r" b="b"/>
            <a:pathLst>
              <a:path w="15035234" h="6772408">
                <a:moveTo>
                  <a:pt x="0" y="0"/>
                </a:moveTo>
                <a:lnTo>
                  <a:pt x="15035234" y="0"/>
                </a:lnTo>
                <a:lnTo>
                  <a:pt x="15035234" y="6772408"/>
                </a:lnTo>
                <a:lnTo>
                  <a:pt x="0" y="6772408"/>
                </a:lnTo>
                <a:lnTo>
                  <a:pt x="0" y="0"/>
                </a:lnTo>
                <a:close/>
              </a:path>
            </a:pathLst>
          </a:custGeom>
          <a:blipFill>
            <a:blip r:embed="rId2"/>
            <a:stretch>
              <a:fillRect l="-1553" t="-61468" r="-2611" b="-69784"/>
            </a:stretch>
          </a:blipFill>
          <a:ln w="9525" cap="sq">
            <a:solidFill>
              <a:srgbClr val="000000"/>
            </a:solidFill>
            <a:prstDash val="solid"/>
            <a:miter/>
          </a:ln>
        </p:spPr>
        <p:txBody>
          <a:bodyPr/>
          <a:lstStyle/>
          <a:p>
            <a:endParaRPr lang="en-CA"/>
          </a:p>
        </p:txBody>
      </p:sp>
      <p:sp>
        <p:nvSpPr>
          <p:cNvPr id="3" name="Freeform 3"/>
          <p:cNvSpPr/>
          <p:nvPr/>
        </p:nvSpPr>
        <p:spPr>
          <a:xfrm>
            <a:off x="0" y="-74398"/>
            <a:ext cx="6255994" cy="4731096"/>
          </a:xfrm>
          <a:custGeom>
            <a:avLst/>
            <a:gdLst/>
            <a:ahLst/>
            <a:cxnLst/>
            <a:rect l="l" t="t" r="r" b="b"/>
            <a:pathLst>
              <a:path w="6255994" h="4731096">
                <a:moveTo>
                  <a:pt x="0" y="0"/>
                </a:moveTo>
                <a:lnTo>
                  <a:pt x="6255994" y="0"/>
                </a:lnTo>
                <a:lnTo>
                  <a:pt x="6255994" y="4731096"/>
                </a:lnTo>
                <a:lnTo>
                  <a:pt x="0" y="4731096"/>
                </a:lnTo>
                <a:lnTo>
                  <a:pt x="0" y="0"/>
                </a:lnTo>
                <a:close/>
              </a:path>
            </a:pathLst>
          </a:custGeom>
          <a:blipFill>
            <a:blip r:embed="rId3">
              <a:alphaModFix amt="7999"/>
              <a:extLst>
                <a:ext uri="{96DAC541-7B7A-43D3-8B79-37D633B846F1}">
                  <asvg:svgBlip xmlns:asvg="http://schemas.microsoft.com/office/drawing/2016/SVG/main" r:embed="rId4"/>
                </a:ext>
              </a:extLst>
            </a:blip>
            <a:stretch>
              <a:fillRect/>
            </a:stretch>
          </a:blipFill>
        </p:spPr>
        <p:txBody>
          <a:bodyPr/>
          <a:lstStyle/>
          <a:p>
            <a:endParaRPr lang="en-CA"/>
          </a:p>
        </p:txBody>
      </p:sp>
      <p:sp>
        <p:nvSpPr>
          <p:cNvPr id="4" name="Freeform 4"/>
          <p:cNvSpPr/>
          <p:nvPr/>
        </p:nvSpPr>
        <p:spPr>
          <a:xfrm rot="-5400000">
            <a:off x="6092248" y="-2602316"/>
            <a:ext cx="103869" cy="9232800"/>
          </a:xfrm>
          <a:custGeom>
            <a:avLst/>
            <a:gdLst/>
            <a:ahLst/>
            <a:cxnLst/>
            <a:rect l="l" t="t" r="r" b="b"/>
            <a:pathLst>
              <a:path w="103869" h="9232800">
                <a:moveTo>
                  <a:pt x="0" y="0"/>
                </a:moveTo>
                <a:lnTo>
                  <a:pt x="103869" y="0"/>
                </a:lnTo>
                <a:lnTo>
                  <a:pt x="103869" y="9232801"/>
                </a:lnTo>
                <a:lnTo>
                  <a:pt x="0" y="92328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5" name="Freeform 5"/>
          <p:cNvSpPr/>
          <p:nvPr/>
        </p:nvSpPr>
        <p:spPr>
          <a:xfrm>
            <a:off x="1925119" y="2972236"/>
            <a:ext cx="7218881" cy="4131524"/>
          </a:xfrm>
          <a:custGeom>
            <a:avLst/>
            <a:gdLst/>
            <a:ahLst/>
            <a:cxnLst/>
            <a:rect l="l" t="t" r="r" b="b"/>
            <a:pathLst>
              <a:path w="7218881" h="4131524">
                <a:moveTo>
                  <a:pt x="0" y="0"/>
                </a:moveTo>
                <a:lnTo>
                  <a:pt x="7218881" y="0"/>
                </a:lnTo>
                <a:lnTo>
                  <a:pt x="7218881" y="4131524"/>
                </a:lnTo>
                <a:lnTo>
                  <a:pt x="0" y="4131524"/>
                </a:lnTo>
                <a:lnTo>
                  <a:pt x="0" y="0"/>
                </a:lnTo>
                <a:close/>
              </a:path>
            </a:pathLst>
          </a:custGeom>
          <a:blipFill>
            <a:blip r:embed="rId7"/>
            <a:stretch>
              <a:fillRect l="-22305" t="-18768" b="-23876"/>
            </a:stretch>
          </a:blipFill>
        </p:spPr>
        <p:txBody>
          <a:bodyPr/>
          <a:lstStyle/>
          <a:p>
            <a:endParaRPr lang="en-CA"/>
          </a:p>
        </p:txBody>
      </p:sp>
      <p:sp>
        <p:nvSpPr>
          <p:cNvPr id="6" name="Freeform 6"/>
          <p:cNvSpPr/>
          <p:nvPr/>
        </p:nvSpPr>
        <p:spPr>
          <a:xfrm>
            <a:off x="9488289" y="2972236"/>
            <a:ext cx="6682648" cy="6133664"/>
          </a:xfrm>
          <a:custGeom>
            <a:avLst/>
            <a:gdLst/>
            <a:ahLst/>
            <a:cxnLst/>
            <a:rect l="l" t="t" r="r" b="b"/>
            <a:pathLst>
              <a:path w="6682648" h="6020024">
                <a:moveTo>
                  <a:pt x="0" y="0"/>
                </a:moveTo>
                <a:lnTo>
                  <a:pt x="6682648" y="0"/>
                </a:lnTo>
                <a:lnTo>
                  <a:pt x="6682648" y="6020024"/>
                </a:lnTo>
                <a:lnTo>
                  <a:pt x="0" y="6020024"/>
                </a:lnTo>
                <a:lnTo>
                  <a:pt x="0" y="0"/>
                </a:lnTo>
                <a:close/>
              </a:path>
            </a:pathLst>
          </a:custGeom>
          <a:blipFill>
            <a:blip r:embed="rId8"/>
            <a:stretch>
              <a:fillRect l="-28334" r="-6623"/>
            </a:stretch>
          </a:blipFill>
        </p:spPr>
        <p:txBody>
          <a:bodyPr/>
          <a:lstStyle/>
          <a:p>
            <a:endParaRPr lang="en-CA"/>
          </a:p>
        </p:txBody>
      </p:sp>
      <p:sp>
        <p:nvSpPr>
          <p:cNvPr id="7" name="TextBox 7"/>
          <p:cNvSpPr txBox="1"/>
          <p:nvPr/>
        </p:nvSpPr>
        <p:spPr>
          <a:xfrm>
            <a:off x="1515690" y="1019175"/>
            <a:ext cx="15743610" cy="952510"/>
          </a:xfrm>
          <a:prstGeom prst="rect">
            <a:avLst/>
          </a:prstGeom>
        </p:spPr>
        <p:txBody>
          <a:bodyPr lIns="0" tIns="0" rIns="0" bIns="0" rtlCol="0" anchor="t">
            <a:spAutoFit/>
          </a:bodyPr>
          <a:lstStyle/>
          <a:p>
            <a:pPr algn="l">
              <a:lnSpc>
                <a:spcPts val="7439"/>
              </a:lnSpc>
              <a:spcBef>
                <a:spcPct val="0"/>
              </a:spcBef>
            </a:pPr>
            <a:r>
              <a:rPr lang="en-US" sz="6199" b="1">
                <a:solidFill>
                  <a:srgbClr val="8FD8FF"/>
                </a:solidFill>
                <a:latin typeface="Antonio Bold"/>
                <a:ea typeface="Antonio Bold"/>
                <a:cs typeface="Antonio Bold"/>
                <a:sym typeface="Antonio Bold"/>
              </a:rPr>
              <a:t>STATE OF </a:t>
            </a:r>
            <a:r>
              <a:rPr lang="en-US" sz="6199" b="1">
                <a:solidFill>
                  <a:srgbClr val="F5EE1C"/>
                </a:solidFill>
                <a:latin typeface="Antonio Bold"/>
                <a:ea typeface="Antonio Bold"/>
                <a:cs typeface="Antonio Bold"/>
                <a:sym typeface="Antonio Bold"/>
              </a:rPr>
              <a:t>CONFIGURATION  &amp; PATCH MANAGEMENT </a:t>
            </a:r>
            <a:r>
              <a:rPr lang="en-US" sz="6199" b="1">
                <a:solidFill>
                  <a:srgbClr val="8FD8FF"/>
                </a:solidFill>
                <a:latin typeface="Antonio Bold"/>
                <a:ea typeface="Antonio Bold"/>
                <a:cs typeface="Antonio Bold"/>
                <a:sym typeface="Antonio Bold"/>
              </a:rPr>
              <a:t>TODAY</a:t>
            </a:r>
          </a:p>
        </p:txBody>
      </p:sp>
      <p:sp>
        <p:nvSpPr>
          <p:cNvPr id="8" name="TextBox 8"/>
          <p:cNvSpPr txBox="1"/>
          <p:nvPr/>
        </p:nvSpPr>
        <p:spPr>
          <a:xfrm>
            <a:off x="8799711" y="5034915"/>
            <a:ext cx="688578" cy="198120"/>
          </a:xfrm>
          <a:prstGeom prst="rect">
            <a:avLst/>
          </a:prstGeom>
        </p:spPr>
        <p:txBody>
          <a:bodyPr lIns="0" tIns="0" rIns="0" bIns="0" rtlCol="0" anchor="t">
            <a:spAutoFit/>
          </a:bodyPr>
          <a:lstStyle/>
          <a:p>
            <a:pPr marL="0" lvl="0" indent="0" algn="ctr">
              <a:lnSpc>
                <a:spcPts val="1679"/>
              </a:lnSpc>
              <a:spcBef>
                <a:spcPct val="0"/>
              </a:spcBef>
            </a:pPr>
            <a:r>
              <a:rPr lang="en-US" sz="1200" u="none" strike="noStrike">
                <a:solidFill>
                  <a:srgbClr val="000000"/>
                </a:solidFill>
                <a:latin typeface="Alex Brush"/>
                <a:ea typeface="Alex Brush"/>
                <a:cs typeface="Alex Brush"/>
                <a:sym typeface="Alex Brush"/>
              </a:rPr>
              <a:t>Alex Brush</a:t>
            </a:r>
          </a:p>
        </p:txBody>
      </p:sp>
      <p:sp>
        <p:nvSpPr>
          <p:cNvPr id="9" name="TextBox 9"/>
          <p:cNvSpPr txBox="1"/>
          <p:nvPr/>
        </p:nvSpPr>
        <p:spPr>
          <a:xfrm>
            <a:off x="10624746" y="9536906"/>
            <a:ext cx="5989320" cy="266700"/>
          </a:xfrm>
          <a:prstGeom prst="rect">
            <a:avLst/>
          </a:prstGeom>
        </p:spPr>
        <p:txBody>
          <a:bodyPr lIns="0" tIns="0" rIns="0" bIns="0" rtlCol="0" anchor="t">
            <a:spAutoFit/>
          </a:bodyPr>
          <a:lstStyle/>
          <a:p>
            <a:pPr algn="r">
              <a:lnSpc>
                <a:spcPts val="1889"/>
              </a:lnSpc>
            </a:pPr>
            <a:r>
              <a:rPr lang="en-US" sz="1575" spc="14">
                <a:solidFill>
                  <a:srgbClr val="FFFFFF"/>
                </a:solidFill>
                <a:latin typeface="Arial"/>
                <a:ea typeface="Arial"/>
                <a:cs typeface="Arial"/>
                <a:sym typeface="Arial"/>
              </a:rPr>
              <a:t>(c) 2024 McIndoe Risk Advisory | PROPRIETARY</a:t>
            </a:r>
          </a:p>
        </p:txBody>
      </p:sp>
      <p:sp>
        <p:nvSpPr>
          <p:cNvPr id="10" name="TextBox 10"/>
          <p:cNvSpPr txBox="1"/>
          <p:nvPr/>
        </p:nvSpPr>
        <p:spPr>
          <a:xfrm>
            <a:off x="1527782" y="9456809"/>
            <a:ext cx="3931920" cy="266700"/>
          </a:xfrm>
          <a:prstGeom prst="rect">
            <a:avLst/>
          </a:prstGeom>
        </p:spPr>
        <p:txBody>
          <a:bodyPr lIns="0" tIns="0" rIns="0" bIns="0" rtlCol="0" anchor="t">
            <a:spAutoFit/>
          </a:bodyPr>
          <a:lstStyle/>
          <a:p>
            <a:pPr algn="l">
              <a:lnSpc>
                <a:spcPts val="1889"/>
              </a:lnSpc>
            </a:pPr>
            <a:r>
              <a:rPr lang="en-US" sz="1575" spc="14">
                <a:solidFill>
                  <a:srgbClr val="FFFFFF"/>
                </a:solidFill>
                <a:latin typeface="Arial"/>
                <a:ea typeface="Arial"/>
                <a:cs typeface="Arial"/>
                <a:sym typeface="Arial"/>
              </a:rPr>
              <a:t>23</a:t>
            </a:r>
          </a:p>
        </p:txBody>
      </p:sp>
      <p:sp>
        <p:nvSpPr>
          <p:cNvPr id="11" name="TextBox 11"/>
          <p:cNvSpPr txBox="1"/>
          <p:nvPr/>
        </p:nvSpPr>
        <p:spPr>
          <a:xfrm>
            <a:off x="1925119" y="7200978"/>
            <a:ext cx="7218881" cy="2057322"/>
          </a:xfrm>
          <a:prstGeom prst="rect">
            <a:avLst/>
          </a:prstGeom>
        </p:spPr>
        <p:txBody>
          <a:bodyPr lIns="0" tIns="0" rIns="0" bIns="0" rtlCol="0" anchor="t">
            <a:spAutoFit/>
          </a:bodyPr>
          <a:lstStyle/>
          <a:p>
            <a:pPr algn="l">
              <a:lnSpc>
                <a:spcPts val="3929"/>
              </a:lnSpc>
              <a:spcBef>
                <a:spcPct val="0"/>
              </a:spcBef>
            </a:pPr>
            <a:r>
              <a:rPr lang="en-US" sz="3274" spc="30">
                <a:solidFill>
                  <a:srgbClr val="8FD8FF"/>
                </a:solidFill>
                <a:latin typeface="Arial"/>
                <a:ea typeface="Arial"/>
                <a:cs typeface="Arial"/>
                <a:sym typeface="Arial"/>
              </a:rPr>
              <a:t>Q: How is Configuration and Patch Management implemented today?</a:t>
            </a:r>
          </a:p>
          <a:p>
            <a:pPr algn="l">
              <a:lnSpc>
                <a:spcPts val="3929"/>
              </a:lnSpc>
              <a:spcBef>
                <a:spcPct val="0"/>
              </a:spcBef>
            </a:pPr>
            <a:r>
              <a:rPr lang="en-US" sz="3274" spc="30">
                <a:solidFill>
                  <a:srgbClr val="FFFFFF"/>
                </a:solidFill>
                <a:latin typeface="Arial"/>
                <a:ea typeface="Arial"/>
                <a:cs typeface="Arial"/>
                <a:sym typeface="Arial"/>
              </a:rPr>
              <a:t>A: Unfortunately, through a lot of manual processing and verification!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424">
                <a:alpha val="100000"/>
              </a:srgbClr>
            </a:gs>
            <a:gs pos="100000">
              <a:srgbClr val="2D4C9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515690" y="2650198"/>
            <a:ext cx="15482497" cy="6375614"/>
          </a:xfrm>
          <a:custGeom>
            <a:avLst/>
            <a:gdLst/>
            <a:ahLst/>
            <a:cxnLst/>
            <a:rect l="l" t="t" r="r" b="b"/>
            <a:pathLst>
              <a:path w="15482497" h="6375614">
                <a:moveTo>
                  <a:pt x="0" y="0"/>
                </a:moveTo>
                <a:lnTo>
                  <a:pt x="15482497" y="0"/>
                </a:lnTo>
                <a:lnTo>
                  <a:pt x="15482497" y="6375614"/>
                </a:lnTo>
                <a:lnTo>
                  <a:pt x="0" y="6375614"/>
                </a:lnTo>
                <a:lnTo>
                  <a:pt x="0" y="0"/>
                </a:lnTo>
                <a:close/>
              </a:path>
            </a:pathLst>
          </a:custGeom>
          <a:blipFill>
            <a:blip r:embed="rId4"/>
            <a:stretch>
              <a:fillRect t="-65294" r="-1155" b="-80351"/>
            </a:stretch>
          </a:blipFill>
          <a:ln w="9525" cap="sq">
            <a:solidFill>
              <a:srgbClr val="000000"/>
            </a:solidFill>
            <a:prstDash val="solid"/>
            <a:miter/>
          </a:ln>
        </p:spPr>
        <p:txBody>
          <a:bodyPr/>
          <a:lstStyle/>
          <a:p>
            <a:endParaRPr lang="en-CA"/>
          </a:p>
        </p:txBody>
      </p:sp>
      <p:sp>
        <p:nvSpPr>
          <p:cNvPr id="3" name="Freeform 3"/>
          <p:cNvSpPr/>
          <p:nvPr/>
        </p:nvSpPr>
        <p:spPr>
          <a:xfrm>
            <a:off x="0" y="-74398"/>
            <a:ext cx="6255994" cy="4731096"/>
          </a:xfrm>
          <a:custGeom>
            <a:avLst/>
            <a:gdLst/>
            <a:ahLst/>
            <a:cxnLst/>
            <a:rect l="l" t="t" r="r" b="b"/>
            <a:pathLst>
              <a:path w="6255994" h="4731096">
                <a:moveTo>
                  <a:pt x="0" y="0"/>
                </a:moveTo>
                <a:lnTo>
                  <a:pt x="6255994" y="0"/>
                </a:lnTo>
                <a:lnTo>
                  <a:pt x="6255994" y="4731096"/>
                </a:lnTo>
                <a:lnTo>
                  <a:pt x="0" y="4731096"/>
                </a:lnTo>
                <a:lnTo>
                  <a:pt x="0" y="0"/>
                </a:lnTo>
                <a:close/>
              </a:path>
            </a:pathLst>
          </a:custGeom>
          <a:blipFill>
            <a:blip r:embed="rId5">
              <a:alphaModFix amt="7999"/>
              <a:extLst>
                <a:ext uri="{96DAC541-7B7A-43D3-8B79-37D633B846F1}">
                  <asvg:svgBlip xmlns:asvg="http://schemas.microsoft.com/office/drawing/2016/SVG/main" r:embed="rId6"/>
                </a:ext>
              </a:extLst>
            </a:blip>
            <a:stretch>
              <a:fillRect/>
            </a:stretch>
          </a:blipFill>
        </p:spPr>
        <p:txBody>
          <a:bodyPr/>
          <a:lstStyle/>
          <a:p>
            <a:endParaRPr lang="en-CA"/>
          </a:p>
        </p:txBody>
      </p:sp>
      <p:sp>
        <p:nvSpPr>
          <p:cNvPr id="4" name="Freeform 4"/>
          <p:cNvSpPr/>
          <p:nvPr/>
        </p:nvSpPr>
        <p:spPr>
          <a:xfrm rot="-5400000">
            <a:off x="6092248" y="-2602316"/>
            <a:ext cx="103869" cy="9232800"/>
          </a:xfrm>
          <a:custGeom>
            <a:avLst/>
            <a:gdLst/>
            <a:ahLst/>
            <a:cxnLst/>
            <a:rect l="l" t="t" r="r" b="b"/>
            <a:pathLst>
              <a:path w="103869" h="9232800">
                <a:moveTo>
                  <a:pt x="0" y="0"/>
                </a:moveTo>
                <a:lnTo>
                  <a:pt x="103869" y="0"/>
                </a:lnTo>
                <a:lnTo>
                  <a:pt x="103869" y="9232801"/>
                </a:lnTo>
                <a:lnTo>
                  <a:pt x="0" y="92328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5" name="Freeform 5"/>
          <p:cNvSpPr/>
          <p:nvPr/>
        </p:nvSpPr>
        <p:spPr>
          <a:xfrm>
            <a:off x="12080120" y="3253035"/>
            <a:ext cx="4583515" cy="2505032"/>
          </a:xfrm>
          <a:custGeom>
            <a:avLst/>
            <a:gdLst/>
            <a:ahLst/>
            <a:cxnLst/>
            <a:rect l="l" t="t" r="r" b="b"/>
            <a:pathLst>
              <a:path w="4583515" h="2505032">
                <a:moveTo>
                  <a:pt x="0" y="0"/>
                </a:moveTo>
                <a:lnTo>
                  <a:pt x="4583515" y="0"/>
                </a:lnTo>
                <a:lnTo>
                  <a:pt x="4583515" y="2505032"/>
                </a:lnTo>
                <a:lnTo>
                  <a:pt x="0" y="2505032"/>
                </a:lnTo>
                <a:lnTo>
                  <a:pt x="0" y="0"/>
                </a:lnTo>
                <a:close/>
              </a:path>
            </a:pathLst>
          </a:custGeom>
          <a:blipFill>
            <a:blip r:embed="rId9"/>
            <a:stretch>
              <a:fillRect l="-107" r="-107" b="-2452"/>
            </a:stretch>
          </a:blipFill>
        </p:spPr>
        <p:txBody>
          <a:bodyPr/>
          <a:lstStyle/>
          <a:p>
            <a:endParaRPr lang="en-CA"/>
          </a:p>
        </p:txBody>
      </p:sp>
      <p:sp>
        <p:nvSpPr>
          <p:cNvPr id="6" name="TextBox 6"/>
          <p:cNvSpPr txBox="1"/>
          <p:nvPr/>
        </p:nvSpPr>
        <p:spPr>
          <a:xfrm>
            <a:off x="1515690" y="1019175"/>
            <a:ext cx="10288205" cy="952500"/>
          </a:xfrm>
          <a:prstGeom prst="rect">
            <a:avLst/>
          </a:prstGeom>
        </p:spPr>
        <p:txBody>
          <a:bodyPr lIns="0" tIns="0" rIns="0" bIns="0" rtlCol="0" anchor="t">
            <a:spAutoFit/>
          </a:bodyPr>
          <a:lstStyle/>
          <a:p>
            <a:pPr algn="l">
              <a:lnSpc>
                <a:spcPts val="7439"/>
              </a:lnSpc>
              <a:spcBef>
                <a:spcPct val="0"/>
              </a:spcBef>
            </a:pPr>
            <a:r>
              <a:rPr lang="en-US" sz="6199" b="1" dirty="0">
                <a:solidFill>
                  <a:srgbClr val="8FD8FF"/>
                </a:solidFill>
                <a:latin typeface="Antonio Bold"/>
                <a:ea typeface="Antonio Bold"/>
                <a:cs typeface="Antonio Bold"/>
                <a:sym typeface="Antonio Bold"/>
              </a:rPr>
              <a:t>KLEMENS HAD AN </a:t>
            </a:r>
            <a:r>
              <a:rPr lang="en-US" sz="6199" b="1" dirty="0">
                <a:solidFill>
                  <a:srgbClr val="FFFF00"/>
                </a:solidFill>
                <a:latin typeface="Antonio Bold"/>
                <a:ea typeface="Antonio Bold"/>
                <a:cs typeface="Antonio Bold"/>
                <a:sym typeface="Antonio Bold"/>
              </a:rPr>
              <a:t>IDEA</a:t>
            </a:r>
            <a:r>
              <a:rPr lang="en-US" sz="6199" b="1" dirty="0">
                <a:solidFill>
                  <a:srgbClr val="8FD8FF"/>
                </a:solidFill>
                <a:latin typeface="Antonio Bold"/>
                <a:ea typeface="Antonio Bold"/>
                <a:cs typeface="Antonio Bold"/>
                <a:sym typeface="Antonio Bold"/>
              </a:rPr>
              <a:t>!</a:t>
            </a:r>
          </a:p>
        </p:txBody>
      </p:sp>
      <p:sp>
        <p:nvSpPr>
          <p:cNvPr id="7" name="TextBox 7"/>
          <p:cNvSpPr txBox="1"/>
          <p:nvPr/>
        </p:nvSpPr>
        <p:spPr>
          <a:xfrm>
            <a:off x="11008867" y="9542312"/>
            <a:ext cx="5989320" cy="266700"/>
          </a:xfrm>
          <a:prstGeom prst="rect">
            <a:avLst/>
          </a:prstGeom>
        </p:spPr>
        <p:txBody>
          <a:bodyPr lIns="0" tIns="0" rIns="0" bIns="0" rtlCol="0" anchor="t">
            <a:spAutoFit/>
          </a:bodyPr>
          <a:lstStyle/>
          <a:p>
            <a:pPr algn="r">
              <a:lnSpc>
                <a:spcPts val="1889"/>
              </a:lnSpc>
            </a:pPr>
            <a:r>
              <a:rPr lang="en-US" sz="1575" spc="14">
                <a:solidFill>
                  <a:srgbClr val="FFFFFF"/>
                </a:solidFill>
                <a:latin typeface="Arial"/>
                <a:ea typeface="Arial"/>
                <a:cs typeface="Arial"/>
                <a:sym typeface="Arial"/>
              </a:rPr>
              <a:t>(c) 2024 McIndoe Risk Advisory | PROPRIETARY</a:t>
            </a:r>
          </a:p>
        </p:txBody>
      </p:sp>
      <p:sp>
        <p:nvSpPr>
          <p:cNvPr id="8" name="TextBox 8"/>
          <p:cNvSpPr txBox="1"/>
          <p:nvPr/>
        </p:nvSpPr>
        <p:spPr>
          <a:xfrm>
            <a:off x="1527782" y="9456809"/>
            <a:ext cx="3931920" cy="266700"/>
          </a:xfrm>
          <a:prstGeom prst="rect">
            <a:avLst/>
          </a:prstGeom>
        </p:spPr>
        <p:txBody>
          <a:bodyPr lIns="0" tIns="0" rIns="0" bIns="0" rtlCol="0" anchor="t">
            <a:spAutoFit/>
          </a:bodyPr>
          <a:lstStyle/>
          <a:p>
            <a:pPr algn="l">
              <a:lnSpc>
                <a:spcPts val="1889"/>
              </a:lnSpc>
            </a:pPr>
            <a:r>
              <a:rPr lang="en-US" sz="1575" spc="14">
                <a:solidFill>
                  <a:srgbClr val="FFFFFF"/>
                </a:solidFill>
                <a:latin typeface="Arial"/>
                <a:ea typeface="Arial"/>
                <a:cs typeface="Arial"/>
                <a:sym typeface="Arial"/>
              </a:rPr>
              <a:t>24</a:t>
            </a:r>
          </a:p>
        </p:txBody>
      </p:sp>
      <p:sp>
        <p:nvSpPr>
          <p:cNvPr id="9" name="TextBox 9"/>
          <p:cNvSpPr txBox="1"/>
          <p:nvPr/>
        </p:nvSpPr>
        <p:spPr>
          <a:xfrm>
            <a:off x="6795732" y="2827898"/>
            <a:ext cx="5018519" cy="3638550"/>
          </a:xfrm>
          <a:prstGeom prst="rect">
            <a:avLst/>
          </a:prstGeom>
        </p:spPr>
        <p:txBody>
          <a:bodyPr lIns="0" tIns="0" rIns="0" bIns="0" rtlCol="0" anchor="t">
            <a:spAutoFit/>
          </a:bodyPr>
          <a:lstStyle/>
          <a:p>
            <a:pPr algn="l">
              <a:lnSpc>
                <a:spcPts val="3533"/>
              </a:lnSpc>
            </a:pPr>
            <a:r>
              <a:rPr lang="en-US" sz="2944" spc="26">
                <a:solidFill>
                  <a:srgbClr val="FFFFFF"/>
                </a:solidFill>
                <a:latin typeface="Arial"/>
                <a:ea typeface="Arial"/>
                <a:cs typeface="Arial"/>
                <a:sym typeface="Arial"/>
              </a:rPr>
              <a:t>After learning that AKM authenticated the Physical Hardware, Klemens then asked me, whether or not AKM could also authenticate executables and files and not just the physical hardware. </a:t>
            </a:r>
          </a:p>
          <a:p>
            <a:pPr algn="l">
              <a:lnSpc>
                <a:spcPts val="3533"/>
              </a:lnSpc>
              <a:spcBef>
                <a:spcPct val="0"/>
              </a:spcBef>
            </a:pPr>
            <a:endParaRPr lang="en-US" sz="2944" spc="26">
              <a:solidFill>
                <a:srgbClr val="FFFFFF"/>
              </a:solidFill>
              <a:latin typeface="Arial"/>
              <a:ea typeface="Arial"/>
              <a:cs typeface="Arial"/>
              <a:sym typeface="Arial"/>
            </a:endParaRPr>
          </a:p>
        </p:txBody>
      </p:sp>
      <p:sp>
        <p:nvSpPr>
          <p:cNvPr id="10" name="TextBox 10"/>
          <p:cNvSpPr txBox="1"/>
          <p:nvPr/>
        </p:nvSpPr>
        <p:spPr>
          <a:xfrm>
            <a:off x="6766511" y="6420009"/>
            <a:ext cx="9897124" cy="2259927"/>
          </a:xfrm>
          <a:prstGeom prst="rect">
            <a:avLst/>
          </a:prstGeom>
        </p:spPr>
        <p:txBody>
          <a:bodyPr lIns="0" tIns="0" rIns="0" bIns="0" rtlCol="0" anchor="t">
            <a:spAutoFit/>
          </a:bodyPr>
          <a:lstStyle/>
          <a:p>
            <a:pPr algn="l">
              <a:lnSpc>
                <a:spcPts val="3484"/>
              </a:lnSpc>
              <a:spcBef>
                <a:spcPct val="0"/>
              </a:spcBef>
            </a:pPr>
            <a:r>
              <a:rPr lang="en-US" sz="2903" spc="27">
                <a:solidFill>
                  <a:srgbClr val="FFFFFF"/>
                </a:solidFill>
                <a:latin typeface="Arial"/>
                <a:ea typeface="Arial"/>
                <a:cs typeface="Arial"/>
                <a:sym typeface="Arial"/>
              </a:rPr>
              <a:t>This answer to this question is what led to the development of what we have at our demo today, “Asset Integrity Management”, which protects both Data-at-Rest and Data-in-Use, that also uses AKM to communicate (as AKM is primarily focused on protecting Data-in-Transit).</a:t>
            </a:r>
          </a:p>
        </p:txBody>
      </p:sp>
      <p:pic>
        <p:nvPicPr>
          <p:cNvPr id="11" name="Picture 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rcRect l="25283" r="28926"/>
          <a:stretch>
            <a:fillRect/>
          </a:stretch>
        </p:blipFill>
        <p:spPr>
          <a:xfrm>
            <a:off x="1769332" y="2836199"/>
            <a:ext cx="4741482" cy="58437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424">
                <a:alpha val="100000"/>
              </a:srgbClr>
            </a:gs>
            <a:gs pos="100000">
              <a:srgbClr val="2D4C9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6255994" cy="4731096"/>
          </a:xfrm>
          <a:custGeom>
            <a:avLst/>
            <a:gdLst/>
            <a:ahLst/>
            <a:cxnLst/>
            <a:rect l="l" t="t" r="r" b="b"/>
            <a:pathLst>
              <a:path w="6255994" h="4731096">
                <a:moveTo>
                  <a:pt x="0" y="0"/>
                </a:moveTo>
                <a:lnTo>
                  <a:pt x="6255994" y="0"/>
                </a:lnTo>
                <a:lnTo>
                  <a:pt x="6255994" y="4731096"/>
                </a:lnTo>
                <a:lnTo>
                  <a:pt x="0" y="4731096"/>
                </a:lnTo>
                <a:lnTo>
                  <a:pt x="0" y="0"/>
                </a:lnTo>
                <a:close/>
              </a:path>
            </a:pathLst>
          </a:custGeom>
          <a:blipFill>
            <a:blip r:embed="rId2">
              <a:alphaModFix amt="7999"/>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1506131" y="2577164"/>
            <a:ext cx="15092236" cy="6772408"/>
          </a:xfrm>
          <a:custGeom>
            <a:avLst/>
            <a:gdLst/>
            <a:ahLst/>
            <a:cxnLst/>
            <a:rect l="l" t="t" r="r" b="b"/>
            <a:pathLst>
              <a:path w="15092236" h="6772408">
                <a:moveTo>
                  <a:pt x="0" y="0"/>
                </a:moveTo>
                <a:lnTo>
                  <a:pt x="15092236" y="0"/>
                </a:lnTo>
                <a:lnTo>
                  <a:pt x="15092236" y="6772408"/>
                </a:lnTo>
                <a:lnTo>
                  <a:pt x="0" y="6772408"/>
                </a:lnTo>
                <a:lnTo>
                  <a:pt x="0" y="0"/>
                </a:lnTo>
                <a:close/>
              </a:path>
            </a:pathLst>
          </a:custGeom>
          <a:blipFill>
            <a:blip r:embed="rId4"/>
            <a:stretch>
              <a:fillRect t="-59615" r="-2046" b="-67792"/>
            </a:stretch>
          </a:blipFill>
          <a:ln w="9525" cap="sq">
            <a:solidFill>
              <a:srgbClr val="000000"/>
            </a:solidFill>
            <a:prstDash val="solid"/>
            <a:miter/>
          </a:ln>
        </p:spPr>
        <p:txBody>
          <a:bodyPr/>
          <a:lstStyle/>
          <a:p>
            <a:endParaRPr lang="en-CA"/>
          </a:p>
        </p:txBody>
      </p:sp>
      <p:sp>
        <p:nvSpPr>
          <p:cNvPr id="4" name="Freeform 4"/>
          <p:cNvSpPr/>
          <p:nvPr/>
        </p:nvSpPr>
        <p:spPr>
          <a:xfrm rot="-5400000">
            <a:off x="6092248" y="-2507808"/>
            <a:ext cx="103869" cy="9232800"/>
          </a:xfrm>
          <a:custGeom>
            <a:avLst/>
            <a:gdLst/>
            <a:ahLst/>
            <a:cxnLst/>
            <a:rect l="l" t="t" r="r" b="b"/>
            <a:pathLst>
              <a:path w="103869" h="9232800">
                <a:moveTo>
                  <a:pt x="0" y="0"/>
                </a:moveTo>
                <a:lnTo>
                  <a:pt x="103869" y="0"/>
                </a:lnTo>
                <a:lnTo>
                  <a:pt x="103869" y="9232800"/>
                </a:lnTo>
                <a:lnTo>
                  <a:pt x="0" y="9232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5" name="Group 5"/>
          <p:cNvGrpSpPr/>
          <p:nvPr/>
        </p:nvGrpSpPr>
        <p:grpSpPr>
          <a:xfrm>
            <a:off x="6144182" y="2761505"/>
            <a:ext cx="10124554" cy="2585162"/>
            <a:chOff x="0" y="0"/>
            <a:chExt cx="1097276" cy="280174"/>
          </a:xfrm>
        </p:grpSpPr>
        <p:sp>
          <p:nvSpPr>
            <p:cNvPr id="6" name="Freeform 6"/>
            <p:cNvSpPr/>
            <p:nvPr/>
          </p:nvSpPr>
          <p:spPr>
            <a:xfrm>
              <a:off x="0" y="0"/>
              <a:ext cx="1097276" cy="280174"/>
            </a:xfrm>
            <a:custGeom>
              <a:avLst/>
              <a:gdLst/>
              <a:ahLst/>
              <a:cxnLst/>
              <a:rect l="l" t="t" r="r" b="b"/>
              <a:pathLst>
                <a:path w="1097276" h="280174">
                  <a:moveTo>
                    <a:pt x="29057" y="0"/>
                  </a:moveTo>
                  <a:lnTo>
                    <a:pt x="1068219" y="0"/>
                  </a:lnTo>
                  <a:cubicBezTo>
                    <a:pt x="1084266" y="0"/>
                    <a:pt x="1097276" y="13009"/>
                    <a:pt x="1097276" y="29057"/>
                  </a:cubicBezTo>
                  <a:lnTo>
                    <a:pt x="1097276" y="251117"/>
                  </a:lnTo>
                  <a:cubicBezTo>
                    <a:pt x="1097276" y="267164"/>
                    <a:pt x="1084266" y="280174"/>
                    <a:pt x="1068219" y="280174"/>
                  </a:cubicBezTo>
                  <a:lnTo>
                    <a:pt x="29057" y="280174"/>
                  </a:lnTo>
                  <a:cubicBezTo>
                    <a:pt x="13009" y="280174"/>
                    <a:pt x="0" y="267164"/>
                    <a:pt x="0" y="251117"/>
                  </a:cubicBezTo>
                  <a:lnTo>
                    <a:pt x="0" y="29057"/>
                  </a:lnTo>
                  <a:cubicBezTo>
                    <a:pt x="0" y="13009"/>
                    <a:pt x="13009" y="0"/>
                    <a:pt x="29057" y="0"/>
                  </a:cubicBezTo>
                  <a:close/>
                </a:path>
              </a:pathLst>
            </a:custGeom>
            <a:solidFill>
              <a:srgbClr val="182D88"/>
            </a:solidFill>
          </p:spPr>
          <p:txBody>
            <a:bodyPr/>
            <a:lstStyle/>
            <a:p>
              <a:endParaRPr lang="en-CA"/>
            </a:p>
          </p:txBody>
        </p:sp>
        <p:sp>
          <p:nvSpPr>
            <p:cNvPr id="7" name="TextBox 7"/>
            <p:cNvSpPr txBox="1"/>
            <p:nvPr/>
          </p:nvSpPr>
          <p:spPr>
            <a:xfrm>
              <a:off x="0" y="-57150"/>
              <a:ext cx="1097276" cy="337324"/>
            </a:xfrm>
            <a:prstGeom prst="rect">
              <a:avLst/>
            </a:prstGeom>
          </p:spPr>
          <p:txBody>
            <a:bodyPr lIns="50800" tIns="50800" rIns="50800" bIns="50800" rtlCol="0" anchor="ctr"/>
            <a:lstStyle/>
            <a:p>
              <a:pPr algn="ctr">
                <a:lnSpc>
                  <a:spcPts val="1960"/>
                </a:lnSpc>
              </a:pPr>
              <a:endParaRPr/>
            </a:p>
          </p:txBody>
        </p:sp>
      </p:grpSp>
      <p:grpSp>
        <p:nvGrpSpPr>
          <p:cNvPr id="8" name="Group 8"/>
          <p:cNvGrpSpPr/>
          <p:nvPr/>
        </p:nvGrpSpPr>
        <p:grpSpPr>
          <a:xfrm>
            <a:off x="6144182" y="5508778"/>
            <a:ext cx="10162654" cy="2878578"/>
            <a:chOff x="0" y="0"/>
            <a:chExt cx="1101405" cy="311974"/>
          </a:xfrm>
        </p:grpSpPr>
        <p:sp>
          <p:nvSpPr>
            <p:cNvPr id="9" name="Freeform 9"/>
            <p:cNvSpPr/>
            <p:nvPr/>
          </p:nvSpPr>
          <p:spPr>
            <a:xfrm>
              <a:off x="0" y="0"/>
              <a:ext cx="1101405" cy="311974"/>
            </a:xfrm>
            <a:custGeom>
              <a:avLst/>
              <a:gdLst/>
              <a:ahLst/>
              <a:cxnLst/>
              <a:rect l="l" t="t" r="r" b="b"/>
              <a:pathLst>
                <a:path w="1101405" h="311974">
                  <a:moveTo>
                    <a:pt x="28948" y="0"/>
                  </a:moveTo>
                  <a:lnTo>
                    <a:pt x="1072457" y="0"/>
                  </a:lnTo>
                  <a:cubicBezTo>
                    <a:pt x="1080134" y="0"/>
                    <a:pt x="1087497" y="3050"/>
                    <a:pt x="1092926" y="8479"/>
                  </a:cubicBezTo>
                  <a:cubicBezTo>
                    <a:pt x="1098355" y="13908"/>
                    <a:pt x="1101405" y="21271"/>
                    <a:pt x="1101405" y="28948"/>
                  </a:cubicBezTo>
                  <a:lnTo>
                    <a:pt x="1101405" y="283025"/>
                  </a:lnTo>
                  <a:cubicBezTo>
                    <a:pt x="1101405" y="290703"/>
                    <a:pt x="1098355" y="298066"/>
                    <a:pt x="1092926" y="303495"/>
                  </a:cubicBezTo>
                  <a:cubicBezTo>
                    <a:pt x="1087497" y="308924"/>
                    <a:pt x="1080134" y="311974"/>
                    <a:pt x="1072457" y="311974"/>
                  </a:cubicBezTo>
                  <a:lnTo>
                    <a:pt x="28948" y="311974"/>
                  </a:lnTo>
                  <a:cubicBezTo>
                    <a:pt x="21271" y="311974"/>
                    <a:pt x="13908" y="308924"/>
                    <a:pt x="8479" y="303495"/>
                  </a:cubicBezTo>
                  <a:cubicBezTo>
                    <a:pt x="3050" y="298066"/>
                    <a:pt x="0" y="290703"/>
                    <a:pt x="0" y="283025"/>
                  </a:cubicBezTo>
                  <a:lnTo>
                    <a:pt x="0" y="28948"/>
                  </a:lnTo>
                  <a:cubicBezTo>
                    <a:pt x="0" y="21271"/>
                    <a:pt x="3050" y="13908"/>
                    <a:pt x="8479" y="8479"/>
                  </a:cubicBezTo>
                  <a:cubicBezTo>
                    <a:pt x="13908" y="3050"/>
                    <a:pt x="21271" y="0"/>
                    <a:pt x="28948" y="0"/>
                  </a:cubicBezTo>
                  <a:close/>
                </a:path>
              </a:pathLst>
            </a:custGeom>
            <a:solidFill>
              <a:srgbClr val="182D88"/>
            </a:solidFill>
          </p:spPr>
          <p:txBody>
            <a:bodyPr/>
            <a:lstStyle/>
            <a:p>
              <a:endParaRPr lang="en-CA"/>
            </a:p>
          </p:txBody>
        </p:sp>
        <p:sp>
          <p:nvSpPr>
            <p:cNvPr id="10" name="TextBox 10"/>
            <p:cNvSpPr txBox="1"/>
            <p:nvPr/>
          </p:nvSpPr>
          <p:spPr>
            <a:xfrm>
              <a:off x="0" y="-57150"/>
              <a:ext cx="1101405" cy="369124"/>
            </a:xfrm>
            <a:prstGeom prst="rect">
              <a:avLst/>
            </a:prstGeom>
          </p:spPr>
          <p:txBody>
            <a:bodyPr lIns="50800" tIns="50800" rIns="50800" bIns="50800" rtlCol="0" anchor="ctr"/>
            <a:lstStyle/>
            <a:p>
              <a:pPr algn="ctr">
                <a:lnSpc>
                  <a:spcPts val="1960"/>
                </a:lnSpc>
              </a:pPr>
              <a:endParaRPr/>
            </a:p>
          </p:txBody>
        </p:sp>
      </p:grpSp>
      <p:sp>
        <p:nvSpPr>
          <p:cNvPr id="11" name="Freeform 11"/>
          <p:cNvSpPr/>
          <p:nvPr/>
        </p:nvSpPr>
        <p:spPr>
          <a:xfrm>
            <a:off x="1750282" y="2795670"/>
            <a:ext cx="4236690" cy="5591686"/>
          </a:xfrm>
          <a:custGeom>
            <a:avLst/>
            <a:gdLst/>
            <a:ahLst/>
            <a:cxnLst/>
            <a:rect l="l" t="t" r="r" b="b"/>
            <a:pathLst>
              <a:path w="4236690" h="5591686">
                <a:moveTo>
                  <a:pt x="0" y="0"/>
                </a:moveTo>
                <a:lnTo>
                  <a:pt x="4236690" y="0"/>
                </a:lnTo>
                <a:lnTo>
                  <a:pt x="4236690" y="5591687"/>
                </a:lnTo>
                <a:lnTo>
                  <a:pt x="0" y="5591687"/>
                </a:lnTo>
                <a:lnTo>
                  <a:pt x="0" y="0"/>
                </a:lnTo>
                <a:close/>
              </a:path>
            </a:pathLst>
          </a:custGeom>
          <a:blipFill>
            <a:blip r:embed="rId7"/>
            <a:stretch>
              <a:fillRect t="-1194" b="-1194"/>
            </a:stretch>
          </a:blipFill>
        </p:spPr>
        <p:txBody>
          <a:bodyPr/>
          <a:lstStyle/>
          <a:p>
            <a:endParaRPr lang="en-CA"/>
          </a:p>
        </p:txBody>
      </p:sp>
      <p:sp>
        <p:nvSpPr>
          <p:cNvPr id="12" name="TextBox 12"/>
          <p:cNvSpPr txBox="1"/>
          <p:nvPr/>
        </p:nvSpPr>
        <p:spPr>
          <a:xfrm>
            <a:off x="10643796" y="9536906"/>
            <a:ext cx="5989320" cy="266700"/>
          </a:xfrm>
          <a:prstGeom prst="rect">
            <a:avLst/>
          </a:prstGeom>
        </p:spPr>
        <p:txBody>
          <a:bodyPr lIns="0" tIns="0" rIns="0" bIns="0" rtlCol="0" anchor="t">
            <a:spAutoFit/>
          </a:bodyPr>
          <a:lstStyle/>
          <a:p>
            <a:pPr algn="r">
              <a:lnSpc>
                <a:spcPts val="1889"/>
              </a:lnSpc>
            </a:pPr>
            <a:r>
              <a:rPr lang="en-US" sz="1575" spc="14">
                <a:solidFill>
                  <a:srgbClr val="FFFFFF"/>
                </a:solidFill>
                <a:latin typeface="Arial"/>
                <a:ea typeface="Arial"/>
                <a:cs typeface="Arial"/>
                <a:sym typeface="Arial"/>
              </a:rPr>
              <a:t>(c) 2024 McIndoe Risk Advisory | PROPRIETARY</a:t>
            </a:r>
          </a:p>
        </p:txBody>
      </p:sp>
      <p:sp>
        <p:nvSpPr>
          <p:cNvPr id="13" name="TextBox 13"/>
          <p:cNvSpPr txBox="1"/>
          <p:nvPr/>
        </p:nvSpPr>
        <p:spPr>
          <a:xfrm>
            <a:off x="1527782" y="9456809"/>
            <a:ext cx="3931920" cy="266700"/>
          </a:xfrm>
          <a:prstGeom prst="rect">
            <a:avLst/>
          </a:prstGeom>
        </p:spPr>
        <p:txBody>
          <a:bodyPr lIns="0" tIns="0" rIns="0" bIns="0" rtlCol="0" anchor="t">
            <a:spAutoFit/>
          </a:bodyPr>
          <a:lstStyle/>
          <a:p>
            <a:pPr algn="l">
              <a:lnSpc>
                <a:spcPts val="1889"/>
              </a:lnSpc>
            </a:pPr>
            <a:r>
              <a:rPr lang="en-US" sz="1575" spc="14">
                <a:solidFill>
                  <a:srgbClr val="FFFFFF"/>
                </a:solidFill>
                <a:latin typeface="Arial"/>
                <a:ea typeface="Arial"/>
                <a:cs typeface="Arial"/>
                <a:sym typeface="Arial"/>
              </a:rPr>
              <a:t>25</a:t>
            </a:r>
          </a:p>
        </p:txBody>
      </p:sp>
      <p:sp>
        <p:nvSpPr>
          <p:cNvPr id="14" name="TextBox 14"/>
          <p:cNvSpPr txBox="1"/>
          <p:nvPr/>
        </p:nvSpPr>
        <p:spPr>
          <a:xfrm>
            <a:off x="1515690" y="1019175"/>
            <a:ext cx="15743610" cy="952500"/>
          </a:xfrm>
          <a:prstGeom prst="rect">
            <a:avLst/>
          </a:prstGeom>
        </p:spPr>
        <p:txBody>
          <a:bodyPr lIns="0" tIns="0" rIns="0" bIns="0" rtlCol="0" anchor="t">
            <a:spAutoFit/>
          </a:bodyPr>
          <a:lstStyle/>
          <a:p>
            <a:pPr algn="l">
              <a:lnSpc>
                <a:spcPts val="7439"/>
              </a:lnSpc>
              <a:spcBef>
                <a:spcPct val="0"/>
              </a:spcBef>
            </a:pPr>
            <a:r>
              <a:rPr lang="en-US" sz="6199" b="1">
                <a:solidFill>
                  <a:srgbClr val="8FD8FF"/>
                </a:solidFill>
                <a:latin typeface="Antonio Bold"/>
                <a:ea typeface="Antonio Bold"/>
                <a:cs typeface="Antonio Bold"/>
                <a:sym typeface="Antonio Bold"/>
              </a:rPr>
              <a:t>WHAT IS THE </a:t>
            </a:r>
            <a:r>
              <a:rPr lang="en-US" sz="6199" b="1">
                <a:solidFill>
                  <a:srgbClr val="F5EE1C"/>
                </a:solidFill>
                <a:latin typeface="Antonio Bold"/>
                <a:ea typeface="Antonio Bold"/>
                <a:cs typeface="Antonio Bold"/>
                <a:sym typeface="Antonio Bold"/>
              </a:rPr>
              <a:t>SOLUTION </a:t>
            </a:r>
            <a:r>
              <a:rPr lang="en-US" sz="6199" b="1">
                <a:solidFill>
                  <a:srgbClr val="8FD8FF"/>
                </a:solidFill>
                <a:latin typeface="Antonio Bold"/>
                <a:ea typeface="Antonio Bold"/>
                <a:cs typeface="Antonio Bold"/>
                <a:sym typeface="Antonio Bold"/>
              </a:rPr>
              <a:t>TO ADDRESSING THE ISSUES?</a:t>
            </a:r>
          </a:p>
        </p:txBody>
      </p:sp>
      <p:sp>
        <p:nvSpPr>
          <p:cNvPr id="15" name="TextBox 15"/>
          <p:cNvSpPr txBox="1"/>
          <p:nvPr/>
        </p:nvSpPr>
        <p:spPr>
          <a:xfrm>
            <a:off x="6294094" y="3015449"/>
            <a:ext cx="9746327" cy="2275903"/>
          </a:xfrm>
          <a:prstGeom prst="rect">
            <a:avLst/>
          </a:prstGeom>
        </p:spPr>
        <p:txBody>
          <a:bodyPr lIns="0" tIns="0" rIns="0" bIns="0" rtlCol="0" anchor="t">
            <a:spAutoFit/>
          </a:bodyPr>
          <a:lstStyle/>
          <a:p>
            <a:pPr algn="l">
              <a:lnSpc>
                <a:spcPts val="2524"/>
              </a:lnSpc>
            </a:pPr>
            <a:r>
              <a:rPr lang="en-US" sz="2474" spc="22">
                <a:solidFill>
                  <a:srgbClr val="8FD8FF"/>
                </a:solidFill>
                <a:latin typeface="Arial"/>
                <a:ea typeface="Arial"/>
                <a:cs typeface="Arial"/>
                <a:sym typeface="Arial"/>
              </a:rPr>
              <a:t>Autonomous Key Manager (AKM) </a:t>
            </a:r>
            <a:r>
              <a:rPr lang="en-US" sz="2474" spc="22">
                <a:solidFill>
                  <a:srgbClr val="FFFFFF"/>
                </a:solidFill>
                <a:latin typeface="Arial"/>
                <a:ea typeface="Arial"/>
                <a:cs typeface="Arial"/>
                <a:sym typeface="Arial"/>
              </a:rPr>
              <a:t>primarily addresses confidentiality and endpoint integrity, while protecting and authenticating Data-in-Motion by organizing data/users/devices (assets) into unlimited virtual security groups, each representing a unique digital relationship. AKM is a simple drop-in replacement for today’s failing PKI + TLS standards</a:t>
            </a:r>
          </a:p>
          <a:p>
            <a:pPr algn="l">
              <a:lnSpc>
                <a:spcPts val="2524"/>
              </a:lnSpc>
            </a:pPr>
            <a:endParaRPr lang="en-US" sz="2474" spc="22">
              <a:solidFill>
                <a:srgbClr val="FFFFFF"/>
              </a:solidFill>
              <a:latin typeface="Arial"/>
              <a:ea typeface="Arial"/>
              <a:cs typeface="Arial"/>
              <a:sym typeface="Arial"/>
            </a:endParaRPr>
          </a:p>
        </p:txBody>
      </p:sp>
      <p:sp>
        <p:nvSpPr>
          <p:cNvPr id="16" name="TextBox 16"/>
          <p:cNvSpPr txBox="1"/>
          <p:nvPr/>
        </p:nvSpPr>
        <p:spPr>
          <a:xfrm>
            <a:off x="6357460" y="5629614"/>
            <a:ext cx="9771071" cy="3218878"/>
          </a:xfrm>
          <a:prstGeom prst="rect">
            <a:avLst/>
          </a:prstGeom>
        </p:spPr>
        <p:txBody>
          <a:bodyPr lIns="0" tIns="0" rIns="0" bIns="0" rtlCol="0" anchor="t">
            <a:spAutoFit/>
          </a:bodyPr>
          <a:lstStyle/>
          <a:p>
            <a:pPr marL="0" lvl="0" indent="0" algn="l">
              <a:lnSpc>
                <a:spcPts val="2524"/>
              </a:lnSpc>
              <a:spcBef>
                <a:spcPct val="0"/>
              </a:spcBef>
            </a:pPr>
            <a:r>
              <a:rPr lang="en-US" sz="2474" u="none" strike="noStrike" spc="23">
                <a:solidFill>
                  <a:srgbClr val="8FD8FF"/>
                </a:solidFill>
                <a:latin typeface="Arial"/>
                <a:ea typeface="Arial"/>
                <a:cs typeface="Arial"/>
                <a:sym typeface="Arial"/>
              </a:rPr>
              <a:t>Asset Integrity Management (AIM)</a:t>
            </a:r>
            <a:r>
              <a:rPr lang="en-US" sz="2474" u="none" strike="noStrike" spc="23">
                <a:solidFill>
                  <a:srgbClr val="FFFFFF"/>
                </a:solidFill>
                <a:latin typeface="Arial"/>
                <a:ea typeface="Arial"/>
                <a:cs typeface="Arial"/>
                <a:sym typeface="Arial"/>
              </a:rPr>
              <a:t> explicitly addresses the integrity of all physical (devices) and virtual (electronic images and digital twins of users, groups of devices, and entire systems). AIM protects Data-at-Rest and Data-in-Use by providing continuous system-wide authentication and monitoring security groups (systems &amp; subsystems) of approved (Known-Trusted) AKM-enabled digital assets. Specifically designed to meet CENELEC rail standard TS 50701.</a:t>
            </a:r>
          </a:p>
          <a:p>
            <a:pPr marL="0" lvl="0" indent="0" algn="l">
              <a:lnSpc>
                <a:spcPts val="2524"/>
              </a:lnSpc>
              <a:spcBef>
                <a:spcPct val="0"/>
              </a:spcBef>
            </a:pPr>
            <a:endParaRPr lang="en-US" sz="2474" u="none" strike="noStrike" spc="23">
              <a:solidFill>
                <a:srgbClr val="FFFFFF"/>
              </a:solidFill>
              <a:latin typeface="Arial"/>
              <a:ea typeface="Arial"/>
              <a:cs typeface="Arial"/>
              <a:sym typeface="Arial"/>
            </a:endParaRPr>
          </a:p>
          <a:p>
            <a:pPr marL="0" lvl="0" indent="0" algn="l">
              <a:lnSpc>
                <a:spcPts val="2524"/>
              </a:lnSpc>
              <a:spcBef>
                <a:spcPct val="0"/>
              </a:spcBef>
            </a:pPr>
            <a:endParaRPr lang="en-US" sz="2474" u="none" strike="noStrike" spc="23">
              <a:solidFill>
                <a:srgbClr val="FFFFFF"/>
              </a:solidFill>
              <a:latin typeface="Arial"/>
              <a:ea typeface="Arial"/>
              <a:cs typeface="Arial"/>
              <a:sym typeface="Arial"/>
            </a:endParaRPr>
          </a:p>
        </p:txBody>
      </p:sp>
      <p:sp>
        <p:nvSpPr>
          <p:cNvPr id="17" name="TextBox 17"/>
          <p:cNvSpPr txBox="1"/>
          <p:nvPr/>
        </p:nvSpPr>
        <p:spPr>
          <a:xfrm>
            <a:off x="1769332" y="8480178"/>
            <a:ext cx="15092236" cy="681989"/>
          </a:xfrm>
          <a:prstGeom prst="rect">
            <a:avLst/>
          </a:prstGeom>
        </p:spPr>
        <p:txBody>
          <a:bodyPr lIns="0" tIns="0" rIns="0" bIns="0" rtlCol="0" anchor="t">
            <a:spAutoFit/>
          </a:bodyPr>
          <a:lstStyle/>
          <a:p>
            <a:pPr algn="l">
              <a:lnSpc>
                <a:spcPts val="2474"/>
              </a:lnSpc>
            </a:pPr>
            <a:r>
              <a:rPr lang="en-US" sz="2474" spc="23">
                <a:solidFill>
                  <a:srgbClr val="F5EE1C"/>
                </a:solidFill>
                <a:latin typeface="Arial"/>
                <a:ea typeface="Arial"/>
                <a:cs typeface="Arial"/>
                <a:sym typeface="Arial"/>
              </a:rPr>
              <a:t>Together, AKM + AIM, can address both security and integrity simultaneously, enabling most homologation verification to be done in real-time for perpetuity.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424">
                <a:alpha val="100000"/>
              </a:srgbClr>
            </a:gs>
            <a:gs pos="100000">
              <a:srgbClr val="2D4C9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6255994" cy="4731096"/>
          </a:xfrm>
          <a:custGeom>
            <a:avLst/>
            <a:gdLst/>
            <a:ahLst/>
            <a:cxnLst/>
            <a:rect l="l" t="t" r="r" b="b"/>
            <a:pathLst>
              <a:path w="6255994" h="4731096">
                <a:moveTo>
                  <a:pt x="0" y="0"/>
                </a:moveTo>
                <a:lnTo>
                  <a:pt x="6255994" y="0"/>
                </a:lnTo>
                <a:lnTo>
                  <a:pt x="6255994" y="4731096"/>
                </a:lnTo>
                <a:lnTo>
                  <a:pt x="0" y="4731096"/>
                </a:lnTo>
                <a:lnTo>
                  <a:pt x="0" y="0"/>
                </a:lnTo>
                <a:close/>
              </a:path>
            </a:pathLst>
          </a:custGeom>
          <a:blipFill>
            <a:blip r:embed="rId2">
              <a:alphaModFix amt="7999"/>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1506131" y="2577164"/>
            <a:ext cx="15092236" cy="6772408"/>
          </a:xfrm>
          <a:custGeom>
            <a:avLst/>
            <a:gdLst/>
            <a:ahLst/>
            <a:cxnLst/>
            <a:rect l="l" t="t" r="r" b="b"/>
            <a:pathLst>
              <a:path w="15092236" h="6772408">
                <a:moveTo>
                  <a:pt x="0" y="0"/>
                </a:moveTo>
                <a:lnTo>
                  <a:pt x="15092236" y="0"/>
                </a:lnTo>
                <a:lnTo>
                  <a:pt x="15092236" y="6772408"/>
                </a:lnTo>
                <a:lnTo>
                  <a:pt x="0" y="6772408"/>
                </a:lnTo>
                <a:lnTo>
                  <a:pt x="0" y="0"/>
                </a:lnTo>
                <a:close/>
              </a:path>
            </a:pathLst>
          </a:custGeom>
          <a:blipFill>
            <a:blip r:embed="rId4"/>
            <a:stretch>
              <a:fillRect t="-59615" r="-2046" b="-67792"/>
            </a:stretch>
          </a:blipFill>
          <a:ln w="9525" cap="sq">
            <a:solidFill>
              <a:srgbClr val="000000"/>
            </a:solidFill>
            <a:prstDash val="solid"/>
            <a:miter/>
          </a:ln>
        </p:spPr>
        <p:txBody>
          <a:bodyPr/>
          <a:lstStyle/>
          <a:p>
            <a:endParaRPr lang="en-CA"/>
          </a:p>
        </p:txBody>
      </p:sp>
      <p:sp>
        <p:nvSpPr>
          <p:cNvPr id="4" name="Freeform 4"/>
          <p:cNvSpPr/>
          <p:nvPr/>
        </p:nvSpPr>
        <p:spPr>
          <a:xfrm rot="-5400000">
            <a:off x="6092248" y="-2507808"/>
            <a:ext cx="103869" cy="9232800"/>
          </a:xfrm>
          <a:custGeom>
            <a:avLst/>
            <a:gdLst/>
            <a:ahLst/>
            <a:cxnLst/>
            <a:rect l="l" t="t" r="r" b="b"/>
            <a:pathLst>
              <a:path w="103869" h="9232800">
                <a:moveTo>
                  <a:pt x="0" y="0"/>
                </a:moveTo>
                <a:lnTo>
                  <a:pt x="103869" y="0"/>
                </a:lnTo>
                <a:lnTo>
                  <a:pt x="103869" y="9232800"/>
                </a:lnTo>
                <a:lnTo>
                  <a:pt x="0" y="9232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5" name="Group 5"/>
          <p:cNvGrpSpPr/>
          <p:nvPr/>
        </p:nvGrpSpPr>
        <p:grpSpPr>
          <a:xfrm>
            <a:off x="5962150" y="2836199"/>
            <a:ext cx="10420886" cy="1186772"/>
            <a:chOff x="0" y="0"/>
            <a:chExt cx="1129392" cy="128620"/>
          </a:xfrm>
        </p:grpSpPr>
        <p:sp>
          <p:nvSpPr>
            <p:cNvPr id="6" name="Freeform 6"/>
            <p:cNvSpPr/>
            <p:nvPr/>
          </p:nvSpPr>
          <p:spPr>
            <a:xfrm>
              <a:off x="0" y="0"/>
              <a:ext cx="1129392" cy="128620"/>
            </a:xfrm>
            <a:custGeom>
              <a:avLst/>
              <a:gdLst/>
              <a:ahLst/>
              <a:cxnLst/>
              <a:rect l="l" t="t" r="r" b="b"/>
              <a:pathLst>
                <a:path w="1129392" h="128620">
                  <a:moveTo>
                    <a:pt x="28231" y="0"/>
                  </a:moveTo>
                  <a:lnTo>
                    <a:pt x="1101161" y="0"/>
                  </a:lnTo>
                  <a:cubicBezTo>
                    <a:pt x="1108648" y="0"/>
                    <a:pt x="1115829" y="2974"/>
                    <a:pt x="1121123" y="8269"/>
                  </a:cubicBezTo>
                  <a:cubicBezTo>
                    <a:pt x="1126417" y="13563"/>
                    <a:pt x="1129392" y="20744"/>
                    <a:pt x="1129392" y="28231"/>
                  </a:cubicBezTo>
                  <a:lnTo>
                    <a:pt x="1129392" y="100389"/>
                  </a:lnTo>
                  <a:cubicBezTo>
                    <a:pt x="1129392" y="115980"/>
                    <a:pt x="1116752" y="128620"/>
                    <a:pt x="1101161" y="128620"/>
                  </a:cubicBezTo>
                  <a:lnTo>
                    <a:pt x="28231" y="128620"/>
                  </a:lnTo>
                  <a:cubicBezTo>
                    <a:pt x="12639" y="128620"/>
                    <a:pt x="0" y="115980"/>
                    <a:pt x="0" y="100389"/>
                  </a:cubicBezTo>
                  <a:lnTo>
                    <a:pt x="0" y="28231"/>
                  </a:lnTo>
                  <a:cubicBezTo>
                    <a:pt x="0" y="12639"/>
                    <a:pt x="12639" y="0"/>
                    <a:pt x="28231" y="0"/>
                  </a:cubicBezTo>
                  <a:close/>
                </a:path>
              </a:pathLst>
            </a:custGeom>
            <a:solidFill>
              <a:srgbClr val="182D88"/>
            </a:solidFill>
          </p:spPr>
          <p:txBody>
            <a:bodyPr/>
            <a:lstStyle/>
            <a:p>
              <a:endParaRPr lang="en-CA"/>
            </a:p>
          </p:txBody>
        </p:sp>
        <p:sp>
          <p:nvSpPr>
            <p:cNvPr id="7" name="TextBox 7"/>
            <p:cNvSpPr txBox="1"/>
            <p:nvPr/>
          </p:nvSpPr>
          <p:spPr>
            <a:xfrm>
              <a:off x="0" y="-57150"/>
              <a:ext cx="1129392" cy="185770"/>
            </a:xfrm>
            <a:prstGeom prst="rect">
              <a:avLst/>
            </a:prstGeom>
          </p:spPr>
          <p:txBody>
            <a:bodyPr lIns="50800" tIns="50800" rIns="50800" bIns="50800" rtlCol="0" anchor="ctr"/>
            <a:lstStyle/>
            <a:p>
              <a:pPr algn="ctr">
                <a:lnSpc>
                  <a:spcPts val="1960"/>
                </a:lnSpc>
              </a:pPr>
              <a:endParaRPr/>
            </a:p>
          </p:txBody>
        </p:sp>
      </p:grpSp>
      <p:grpSp>
        <p:nvGrpSpPr>
          <p:cNvPr id="8" name="Group 8"/>
          <p:cNvGrpSpPr/>
          <p:nvPr/>
        </p:nvGrpSpPr>
        <p:grpSpPr>
          <a:xfrm>
            <a:off x="6057400" y="6788341"/>
            <a:ext cx="10268486" cy="1577537"/>
            <a:chOff x="0" y="0"/>
            <a:chExt cx="1112875" cy="170970"/>
          </a:xfrm>
        </p:grpSpPr>
        <p:sp>
          <p:nvSpPr>
            <p:cNvPr id="9" name="Freeform 9"/>
            <p:cNvSpPr/>
            <p:nvPr/>
          </p:nvSpPr>
          <p:spPr>
            <a:xfrm>
              <a:off x="0" y="0"/>
              <a:ext cx="1112875" cy="170970"/>
            </a:xfrm>
            <a:custGeom>
              <a:avLst/>
              <a:gdLst/>
              <a:ahLst/>
              <a:cxnLst/>
              <a:rect l="l" t="t" r="r" b="b"/>
              <a:pathLst>
                <a:path w="1112875" h="170970">
                  <a:moveTo>
                    <a:pt x="28650" y="0"/>
                  </a:moveTo>
                  <a:lnTo>
                    <a:pt x="1084225" y="0"/>
                  </a:lnTo>
                  <a:cubicBezTo>
                    <a:pt x="1100048" y="0"/>
                    <a:pt x="1112875" y="12827"/>
                    <a:pt x="1112875" y="28650"/>
                  </a:cubicBezTo>
                  <a:lnTo>
                    <a:pt x="1112875" y="142320"/>
                  </a:lnTo>
                  <a:cubicBezTo>
                    <a:pt x="1112875" y="158143"/>
                    <a:pt x="1100048" y="170970"/>
                    <a:pt x="1084225" y="170970"/>
                  </a:cubicBezTo>
                  <a:lnTo>
                    <a:pt x="28650" y="170970"/>
                  </a:lnTo>
                  <a:cubicBezTo>
                    <a:pt x="12827" y="170970"/>
                    <a:pt x="0" y="158143"/>
                    <a:pt x="0" y="142320"/>
                  </a:cubicBezTo>
                  <a:lnTo>
                    <a:pt x="0" y="28650"/>
                  </a:lnTo>
                  <a:cubicBezTo>
                    <a:pt x="0" y="12827"/>
                    <a:pt x="12827" y="0"/>
                    <a:pt x="28650" y="0"/>
                  </a:cubicBezTo>
                  <a:close/>
                </a:path>
              </a:pathLst>
            </a:custGeom>
            <a:solidFill>
              <a:srgbClr val="0047AB"/>
            </a:solidFill>
          </p:spPr>
          <p:txBody>
            <a:bodyPr/>
            <a:lstStyle/>
            <a:p>
              <a:endParaRPr lang="en-CA"/>
            </a:p>
          </p:txBody>
        </p:sp>
        <p:sp>
          <p:nvSpPr>
            <p:cNvPr id="10" name="TextBox 10"/>
            <p:cNvSpPr txBox="1"/>
            <p:nvPr/>
          </p:nvSpPr>
          <p:spPr>
            <a:xfrm>
              <a:off x="0" y="-57150"/>
              <a:ext cx="1112875" cy="228120"/>
            </a:xfrm>
            <a:prstGeom prst="rect">
              <a:avLst/>
            </a:prstGeom>
          </p:spPr>
          <p:txBody>
            <a:bodyPr lIns="50800" tIns="50800" rIns="50800" bIns="50800" rtlCol="0" anchor="ctr"/>
            <a:lstStyle/>
            <a:p>
              <a:pPr algn="ctr">
                <a:lnSpc>
                  <a:spcPts val="1960"/>
                </a:lnSpc>
              </a:pPr>
              <a:endParaRPr/>
            </a:p>
          </p:txBody>
        </p:sp>
      </p:grpSp>
      <p:sp>
        <p:nvSpPr>
          <p:cNvPr id="11" name="TextBox 11"/>
          <p:cNvSpPr txBox="1"/>
          <p:nvPr/>
        </p:nvSpPr>
        <p:spPr>
          <a:xfrm>
            <a:off x="6443648" y="2940968"/>
            <a:ext cx="9305490" cy="1587817"/>
          </a:xfrm>
          <a:prstGeom prst="rect">
            <a:avLst/>
          </a:prstGeom>
        </p:spPr>
        <p:txBody>
          <a:bodyPr lIns="0" tIns="0" rIns="0" bIns="0" rtlCol="0" anchor="t">
            <a:spAutoFit/>
          </a:bodyPr>
          <a:lstStyle/>
          <a:p>
            <a:pPr algn="l">
              <a:lnSpc>
                <a:spcPts val="2422"/>
              </a:lnSpc>
            </a:pPr>
            <a:r>
              <a:rPr lang="en-US" sz="2374" spc="21">
                <a:solidFill>
                  <a:srgbClr val="FFFFFF"/>
                </a:solidFill>
                <a:latin typeface="Arial"/>
                <a:ea typeface="Arial"/>
                <a:cs typeface="Arial"/>
                <a:sym typeface="Arial"/>
              </a:rPr>
              <a:t>In contrast to most existing Solutions and Approaches, the AKM+AIM approach inherently offers cybersecurity as part of the System to secure cybersecurity resilience from the Inside!</a:t>
            </a:r>
          </a:p>
          <a:p>
            <a:pPr algn="l">
              <a:lnSpc>
                <a:spcPts val="2422"/>
              </a:lnSpc>
            </a:pPr>
            <a:endParaRPr lang="en-US" sz="2374" spc="21">
              <a:solidFill>
                <a:srgbClr val="FFFFFF"/>
              </a:solidFill>
              <a:latin typeface="Arial"/>
              <a:ea typeface="Arial"/>
              <a:cs typeface="Arial"/>
              <a:sym typeface="Arial"/>
            </a:endParaRPr>
          </a:p>
          <a:p>
            <a:pPr algn="l">
              <a:lnSpc>
                <a:spcPts val="2422"/>
              </a:lnSpc>
            </a:pPr>
            <a:endParaRPr lang="en-US" sz="2374" spc="21">
              <a:solidFill>
                <a:srgbClr val="FFFFFF"/>
              </a:solidFill>
              <a:latin typeface="Arial"/>
              <a:ea typeface="Arial"/>
              <a:cs typeface="Arial"/>
              <a:sym typeface="Arial"/>
            </a:endParaRPr>
          </a:p>
        </p:txBody>
      </p:sp>
      <p:grpSp>
        <p:nvGrpSpPr>
          <p:cNvPr id="12" name="Group 12"/>
          <p:cNvGrpSpPr/>
          <p:nvPr/>
        </p:nvGrpSpPr>
        <p:grpSpPr>
          <a:xfrm>
            <a:off x="6019300" y="4170609"/>
            <a:ext cx="10344686" cy="1206593"/>
            <a:chOff x="0" y="0"/>
            <a:chExt cx="1121133" cy="130768"/>
          </a:xfrm>
        </p:grpSpPr>
        <p:sp>
          <p:nvSpPr>
            <p:cNvPr id="13" name="Freeform 13"/>
            <p:cNvSpPr/>
            <p:nvPr/>
          </p:nvSpPr>
          <p:spPr>
            <a:xfrm>
              <a:off x="0" y="0"/>
              <a:ext cx="1121133" cy="130768"/>
            </a:xfrm>
            <a:custGeom>
              <a:avLst/>
              <a:gdLst/>
              <a:ahLst/>
              <a:cxnLst/>
              <a:rect l="l" t="t" r="r" b="b"/>
              <a:pathLst>
                <a:path w="1121133" h="130768">
                  <a:moveTo>
                    <a:pt x="28439" y="0"/>
                  </a:moveTo>
                  <a:lnTo>
                    <a:pt x="1092694" y="0"/>
                  </a:lnTo>
                  <a:cubicBezTo>
                    <a:pt x="1100237" y="0"/>
                    <a:pt x="1107470" y="2996"/>
                    <a:pt x="1112804" y="8330"/>
                  </a:cubicBezTo>
                  <a:cubicBezTo>
                    <a:pt x="1118137" y="13663"/>
                    <a:pt x="1121133" y="20897"/>
                    <a:pt x="1121133" y="28439"/>
                  </a:cubicBezTo>
                  <a:lnTo>
                    <a:pt x="1121133" y="102329"/>
                  </a:lnTo>
                  <a:cubicBezTo>
                    <a:pt x="1121133" y="109871"/>
                    <a:pt x="1118137" y="117105"/>
                    <a:pt x="1112804" y="122438"/>
                  </a:cubicBezTo>
                  <a:cubicBezTo>
                    <a:pt x="1107470" y="127771"/>
                    <a:pt x="1100237" y="130768"/>
                    <a:pt x="1092694" y="130768"/>
                  </a:cubicBezTo>
                  <a:lnTo>
                    <a:pt x="28439" y="130768"/>
                  </a:lnTo>
                  <a:cubicBezTo>
                    <a:pt x="12733" y="130768"/>
                    <a:pt x="0" y="118035"/>
                    <a:pt x="0" y="102329"/>
                  </a:cubicBezTo>
                  <a:lnTo>
                    <a:pt x="0" y="28439"/>
                  </a:lnTo>
                  <a:cubicBezTo>
                    <a:pt x="0" y="20897"/>
                    <a:pt x="2996" y="13663"/>
                    <a:pt x="8330" y="8330"/>
                  </a:cubicBezTo>
                  <a:cubicBezTo>
                    <a:pt x="13663" y="2996"/>
                    <a:pt x="20897" y="0"/>
                    <a:pt x="28439" y="0"/>
                  </a:cubicBezTo>
                  <a:close/>
                </a:path>
              </a:pathLst>
            </a:custGeom>
            <a:solidFill>
              <a:srgbClr val="0047AB"/>
            </a:solidFill>
          </p:spPr>
          <p:txBody>
            <a:bodyPr/>
            <a:lstStyle/>
            <a:p>
              <a:endParaRPr lang="en-CA"/>
            </a:p>
          </p:txBody>
        </p:sp>
        <p:sp>
          <p:nvSpPr>
            <p:cNvPr id="14" name="TextBox 14"/>
            <p:cNvSpPr txBox="1"/>
            <p:nvPr/>
          </p:nvSpPr>
          <p:spPr>
            <a:xfrm>
              <a:off x="0" y="-57150"/>
              <a:ext cx="1121133" cy="187918"/>
            </a:xfrm>
            <a:prstGeom prst="rect">
              <a:avLst/>
            </a:prstGeom>
          </p:spPr>
          <p:txBody>
            <a:bodyPr lIns="50800" tIns="50800" rIns="50800" bIns="50800" rtlCol="0" anchor="ctr"/>
            <a:lstStyle/>
            <a:p>
              <a:pPr algn="ctr">
                <a:lnSpc>
                  <a:spcPts val="1960"/>
                </a:lnSpc>
              </a:pPr>
              <a:endParaRPr/>
            </a:p>
          </p:txBody>
        </p:sp>
      </p:grpSp>
      <p:grpSp>
        <p:nvGrpSpPr>
          <p:cNvPr id="15" name="Group 15"/>
          <p:cNvGrpSpPr/>
          <p:nvPr/>
        </p:nvGrpSpPr>
        <p:grpSpPr>
          <a:xfrm>
            <a:off x="6038350" y="5481976"/>
            <a:ext cx="10344686" cy="1176571"/>
            <a:chOff x="0" y="0"/>
            <a:chExt cx="1121133" cy="127514"/>
          </a:xfrm>
        </p:grpSpPr>
        <p:sp>
          <p:nvSpPr>
            <p:cNvPr id="16" name="Freeform 16"/>
            <p:cNvSpPr/>
            <p:nvPr/>
          </p:nvSpPr>
          <p:spPr>
            <a:xfrm>
              <a:off x="0" y="0"/>
              <a:ext cx="1121133" cy="127514"/>
            </a:xfrm>
            <a:custGeom>
              <a:avLst/>
              <a:gdLst/>
              <a:ahLst/>
              <a:cxnLst/>
              <a:rect l="l" t="t" r="r" b="b"/>
              <a:pathLst>
                <a:path w="1121133" h="127514">
                  <a:moveTo>
                    <a:pt x="28439" y="0"/>
                  </a:moveTo>
                  <a:lnTo>
                    <a:pt x="1092694" y="0"/>
                  </a:lnTo>
                  <a:cubicBezTo>
                    <a:pt x="1100237" y="0"/>
                    <a:pt x="1107470" y="2996"/>
                    <a:pt x="1112804" y="8330"/>
                  </a:cubicBezTo>
                  <a:cubicBezTo>
                    <a:pt x="1118137" y="13663"/>
                    <a:pt x="1121133" y="20897"/>
                    <a:pt x="1121133" y="28439"/>
                  </a:cubicBezTo>
                  <a:lnTo>
                    <a:pt x="1121133" y="99075"/>
                  </a:lnTo>
                  <a:cubicBezTo>
                    <a:pt x="1121133" y="106618"/>
                    <a:pt x="1118137" y="113851"/>
                    <a:pt x="1112804" y="119185"/>
                  </a:cubicBezTo>
                  <a:cubicBezTo>
                    <a:pt x="1107470" y="124518"/>
                    <a:pt x="1100237" y="127514"/>
                    <a:pt x="1092694" y="127514"/>
                  </a:cubicBezTo>
                  <a:lnTo>
                    <a:pt x="28439" y="127514"/>
                  </a:lnTo>
                  <a:cubicBezTo>
                    <a:pt x="12733" y="127514"/>
                    <a:pt x="0" y="114782"/>
                    <a:pt x="0" y="99075"/>
                  </a:cubicBezTo>
                  <a:lnTo>
                    <a:pt x="0" y="28439"/>
                  </a:lnTo>
                  <a:cubicBezTo>
                    <a:pt x="0" y="20897"/>
                    <a:pt x="2996" y="13663"/>
                    <a:pt x="8330" y="8330"/>
                  </a:cubicBezTo>
                  <a:cubicBezTo>
                    <a:pt x="13663" y="2996"/>
                    <a:pt x="20897" y="0"/>
                    <a:pt x="28439" y="0"/>
                  </a:cubicBezTo>
                  <a:close/>
                </a:path>
              </a:pathLst>
            </a:custGeom>
            <a:solidFill>
              <a:srgbClr val="182D88"/>
            </a:solidFill>
          </p:spPr>
          <p:txBody>
            <a:bodyPr/>
            <a:lstStyle/>
            <a:p>
              <a:endParaRPr lang="en-CA"/>
            </a:p>
          </p:txBody>
        </p:sp>
        <p:sp>
          <p:nvSpPr>
            <p:cNvPr id="17" name="TextBox 17"/>
            <p:cNvSpPr txBox="1"/>
            <p:nvPr/>
          </p:nvSpPr>
          <p:spPr>
            <a:xfrm>
              <a:off x="0" y="-57150"/>
              <a:ext cx="1121133" cy="184664"/>
            </a:xfrm>
            <a:prstGeom prst="rect">
              <a:avLst/>
            </a:prstGeom>
          </p:spPr>
          <p:txBody>
            <a:bodyPr lIns="50800" tIns="50800" rIns="50800" bIns="50800" rtlCol="0" anchor="ctr"/>
            <a:lstStyle/>
            <a:p>
              <a:pPr algn="ctr">
                <a:lnSpc>
                  <a:spcPts val="1960"/>
                </a:lnSpc>
              </a:pPr>
              <a:endParaRPr/>
            </a:p>
          </p:txBody>
        </p:sp>
      </p:grpSp>
      <p:sp>
        <p:nvSpPr>
          <p:cNvPr id="18" name="Freeform 18"/>
          <p:cNvSpPr/>
          <p:nvPr/>
        </p:nvSpPr>
        <p:spPr>
          <a:xfrm>
            <a:off x="1435813" y="2845315"/>
            <a:ext cx="4545386" cy="5247023"/>
          </a:xfrm>
          <a:custGeom>
            <a:avLst/>
            <a:gdLst/>
            <a:ahLst/>
            <a:cxnLst/>
            <a:rect l="l" t="t" r="r" b="b"/>
            <a:pathLst>
              <a:path w="4545386" h="5247023">
                <a:moveTo>
                  <a:pt x="0" y="0"/>
                </a:moveTo>
                <a:lnTo>
                  <a:pt x="4545387" y="0"/>
                </a:lnTo>
                <a:lnTo>
                  <a:pt x="4545387" y="5247023"/>
                </a:lnTo>
                <a:lnTo>
                  <a:pt x="0" y="5247023"/>
                </a:lnTo>
                <a:lnTo>
                  <a:pt x="0" y="0"/>
                </a:lnTo>
                <a:close/>
              </a:path>
            </a:pathLst>
          </a:custGeom>
          <a:blipFill>
            <a:blip r:embed="rId7">
              <a:extLst>
                <a:ext uri="{96DAC541-7B7A-43D3-8B79-37D633B846F1}">
                  <asvg:svgBlip xmlns:asvg="http://schemas.microsoft.com/office/drawing/2016/SVG/main" r:embed="rId8"/>
                </a:ext>
              </a:extLst>
            </a:blip>
            <a:stretch>
              <a:fillRect l="-7927" t="-2831" r="-4972" b="-3332"/>
            </a:stretch>
          </a:blipFill>
        </p:spPr>
        <p:txBody>
          <a:bodyPr/>
          <a:lstStyle/>
          <a:p>
            <a:endParaRPr lang="en-CA"/>
          </a:p>
        </p:txBody>
      </p:sp>
      <p:sp>
        <p:nvSpPr>
          <p:cNvPr id="19" name="TextBox 19"/>
          <p:cNvSpPr txBox="1"/>
          <p:nvPr/>
        </p:nvSpPr>
        <p:spPr>
          <a:xfrm>
            <a:off x="10643796" y="9536906"/>
            <a:ext cx="5989320" cy="266700"/>
          </a:xfrm>
          <a:prstGeom prst="rect">
            <a:avLst/>
          </a:prstGeom>
        </p:spPr>
        <p:txBody>
          <a:bodyPr lIns="0" tIns="0" rIns="0" bIns="0" rtlCol="0" anchor="t">
            <a:spAutoFit/>
          </a:bodyPr>
          <a:lstStyle/>
          <a:p>
            <a:pPr algn="r">
              <a:lnSpc>
                <a:spcPts val="1889"/>
              </a:lnSpc>
            </a:pPr>
            <a:r>
              <a:rPr lang="en-US" sz="1575" spc="14">
                <a:solidFill>
                  <a:srgbClr val="FFFFFF"/>
                </a:solidFill>
                <a:latin typeface="Arial"/>
                <a:ea typeface="Arial"/>
                <a:cs typeface="Arial"/>
                <a:sym typeface="Arial"/>
              </a:rPr>
              <a:t>(c) 2024 McIndoe Risk Advisory | PROPRIETARY</a:t>
            </a:r>
          </a:p>
        </p:txBody>
      </p:sp>
      <p:sp>
        <p:nvSpPr>
          <p:cNvPr id="20" name="TextBox 20"/>
          <p:cNvSpPr txBox="1"/>
          <p:nvPr/>
        </p:nvSpPr>
        <p:spPr>
          <a:xfrm>
            <a:off x="1527782" y="9456809"/>
            <a:ext cx="3931920" cy="266700"/>
          </a:xfrm>
          <a:prstGeom prst="rect">
            <a:avLst/>
          </a:prstGeom>
        </p:spPr>
        <p:txBody>
          <a:bodyPr lIns="0" tIns="0" rIns="0" bIns="0" rtlCol="0" anchor="t">
            <a:spAutoFit/>
          </a:bodyPr>
          <a:lstStyle/>
          <a:p>
            <a:pPr algn="l">
              <a:lnSpc>
                <a:spcPts val="1889"/>
              </a:lnSpc>
            </a:pPr>
            <a:r>
              <a:rPr lang="en-US" sz="1575" spc="14">
                <a:solidFill>
                  <a:srgbClr val="FFFFFF"/>
                </a:solidFill>
                <a:latin typeface="Arial"/>
                <a:ea typeface="Arial"/>
                <a:cs typeface="Arial"/>
                <a:sym typeface="Arial"/>
              </a:rPr>
              <a:t>26</a:t>
            </a:r>
          </a:p>
        </p:txBody>
      </p:sp>
      <p:sp>
        <p:nvSpPr>
          <p:cNvPr id="21" name="TextBox 21"/>
          <p:cNvSpPr txBox="1"/>
          <p:nvPr/>
        </p:nvSpPr>
        <p:spPr>
          <a:xfrm>
            <a:off x="1515690" y="1019175"/>
            <a:ext cx="15743610" cy="952500"/>
          </a:xfrm>
          <a:prstGeom prst="rect">
            <a:avLst/>
          </a:prstGeom>
        </p:spPr>
        <p:txBody>
          <a:bodyPr lIns="0" tIns="0" rIns="0" bIns="0" rtlCol="0" anchor="t">
            <a:spAutoFit/>
          </a:bodyPr>
          <a:lstStyle/>
          <a:p>
            <a:pPr algn="l">
              <a:lnSpc>
                <a:spcPts val="7439"/>
              </a:lnSpc>
              <a:spcBef>
                <a:spcPct val="0"/>
              </a:spcBef>
            </a:pPr>
            <a:r>
              <a:rPr lang="en-US" sz="6199" b="1">
                <a:solidFill>
                  <a:srgbClr val="8FD8FF"/>
                </a:solidFill>
                <a:latin typeface="Antonio Bold"/>
                <a:ea typeface="Antonio Bold"/>
                <a:cs typeface="Antonio Bold"/>
                <a:sym typeface="Antonio Bold"/>
              </a:rPr>
              <a:t>FROM OUTSIDE TO INSIDE - A PARADIGM SHIFT</a:t>
            </a:r>
          </a:p>
        </p:txBody>
      </p:sp>
      <p:sp>
        <p:nvSpPr>
          <p:cNvPr id="22" name="TextBox 22"/>
          <p:cNvSpPr txBox="1"/>
          <p:nvPr/>
        </p:nvSpPr>
        <p:spPr>
          <a:xfrm>
            <a:off x="6443648" y="6810947"/>
            <a:ext cx="9315015" cy="1892617"/>
          </a:xfrm>
          <a:prstGeom prst="rect">
            <a:avLst/>
          </a:prstGeom>
        </p:spPr>
        <p:txBody>
          <a:bodyPr lIns="0" tIns="0" rIns="0" bIns="0" rtlCol="0" anchor="t">
            <a:spAutoFit/>
          </a:bodyPr>
          <a:lstStyle/>
          <a:p>
            <a:pPr algn="l">
              <a:lnSpc>
                <a:spcPts val="2422"/>
              </a:lnSpc>
            </a:pPr>
            <a:r>
              <a:rPr lang="en-US" sz="2374" spc="21">
                <a:solidFill>
                  <a:srgbClr val="8FD8FF"/>
                </a:solidFill>
                <a:latin typeface="Arial"/>
                <a:ea typeface="Arial"/>
                <a:cs typeface="Arial"/>
                <a:sym typeface="Arial"/>
              </a:rPr>
              <a:t>AKM+AIM</a:t>
            </a:r>
            <a:r>
              <a:rPr lang="en-US" sz="2374" spc="21">
                <a:solidFill>
                  <a:srgbClr val="FFFFFF"/>
                </a:solidFill>
                <a:latin typeface="Arial"/>
                <a:ea typeface="Arial"/>
                <a:cs typeface="Arial"/>
                <a:sym typeface="Arial"/>
              </a:rPr>
              <a:t> are based on strong encryption (confidentiality), endpoint authentication (data-at-rest), active executables (data-in-use), and authenticated communication (data-in-motion). AKM+AIM provides true, multipoint-to-multipoint, end-to-end encryption + authentication, resulting in true Zero Trust Authentication.</a:t>
            </a:r>
          </a:p>
          <a:p>
            <a:pPr marL="0" lvl="0" indent="0" algn="l">
              <a:lnSpc>
                <a:spcPts val="2422"/>
              </a:lnSpc>
              <a:spcBef>
                <a:spcPct val="0"/>
              </a:spcBef>
            </a:pPr>
            <a:endParaRPr lang="en-US" sz="2374" spc="21">
              <a:solidFill>
                <a:srgbClr val="FFFFFF"/>
              </a:solidFill>
              <a:latin typeface="Arial"/>
              <a:ea typeface="Arial"/>
              <a:cs typeface="Arial"/>
              <a:sym typeface="Arial"/>
            </a:endParaRPr>
          </a:p>
        </p:txBody>
      </p:sp>
      <p:sp>
        <p:nvSpPr>
          <p:cNvPr id="23" name="TextBox 23"/>
          <p:cNvSpPr txBox="1"/>
          <p:nvPr/>
        </p:nvSpPr>
        <p:spPr>
          <a:xfrm>
            <a:off x="6443648" y="4299084"/>
            <a:ext cx="9305490" cy="978217"/>
          </a:xfrm>
          <a:prstGeom prst="rect">
            <a:avLst/>
          </a:prstGeom>
        </p:spPr>
        <p:txBody>
          <a:bodyPr lIns="0" tIns="0" rIns="0" bIns="0" rtlCol="0" anchor="t">
            <a:spAutoFit/>
          </a:bodyPr>
          <a:lstStyle/>
          <a:p>
            <a:pPr algn="l">
              <a:lnSpc>
                <a:spcPts val="2422"/>
              </a:lnSpc>
            </a:pPr>
            <a:r>
              <a:rPr lang="en-US" sz="2374" spc="22">
                <a:solidFill>
                  <a:srgbClr val="FFFFFF"/>
                </a:solidFill>
                <a:latin typeface="Arial"/>
                <a:ea typeface="Arial"/>
                <a:cs typeface="Arial"/>
                <a:sym typeface="Arial"/>
              </a:rPr>
              <a:t>AKM+AIM offers a unique network security solution that focuses on core requirements like confidentiality (encryption) and integrity (authentication) rather than adding complexity and costs.</a:t>
            </a:r>
          </a:p>
        </p:txBody>
      </p:sp>
      <p:sp>
        <p:nvSpPr>
          <p:cNvPr id="24" name="TextBox 24"/>
          <p:cNvSpPr txBox="1"/>
          <p:nvPr/>
        </p:nvSpPr>
        <p:spPr>
          <a:xfrm>
            <a:off x="1655966" y="8668036"/>
            <a:ext cx="14995118" cy="897445"/>
          </a:xfrm>
          <a:prstGeom prst="rect">
            <a:avLst/>
          </a:prstGeom>
        </p:spPr>
        <p:txBody>
          <a:bodyPr lIns="0" tIns="0" rIns="0" bIns="0" rtlCol="0" anchor="t">
            <a:spAutoFit/>
          </a:bodyPr>
          <a:lstStyle/>
          <a:p>
            <a:pPr algn="l">
              <a:lnSpc>
                <a:spcPts val="2218"/>
              </a:lnSpc>
            </a:pPr>
            <a:r>
              <a:rPr lang="en-US" sz="2174" spc="19">
                <a:solidFill>
                  <a:srgbClr val="F5EE1C"/>
                </a:solidFill>
                <a:latin typeface="Arial"/>
                <a:ea typeface="Arial"/>
                <a:cs typeface="Arial"/>
                <a:sym typeface="Arial"/>
              </a:rPr>
              <a:t>Secure the Integrity of the Components (HW +SW) on every layer, starting with the boot process, instantiation of the Operating System, then to the Application Layer, and finally, the Configuration of hosts, and Associated Controllers.</a:t>
            </a:r>
          </a:p>
          <a:p>
            <a:pPr algn="l">
              <a:lnSpc>
                <a:spcPts val="2218"/>
              </a:lnSpc>
            </a:pPr>
            <a:endParaRPr lang="en-US" sz="2174" spc="19">
              <a:solidFill>
                <a:srgbClr val="F5EE1C"/>
              </a:solidFill>
              <a:latin typeface="Arial"/>
              <a:ea typeface="Arial"/>
              <a:cs typeface="Arial"/>
              <a:sym typeface="Arial"/>
            </a:endParaRPr>
          </a:p>
        </p:txBody>
      </p:sp>
      <p:sp>
        <p:nvSpPr>
          <p:cNvPr id="25" name="TextBox 25"/>
          <p:cNvSpPr txBox="1"/>
          <p:nvPr/>
        </p:nvSpPr>
        <p:spPr>
          <a:xfrm>
            <a:off x="6443648" y="5613190"/>
            <a:ext cx="9305490" cy="1283017"/>
          </a:xfrm>
          <a:prstGeom prst="rect">
            <a:avLst/>
          </a:prstGeom>
        </p:spPr>
        <p:txBody>
          <a:bodyPr lIns="0" tIns="0" rIns="0" bIns="0" rtlCol="0" anchor="t">
            <a:spAutoFit/>
          </a:bodyPr>
          <a:lstStyle/>
          <a:p>
            <a:pPr algn="l">
              <a:lnSpc>
                <a:spcPts val="2422"/>
              </a:lnSpc>
            </a:pPr>
            <a:r>
              <a:rPr lang="en-US" sz="2374" spc="21">
                <a:solidFill>
                  <a:srgbClr val="FFFFFF"/>
                </a:solidFill>
                <a:latin typeface="Arial"/>
                <a:ea typeface="Arial"/>
                <a:cs typeface="Arial"/>
                <a:sym typeface="Arial"/>
              </a:rPr>
              <a:t>Anomalies, manipulation, or corrupted SW or HW within a system, are evaluated, identified, and isolated during system Power-On/Reset and during Runtime.</a:t>
            </a:r>
          </a:p>
          <a:p>
            <a:pPr algn="l">
              <a:lnSpc>
                <a:spcPts val="2422"/>
              </a:lnSpc>
            </a:pPr>
            <a:endParaRPr lang="en-US" sz="2374" spc="21">
              <a:solidFill>
                <a:srgbClr val="FFFFFF"/>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424">
                <a:alpha val="100000"/>
              </a:srgbClr>
            </a:gs>
            <a:gs pos="100000">
              <a:srgbClr val="2D4C9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74398"/>
            <a:ext cx="6255994" cy="4731096"/>
          </a:xfrm>
          <a:custGeom>
            <a:avLst/>
            <a:gdLst/>
            <a:ahLst/>
            <a:cxnLst/>
            <a:rect l="l" t="t" r="r" b="b"/>
            <a:pathLst>
              <a:path w="6255994" h="4731096">
                <a:moveTo>
                  <a:pt x="0" y="0"/>
                </a:moveTo>
                <a:lnTo>
                  <a:pt x="6255994" y="0"/>
                </a:lnTo>
                <a:lnTo>
                  <a:pt x="6255994" y="4731096"/>
                </a:lnTo>
                <a:lnTo>
                  <a:pt x="0" y="4731096"/>
                </a:lnTo>
                <a:lnTo>
                  <a:pt x="0" y="0"/>
                </a:lnTo>
                <a:close/>
              </a:path>
            </a:pathLst>
          </a:custGeom>
          <a:blipFill>
            <a:blip r:embed="rId2">
              <a:alphaModFix amt="7999"/>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1028700" y="7199279"/>
            <a:ext cx="5153137" cy="2518596"/>
          </a:xfrm>
          <a:custGeom>
            <a:avLst/>
            <a:gdLst/>
            <a:ahLst/>
            <a:cxnLst/>
            <a:rect l="l" t="t" r="r" b="b"/>
            <a:pathLst>
              <a:path w="5153137" h="2518596">
                <a:moveTo>
                  <a:pt x="0" y="0"/>
                </a:moveTo>
                <a:lnTo>
                  <a:pt x="5153137" y="0"/>
                </a:lnTo>
                <a:lnTo>
                  <a:pt x="5153137" y="2518596"/>
                </a:lnTo>
                <a:lnTo>
                  <a:pt x="0" y="2518596"/>
                </a:lnTo>
                <a:lnTo>
                  <a:pt x="0" y="0"/>
                </a:lnTo>
                <a:close/>
              </a:path>
            </a:pathLst>
          </a:custGeom>
          <a:blipFill>
            <a:blip r:embed="rId4"/>
            <a:stretch>
              <a:fillRect/>
            </a:stretch>
          </a:blipFill>
        </p:spPr>
        <p:txBody>
          <a:bodyPr/>
          <a:lstStyle/>
          <a:p>
            <a:endParaRPr lang="en-CA"/>
          </a:p>
        </p:txBody>
      </p:sp>
      <p:pic>
        <p:nvPicPr>
          <p:cNvPr id="4" name="Picture 4"/>
          <p:cNvPicPr>
            <a:picLocks noChangeAspect="1"/>
          </p:cNvPicPr>
          <p:nvPr/>
        </p:nvPicPr>
        <p:blipFill>
          <a:blip r:embed="rId5"/>
          <a:srcRect/>
          <a:stretch>
            <a:fillRect/>
          </a:stretch>
        </p:blipFill>
        <p:spPr>
          <a:xfrm>
            <a:off x="8767975" y="3459998"/>
            <a:ext cx="4404176" cy="1717629"/>
          </a:xfrm>
          <a:prstGeom prst="rect">
            <a:avLst/>
          </a:prstGeom>
        </p:spPr>
      </p:pic>
      <p:sp>
        <p:nvSpPr>
          <p:cNvPr id="5" name="TextBox 5"/>
          <p:cNvSpPr txBox="1"/>
          <p:nvPr/>
        </p:nvSpPr>
        <p:spPr>
          <a:xfrm>
            <a:off x="10709630" y="9395511"/>
            <a:ext cx="5989320" cy="266700"/>
          </a:xfrm>
          <a:prstGeom prst="rect">
            <a:avLst/>
          </a:prstGeom>
        </p:spPr>
        <p:txBody>
          <a:bodyPr lIns="0" tIns="0" rIns="0" bIns="0" rtlCol="0" anchor="t">
            <a:spAutoFit/>
          </a:bodyPr>
          <a:lstStyle/>
          <a:p>
            <a:pPr algn="r">
              <a:lnSpc>
                <a:spcPts val="1889"/>
              </a:lnSpc>
            </a:pPr>
            <a:r>
              <a:rPr lang="en-US" sz="1575" spc="14">
                <a:solidFill>
                  <a:srgbClr val="FFFFFF"/>
                </a:solidFill>
                <a:latin typeface="Arial"/>
                <a:ea typeface="Arial"/>
                <a:cs typeface="Arial"/>
                <a:sym typeface="Arial"/>
              </a:rPr>
              <a:t>(c) 2024 McIndoe Risk Advisory | PROPRIETARY</a:t>
            </a:r>
          </a:p>
        </p:txBody>
      </p:sp>
      <p:sp>
        <p:nvSpPr>
          <p:cNvPr id="6" name="TextBox 6"/>
          <p:cNvSpPr txBox="1"/>
          <p:nvPr/>
        </p:nvSpPr>
        <p:spPr>
          <a:xfrm>
            <a:off x="13172151" y="3462899"/>
            <a:ext cx="3445411" cy="1873751"/>
          </a:xfrm>
          <a:prstGeom prst="rect">
            <a:avLst/>
          </a:prstGeom>
        </p:spPr>
        <p:txBody>
          <a:bodyPr lIns="0" tIns="0" rIns="0" bIns="0" rtlCol="0" anchor="t">
            <a:spAutoFit/>
          </a:bodyPr>
          <a:lstStyle/>
          <a:p>
            <a:pPr algn="ctr">
              <a:lnSpc>
                <a:spcPts val="14628"/>
              </a:lnSpc>
            </a:pPr>
            <a:r>
              <a:rPr lang="en-US" sz="12610" spc="378">
                <a:solidFill>
                  <a:srgbClr val="8FD8FF"/>
                </a:solidFill>
                <a:latin typeface="Antonio"/>
                <a:ea typeface="Antonio"/>
                <a:cs typeface="Antonio"/>
                <a:sym typeface="Antonio"/>
              </a:rPr>
              <a:t>DEMO</a:t>
            </a:r>
          </a:p>
        </p:txBody>
      </p:sp>
      <p:sp>
        <p:nvSpPr>
          <p:cNvPr id="7" name="TextBox 7"/>
          <p:cNvSpPr txBox="1"/>
          <p:nvPr/>
        </p:nvSpPr>
        <p:spPr>
          <a:xfrm>
            <a:off x="4959992" y="2194498"/>
            <a:ext cx="12683508" cy="1294075"/>
          </a:xfrm>
          <a:prstGeom prst="rect">
            <a:avLst/>
          </a:prstGeom>
        </p:spPr>
        <p:txBody>
          <a:bodyPr lIns="0" tIns="0" rIns="0" bIns="0" rtlCol="0" anchor="t">
            <a:spAutoFit/>
          </a:bodyPr>
          <a:lstStyle/>
          <a:p>
            <a:pPr algn="ctr">
              <a:lnSpc>
                <a:spcPts val="9523"/>
              </a:lnSpc>
              <a:spcBef>
                <a:spcPct val="0"/>
              </a:spcBef>
            </a:pPr>
            <a:r>
              <a:rPr lang="en-US" sz="6802">
                <a:solidFill>
                  <a:srgbClr val="F5EE1C"/>
                </a:solidFill>
                <a:latin typeface="Arial"/>
                <a:ea typeface="Arial"/>
                <a:cs typeface="Arial"/>
                <a:sym typeface="Arial"/>
              </a:rPr>
              <a:t>VISIT AKM’S BOOTH FOR</a:t>
            </a:r>
          </a:p>
        </p:txBody>
      </p:sp>
      <p:sp>
        <p:nvSpPr>
          <p:cNvPr id="8" name="TextBox 8"/>
          <p:cNvSpPr txBox="1"/>
          <p:nvPr/>
        </p:nvSpPr>
        <p:spPr>
          <a:xfrm>
            <a:off x="6361742" y="5637179"/>
            <a:ext cx="10299108" cy="1562100"/>
          </a:xfrm>
          <a:prstGeom prst="rect">
            <a:avLst/>
          </a:prstGeom>
        </p:spPr>
        <p:txBody>
          <a:bodyPr lIns="0" tIns="0" rIns="0" bIns="0" rtlCol="0" anchor="t">
            <a:spAutoFit/>
          </a:bodyPr>
          <a:lstStyle/>
          <a:p>
            <a:pPr algn="r">
              <a:lnSpc>
                <a:spcPts val="3929"/>
              </a:lnSpc>
            </a:pPr>
            <a:r>
              <a:rPr lang="en-US" sz="3274" spc="29">
                <a:solidFill>
                  <a:srgbClr val="FFFFFF"/>
                </a:solidFill>
                <a:latin typeface="Arial"/>
                <a:ea typeface="Arial"/>
                <a:cs typeface="Arial"/>
                <a:sym typeface="Arial"/>
              </a:rPr>
              <a:t>“ASSET INTEGRITY MANAGEMENT”</a:t>
            </a:r>
          </a:p>
          <a:p>
            <a:pPr algn="r">
              <a:lnSpc>
                <a:spcPts val="3929"/>
              </a:lnSpc>
            </a:pPr>
            <a:r>
              <a:rPr lang="en-US" sz="3274" spc="29">
                <a:solidFill>
                  <a:srgbClr val="FFFFFF"/>
                </a:solidFill>
                <a:latin typeface="Arial"/>
                <a:ea typeface="Arial"/>
                <a:cs typeface="Arial"/>
                <a:sym typeface="Arial"/>
              </a:rPr>
              <a:t>Protects both Data-at-Rest and Data-in-Use and </a:t>
            </a:r>
          </a:p>
          <a:p>
            <a:pPr algn="r">
              <a:lnSpc>
                <a:spcPts val="3929"/>
              </a:lnSpc>
              <a:spcBef>
                <a:spcPct val="0"/>
              </a:spcBef>
            </a:pPr>
            <a:r>
              <a:rPr lang="en-US" sz="3274" spc="30">
                <a:solidFill>
                  <a:srgbClr val="FFFFFF"/>
                </a:solidFill>
                <a:latin typeface="Arial"/>
                <a:ea typeface="Arial"/>
                <a:cs typeface="Arial"/>
                <a:sym typeface="Arial"/>
              </a:rPr>
              <a:t>uses AKM to communicate Data-in-Transit securely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424">
                <a:alpha val="100000"/>
              </a:srgbClr>
            </a:gs>
            <a:gs pos="100000">
              <a:srgbClr val="2D4C9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74398"/>
            <a:ext cx="6255994" cy="4731096"/>
          </a:xfrm>
          <a:custGeom>
            <a:avLst/>
            <a:gdLst/>
            <a:ahLst/>
            <a:cxnLst/>
            <a:rect l="l" t="t" r="r" b="b"/>
            <a:pathLst>
              <a:path w="6255994" h="4731096">
                <a:moveTo>
                  <a:pt x="0" y="0"/>
                </a:moveTo>
                <a:lnTo>
                  <a:pt x="6255994" y="0"/>
                </a:lnTo>
                <a:lnTo>
                  <a:pt x="6255994" y="4731096"/>
                </a:lnTo>
                <a:lnTo>
                  <a:pt x="0" y="4731096"/>
                </a:lnTo>
                <a:lnTo>
                  <a:pt x="0" y="0"/>
                </a:lnTo>
                <a:close/>
              </a:path>
            </a:pathLst>
          </a:custGeom>
          <a:blipFill>
            <a:blip r:embed="rId2">
              <a:alphaModFix amt="7999"/>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1028700" y="7262678"/>
            <a:ext cx="5153137" cy="2518596"/>
          </a:xfrm>
          <a:custGeom>
            <a:avLst/>
            <a:gdLst/>
            <a:ahLst/>
            <a:cxnLst/>
            <a:rect l="l" t="t" r="r" b="b"/>
            <a:pathLst>
              <a:path w="5153137" h="2518596">
                <a:moveTo>
                  <a:pt x="0" y="0"/>
                </a:moveTo>
                <a:lnTo>
                  <a:pt x="5153137" y="0"/>
                </a:lnTo>
                <a:lnTo>
                  <a:pt x="5153137" y="2518596"/>
                </a:lnTo>
                <a:lnTo>
                  <a:pt x="0" y="2518596"/>
                </a:lnTo>
                <a:lnTo>
                  <a:pt x="0" y="0"/>
                </a:lnTo>
                <a:close/>
              </a:path>
            </a:pathLst>
          </a:custGeom>
          <a:blipFill>
            <a:blip r:embed="rId4"/>
            <a:stretch>
              <a:fillRect/>
            </a:stretch>
          </a:blipFill>
        </p:spPr>
        <p:txBody>
          <a:bodyPr/>
          <a:lstStyle/>
          <a:p>
            <a:endParaRPr lang="en-CA"/>
          </a:p>
        </p:txBody>
      </p:sp>
      <p:sp>
        <p:nvSpPr>
          <p:cNvPr id="4" name="Freeform 4"/>
          <p:cNvSpPr/>
          <p:nvPr/>
        </p:nvSpPr>
        <p:spPr>
          <a:xfrm>
            <a:off x="10816032" y="2291150"/>
            <a:ext cx="6443268" cy="3632392"/>
          </a:xfrm>
          <a:custGeom>
            <a:avLst/>
            <a:gdLst/>
            <a:ahLst/>
            <a:cxnLst/>
            <a:rect l="l" t="t" r="r" b="b"/>
            <a:pathLst>
              <a:path w="6443268" h="3632392">
                <a:moveTo>
                  <a:pt x="0" y="0"/>
                </a:moveTo>
                <a:lnTo>
                  <a:pt x="6443268" y="0"/>
                </a:lnTo>
                <a:lnTo>
                  <a:pt x="6443268" y="3632392"/>
                </a:lnTo>
                <a:lnTo>
                  <a:pt x="0" y="36323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5" name="Freeform 5"/>
          <p:cNvSpPr/>
          <p:nvPr/>
        </p:nvSpPr>
        <p:spPr>
          <a:xfrm>
            <a:off x="14482050" y="6481050"/>
            <a:ext cx="2777250" cy="2777250"/>
          </a:xfrm>
          <a:custGeom>
            <a:avLst/>
            <a:gdLst/>
            <a:ahLst/>
            <a:cxnLst/>
            <a:rect l="l" t="t" r="r" b="b"/>
            <a:pathLst>
              <a:path w="2777250" h="2777250">
                <a:moveTo>
                  <a:pt x="0" y="0"/>
                </a:moveTo>
                <a:lnTo>
                  <a:pt x="2777250" y="0"/>
                </a:lnTo>
                <a:lnTo>
                  <a:pt x="2777250" y="2777250"/>
                </a:lnTo>
                <a:lnTo>
                  <a:pt x="0" y="2777250"/>
                </a:lnTo>
                <a:lnTo>
                  <a:pt x="0" y="0"/>
                </a:lnTo>
                <a:close/>
              </a:path>
            </a:pathLst>
          </a:custGeom>
          <a:blipFill>
            <a:blip r:embed="rId7"/>
            <a:stretch>
              <a:fillRect/>
            </a:stretch>
          </a:blipFill>
        </p:spPr>
        <p:txBody>
          <a:bodyPr/>
          <a:lstStyle/>
          <a:p>
            <a:endParaRPr lang="en-CA"/>
          </a:p>
        </p:txBody>
      </p:sp>
      <p:sp>
        <p:nvSpPr>
          <p:cNvPr id="6" name="TextBox 6"/>
          <p:cNvSpPr txBox="1"/>
          <p:nvPr/>
        </p:nvSpPr>
        <p:spPr>
          <a:xfrm>
            <a:off x="11269980" y="9514574"/>
            <a:ext cx="5989320" cy="266700"/>
          </a:xfrm>
          <a:prstGeom prst="rect">
            <a:avLst/>
          </a:prstGeom>
        </p:spPr>
        <p:txBody>
          <a:bodyPr lIns="0" tIns="0" rIns="0" bIns="0" rtlCol="0" anchor="t">
            <a:spAutoFit/>
          </a:bodyPr>
          <a:lstStyle/>
          <a:p>
            <a:pPr algn="r">
              <a:lnSpc>
                <a:spcPts val="1889"/>
              </a:lnSpc>
            </a:pPr>
            <a:r>
              <a:rPr lang="en-US" sz="1575" spc="14">
                <a:solidFill>
                  <a:srgbClr val="FFFFFF"/>
                </a:solidFill>
                <a:latin typeface="Arial"/>
                <a:ea typeface="Arial"/>
                <a:cs typeface="Arial"/>
                <a:sym typeface="Arial"/>
              </a:rPr>
              <a:t>(c) 2024 McIndoe Risk Advisory | PROPRIETARY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424">
                <a:alpha val="100000"/>
              </a:srgbClr>
            </a:gs>
            <a:gs pos="100000">
              <a:srgbClr val="2D4C9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74398"/>
            <a:ext cx="6255994" cy="4731096"/>
          </a:xfrm>
          <a:custGeom>
            <a:avLst/>
            <a:gdLst/>
            <a:ahLst/>
            <a:cxnLst/>
            <a:rect l="l" t="t" r="r" b="b"/>
            <a:pathLst>
              <a:path w="6255994" h="4731096">
                <a:moveTo>
                  <a:pt x="0" y="0"/>
                </a:moveTo>
                <a:lnTo>
                  <a:pt x="6255994" y="0"/>
                </a:lnTo>
                <a:lnTo>
                  <a:pt x="6255994" y="4731096"/>
                </a:lnTo>
                <a:lnTo>
                  <a:pt x="0" y="4731096"/>
                </a:lnTo>
                <a:lnTo>
                  <a:pt x="0" y="0"/>
                </a:lnTo>
                <a:close/>
              </a:path>
            </a:pathLst>
          </a:custGeom>
          <a:blipFill>
            <a:blip r:embed="rId2">
              <a:alphaModFix amt="7999"/>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1323084" y="1042346"/>
            <a:ext cx="1804913" cy="2497608"/>
          </a:xfrm>
          <a:custGeom>
            <a:avLst/>
            <a:gdLst/>
            <a:ahLst/>
            <a:cxnLst/>
            <a:rect l="l" t="t" r="r" b="b"/>
            <a:pathLst>
              <a:path w="1804913" h="2497608">
                <a:moveTo>
                  <a:pt x="0" y="0"/>
                </a:moveTo>
                <a:lnTo>
                  <a:pt x="1804913" y="0"/>
                </a:lnTo>
                <a:lnTo>
                  <a:pt x="1804913" y="2497608"/>
                </a:lnTo>
                <a:lnTo>
                  <a:pt x="0" y="2497608"/>
                </a:lnTo>
                <a:lnTo>
                  <a:pt x="0" y="0"/>
                </a:lnTo>
                <a:close/>
              </a:path>
            </a:pathLst>
          </a:custGeom>
          <a:blipFill>
            <a:blip r:embed="rId4"/>
            <a:stretch>
              <a:fillRect/>
            </a:stretch>
          </a:blipFill>
        </p:spPr>
        <p:txBody>
          <a:bodyPr/>
          <a:lstStyle/>
          <a:p>
            <a:endParaRPr lang="en-CA"/>
          </a:p>
        </p:txBody>
      </p:sp>
      <p:sp>
        <p:nvSpPr>
          <p:cNvPr id="4" name="Freeform 4"/>
          <p:cNvSpPr/>
          <p:nvPr/>
        </p:nvSpPr>
        <p:spPr>
          <a:xfrm>
            <a:off x="492044" y="7223679"/>
            <a:ext cx="5271907" cy="2576645"/>
          </a:xfrm>
          <a:custGeom>
            <a:avLst/>
            <a:gdLst/>
            <a:ahLst/>
            <a:cxnLst/>
            <a:rect l="l" t="t" r="r" b="b"/>
            <a:pathLst>
              <a:path w="5271907" h="2576645">
                <a:moveTo>
                  <a:pt x="0" y="0"/>
                </a:moveTo>
                <a:lnTo>
                  <a:pt x="5271907" y="0"/>
                </a:lnTo>
                <a:lnTo>
                  <a:pt x="5271907" y="2576645"/>
                </a:lnTo>
                <a:lnTo>
                  <a:pt x="0" y="2576645"/>
                </a:lnTo>
                <a:lnTo>
                  <a:pt x="0" y="0"/>
                </a:lnTo>
                <a:close/>
              </a:path>
            </a:pathLst>
          </a:custGeom>
          <a:blipFill>
            <a:blip r:embed="rId5"/>
            <a:stretch>
              <a:fillRect/>
            </a:stretch>
          </a:blipFill>
        </p:spPr>
        <p:txBody>
          <a:bodyPr/>
          <a:lstStyle/>
          <a:p>
            <a:endParaRPr lang="en-CA"/>
          </a:p>
        </p:txBody>
      </p:sp>
      <p:sp>
        <p:nvSpPr>
          <p:cNvPr id="5" name="TextBox 5"/>
          <p:cNvSpPr txBox="1"/>
          <p:nvPr/>
        </p:nvSpPr>
        <p:spPr>
          <a:xfrm>
            <a:off x="10038988" y="3187529"/>
            <a:ext cx="7286987" cy="3054098"/>
          </a:xfrm>
          <a:prstGeom prst="rect">
            <a:avLst/>
          </a:prstGeom>
        </p:spPr>
        <p:txBody>
          <a:bodyPr lIns="0" tIns="0" rIns="0" bIns="0" rtlCol="0" anchor="t">
            <a:spAutoFit/>
          </a:bodyPr>
          <a:lstStyle/>
          <a:p>
            <a:pPr algn="l">
              <a:lnSpc>
                <a:spcPts val="24907"/>
              </a:lnSpc>
            </a:pPr>
            <a:r>
              <a:rPr lang="en-US" sz="17790">
                <a:solidFill>
                  <a:srgbClr val="F5EE1C"/>
                </a:solidFill>
                <a:latin typeface="Daydream"/>
                <a:ea typeface="Daydream"/>
                <a:cs typeface="Daydream"/>
                <a:sym typeface="Daydream"/>
              </a:rPr>
              <a:t>Thankyou</a:t>
            </a:r>
          </a:p>
        </p:txBody>
      </p:sp>
      <p:sp>
        <p:nvSpPr>
          <p:cNvPr id="6" name="TextBox 6"/>
          <p:cNvSpPr txBox="1"/>
          <p:nvPr/>
        </p:nvSpPr>
        <p:spPr>
          <a:xfrm>
            <a:off x="11269980" y="9514574"/>
            <a:ext cx="5989320" cy="266700"/>
          </a:xfrm>
          <a:prstGeom prst="rect">
            <a:avLst/>
          </a:prstGeom>
        </p:spPr>
        <p:txBody>
          <a:bodyPr lIns="0" tIns="0" rIns="0" bIns="0" rtlCol="0" anchor="t">
            <a:spAutoFit/>
          </a:bodyPr>
          <a:lstStyle/>
          <a:p>
            <a:pPr algn="r">
              <a:lnSpc>
                <a:spcPts val="1889"/>
              </a:lnSpc>
            </a:pPr>
            <a:r>
              <a:rPr lang="en-US" sz="1575" spc="14">
                <a:solidFill>
                  <a:srgbClr val="FFFFFF"/>
                </a:solidFill>
                <a:latin typeface="Arial"/>
                <a:ea typeface="Arial"/>
                <a:cs typeface="Arial"/>
                <a:sym typeface="Arial"/>
              </a:rPr>
              <a:t>(c) 2024 McIndoe Risk Advisory | PROPRIETARY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424">
                <a:alpha val="100000"/>
              </a:srgbClr>
            </a:gs>
            <a:gs pos="100000">
              <a:srgbClr val="2D4C9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74398"/>
            <a:ext cx="6255994" cy="4731096"/>
          </a:xfrm>
          <a:custGeom>
            <a:avLst/>
            <a:gdLst/>
            <a:ahLst/>
            <a:cxnLst/>
            <a:rect l="l" t="t" r="r" b="b"/>
            <a:pathLst>
              <a:path w="6255994" h="4731096">
                <a:moveTo>
                  <a:pt x="0" y="0"/>
                </a:moveTo>
                <a:lnTo>
                  <a:pt x="6255994" y="0"/>
                </a:lnTo>
                <a:lnTo>
                  <a:pt x="6255994" y="4731096"/>
                </a:lnTo>
                <a:lnTo>
                  <a:pt x="0" y="4731096"/>
                </a:lnTo>
                <a:lnTo>
                  <a:pt x="0" y="0"/>
                </a:lnTo>
                <a:close/>
              </a:path>
            </a:pathLst>
          </a:custGeom>
          <a:blipFill>
            <a:blip r:embed="rId2">
              <a:alphaModFix amt="7999"/>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TextBox 3"/>
          <p:cNvSpPr txBox="1"/>
          <p:nvPr/>
        </p:nvSpPr>
        <p:spPr>
          <a:xfrm>
            <a:off x="1490334" y="845456"/>
            <a:ext cx="2800080" cy="1019175"/>
          </a:xfrm>
          <a:prstGeom prst="rect">
            <a:avLst/>
          </a:prstGeom>
        </p:spPr>
        <p:txBody>
          <a:bodyPr lIns="0" tIns="0" rIns="0" bIns="0" rtlCol="0" anchor="t">
            <a:spAutoFit/>
          </a:bodyPr>
          <a:lstStyle/>
          <a:p>
            <a:pPr algn="l">
              <a:lnSpc>
                <a:spcPts val="8023"/>
              </a:lnSpc>
            </a:pPr>
            <a:r>
              <a:rPr lang="en-US" sz="6686" b="1" spc="-40">
                <a:solidFill>
                  <a:srgbClr val="8FD8FF"/>
                </a:solidFill>
                <a:latin typeface="Antonio Bold"/>
                <a:ea typeface="Antonio Bold"/>
                <a:cs typeface="Antonio Bold"/>
                <a:sym typeface="Antonio Bold"/>
              </a:rPr>
              <a:t>AGENDA</a:t>
            </a:r>
          </a:p>
        </p:txBody>
      </p:sp>
      <p:sp>
        <p:nvSpPr>
          <p:cNvPr id="4" name="TextBox 4"/>
          <p:cNvSpPr txBox="1"/>
          <p:nvPr/>
        </p:nvSpPr>
        <p:spPr>
          <a:xfrm>
            <a:off x="11520821" y="9514574"/>
            <a:ext cx="5989320" cy="266700"/>
          </a:xfrm>
          <a:prstGeom prst="rect">
            <a:avLst/>
          </a:prstGeom>
        </p:spPr>
        <p:txBody>
          <a:bodyPr lIns="0" tIns="0" rIns="0" bIns="0" rtlCol="0" anchor="t">
            <a:spAutoFit/>
          </a:bodyPr>
          <a:lstStyle/>
          <a:p>
            <a:pPr algn="r">
              <a:lnSpc>
                <a:spcPts val="1889"/>
              </a:lnSpc>
            </a:pPr>
            <a:r>
              <a:rPr lang="en-US" sz="1575" spc="14">
                <a:solidFill>
                  <a:srgbClr val="FFFFFF"/>
                </a:solidFill>
                <a:latin typeface="Arial"/>
                <a:ea typeface="Arial"/>
                <a:cs typeface="Arial"/>
                <a:sym typeface="Arial"/>
              </a:rPr>
              <a:t>(c) 2024 McIndoe Risk Advisory | PROPRIETARY</a:t>
            </a:r>
          </a:p>
        </p:txBody>
      </p:sp>
      <p:sp>
        <p:nvSpPr>
          <p:cNvPr id="5" name="TextBox 5"/>
          <p:cNvSpPr txBox="1"/>
          <p:nvPr/>
        </p:nvSpPr>
        <p:spPr>
          <a:xfrm>
            <a:off x="1490334" y="9505049"/>
            <a:ext cx="3931920" cy="266700"/>
          </a:xfrm>
          <a:prstGeom prst="rect">
            <a:avLst/>
          </a:prstGeom>
        </p:spPr>
        <p:txBody>
          <a:bodyPr lIns="0" tIns="0" rIns="0" bIns="0" rtlCol="0" anchor="t">
            <a:spAutoFit/>
          </a:bodyPr>
          <a:lstStyle/>
          <a:p>
            <a:pPr algn="l">
              <a:lnSpc>
                <a:spcPts val="1889"/>
              </a:lnSpc>
            </a:pPr>
            <a:r>
              <a:rPr lang="en-US" sz="1575" spc="14">
                <a:solidFill>
                  <a:srgbClr val="FFFFFF"/>
                </a:solidFill>
                <a:latin typeface="Arial"/>
                <a:ea typeface="Arial"/>
                <a:cs typeface="Arial"/>
                <a:sym typeface="Arial"/>
              </a:rPr>
              <a:t>3</a:t>
            </a:r>
          </a:p>
        </p:txBody>
      </p:sp>
      <p:grpSp>
        <p:nvGrpSpPr>
          <p:cNvPr id="6" name="Group 6"/>
          <p:cNvGrpSpPr/>
          <p:nvPr/>
        </p:nvGrpSpPr>
        <p:grpSpPr>
          <a:xfrm>
            <a:off x="1417582" y="4543849"/>
            <a:ext cx="7945506" cy="1282714"/>
            <a:chOff x="0" y="0"/>
            <a:chExt cx="812800" cy="131218"/>
          </a:xfrm>
        </p:grpSpPr>
        <p:sp>
          <p:nvSpPr>
            <p:cNvPr id="7" name="Freeform 7"/>
            <p:cNvSpPr/>
            <p:nvPr/>
          </p:nvSpPr>
          <p:spPr>
            <a:xfrm>
              <a:off x="0" y="0"/>
              <a:ext cx="812800" cy="131218"/>
            </a:xfrm>
            <a:custGeom>
              <a:avLst/>
              <a:gdLst/>
              <a:ahLst/>
              <a:cxnLst/>
              <a:rect l="l" t="t" r="r" b="b"/>
              <a:pathLst>
                <a:path w="812800" h="131218">
                  <a:moveTo>
                    <a:pt x="37026" y="0"/>
                  </a:moveTo>
                  <a:lnTo>
                    <a:pt x="775774" y="0"/>
                  </a:lnTo>
                  <a:cubicBezTo>
                    <a:pt x="796223" y="0"/>
                    <a:pt x="812800" y="16577"/>
                    <a:pt x="812800" y="37026"/>
                  </a:cubicBezTo>
                  <a:lnTo>
                    <a:pt x="812800" y="94191"/>
                  </a:lnTo>
                  <a:cubicBezTo>
                    <a:pt x="812800" y="114640"/>
                    <a:pt x="796223" y="131218"/>
                    <a:pt x="775774" y="131218"/>
                  </a:cubicBezTo>
                  <a:lnTo>
                    <a:pt x="37026" y="131218"/>
                  </a:lnTo>
                  <a:cubicBezTo>
                    <a:pt x="16577" y="131218"/>
                    <a:pt x="0" y="114640"/>
                    <a:pt x="0" y="94191"/>
                  </a:cubicBezTo>
                  <a:lnTo>
                    <a:pt x="0" y="37026"/>
                  </a:lnTo>
                  <a:cubicBezTo>
                    <a:pt x="0" y="16577"/>
                    <a:pt x="16577" y="0"/>
                    <a:pt x="37026" y="0"/>
                  </a:cubicBezTo>
                  <a:close/>
                </a:path>
              </a:pathLst>
            </a:custGeom>
            <a:solidFill>
              <a:srgbClr val="182D88"/>
            </a:solidFill>
          </p:spPr>
          <p:txBody>
            <a:bodyPr/>
            <a:lstStyle/>
            <a:p>
              <a:endParaRPr lang="en-CA"/>
            </a:p>
          </p:txBody>
        </p:sp>
        <p:sp>
          <p:nvSpPr>
            <p:cNvPr id="8" name="TextBox 8"/>
            <p:cNvSpPr txBox="1"/>
            <p:nvPr/>
          </p:nvSpPr>
          <p:spPr>
            <a:xfrm>
              <a:off x="0" y="-57150"/>
              <a:ext cx="812800" cy="188368"/>
            </a:xfrm>
            <a:prstGeom prst="rect">
              <a:avLst/>
            </a:prstGeom>
          </p:spPr>
          <p:txBody>
            <a:bodyPr lIns="50800" tIns="50800" rIns="50800" bIns="50800" rtlCol="0" anchor="ctr"/>
            <a:lstStyle/>
            <a:p>
              <a:pPr algn="ctr">
                <a:lnSpc>
                  <a:spcPts val="1960"/>
                </a:lnSpc>
              </a:pPr>
              <a:endParaRPr/>
            </a:p>
          </p:txBody>
        </p:sp>
      </p:grpSp>
      <p:grpSp>
        <p:nvGrpSpPr>
          <p:cNvPr id="9" name="Group 9"/>
          <p:cNvGrpSpPr/>
          <p:nvPr/>
        </p:nvGrpSpPr>
        <p:grpSpPr>
          <a:xfrm>
            <a:off x="1807735" y="4782270"/>
            <a:ext cx="780306" cy="805870"/>
            <a:chOff x="0" y="0"/>
            <a:chExt cx="812800" cy="839429"/>
          </a:xfrm>
        </p:grpSpPr>
        <p:sp>
          <p:nvSpPr>
            <p:cNvPr id="10" name="Freeform 10"/>
            <p:cNvSpPr/>
            <p:nvPr/>
          </p:nvSpPr>
          <p:spPr>
            <a:xfrm>
              <a:off x="0" y="0"/>
              <a:ext cx="812800" cy="839429"/>
            </a:xfrm>
            <a:custGeom>
              <a:avLst/>
              <a:gdLst/>
              <a:ahLst/>
              <a:cxnLst/>
              <a:rect l="l" t="t" r="r" b="b"/>
              <a:pathLst>
                <a:path w="812800" h="839429">
                  <a:moveTo>
                    <a:pt x="406400" y="0"/>
                  </a:moveTo>
                  <a:cubicBezTo>
                    <a:pt x="181951" y="0"/>
                    <a:pt x="0" y="187913"/>
                    <a:pt x="0" y="419714"/>
                  </a:cubicBezTo>
                  <a:cubicBezTo>
                    <a:pt x="0" y="651516"/>
                    <a:pt x="181951" y="839429"/>
                    <a:pt x="406400" y="839429"/>
                  </a:cubicBezTo>
                  <a:cubicBezTo>
                    <a:pt x="630849" y="839429"/>
                    <a:pt x="812800" y="651516"/>
                    <a:pt x="812800" y="419714"/>
                  </a:cubicBezTo>
                  <a:cubicBezTo>
                    <a:pt x="812800" y="187913"/>
                    <a:pt x="630849" y="0"/>
                    <a:pt x="406400" y="0"/>
                  </a:cubicBezTo>
                  <a:close/>
                </a:path>
              </a:pathLst>
            </a:custGeom>
            <a:solidFill>
              <a:srgbClr val="F5EE1C"/>
            </a:solidFill>
          </p:spPr>
          <p:txBody>
            <a:bodyPr/>
            <a:lstStyle/>
            <a:p>
              <a:endParaRPr lang="en-CA"/>
            </a:p>
          </p:txBody>
        </p:sp>
        <p:sp>
          <p:nvSpPr>
            <p:cNvPr id="11" name="TextBox 11"/>
            <p:cNvSpPr txBox="1"/>
            <p:nvPr/>
          </p:nvSpPr>
          <p:spPr>
            <a:xfrm>
              <a:off x="76200" y="-26079"/>
              <a:ext cx="660400" cy="786811"/>
            </a:xfrm>
            <a:prstGeom prst="rect">
              <a:avLst/>
            </a:prstGeom>
          </p:spPr>
          <p:txBody>
            <a:bodyPr lIns="54971" tIns="54971" rIns="54971" bIns="54971" rtlCol="0" anchor="b"/>
            <a:lstStyle/>
            <a:p>
              <a:pPr algn="ctr">
                <a:lnSpc>
                  <a:spcPts val="3779"/>
                </a:lnSpc>
              </a:pPr>
              <a:r>
                <a:rPr lang="en-US" sz="2699" spc="272">
                  <a:solidFill>
                    <a:srgbClr val="450A4A"/>
                  </a:solidFill>
                  <a:latin typeface="Arial"/>
                  <a:ea typeface="Arial"/>
                  <a:cs typeface="Arial"/>
                  <a:sym typeface="Arial"/>
                </a:rPr>
                <a:t>1</a:t>
              </a:r>
            </a:p>
          </p:txBody>
        </p:sp>
      </p:grpSp>
      <p:sp>
        <p:nvSpPr>
          <p:cNvPr id="12" name="TextBox 12"/>
          <p:cNvSpPr txBox="1"/>
          <p:nvPr/>
        </p:nvSpPr>
        <p:spPr>
          <a:xfrm>
            <a:off x="2706623" y="4880405"/>
            <a:ext cx="5423092" cy="1000125"/>
          </a:xfrm>
          <a:prstGeom prst="rect">
            <a:avLst/>
          </a:prstGeom>
        </p:spPr>
        <p:txBody>
          <a:bodyPr lIns="0" tIns="0" rIns="0" bIns="0" rtlCol="0" anchor="t">
            <a:spAutoFit/>
          </a:bodyPr>
          <a:lstStyle/>
          <a:p>
            <a:pPr algn="l">
              <a:lnSpc>
                <a:spcPts val="3719"/>
              </a:lnSpc>
            </a:pPr>
            <a:r>
              <a:rPr lang="en-US" sz="3099">
                <a:solidFill>
                  <a:srgbClr val="F4D8FF"/>
                </a:solidFill>
                <a:latin typeface="Arial"/>
                <a:ea typeface="Arial"/>
                <a:cs typeface="Arial"/>
                <a:sym typeface="Arial"/>
              </a:rPr>
              <a:t>Today‘s Railroad Ecosystem </a:t>
            </a:r>
          </a:p>
          <a:p>
            <a:pPr algn="l">
              <a:lnSpc>
                <a:spcPts val="3719"/>
              </a:lnSpc>
            </a:pPr>
            <a:endParaRPr lang="en-US" sz="3099">
              <a:solidFill>
                <a:srgbClr val="F4D8FF"/>
              </a:solidFill>
              <a:latin typeface="Arial"/>
              <a:ea typeface="Arial"/>
              <a:cs typeface="Arial"/>
              <a:sym typeface="Arial"/>
            </a:endParaRPr>
          </a:p>
        </p:txBody>
      </p:sp>
      <p:grpSp>
        <p:nvGrpSpPr>
          <p:cNvPr id="13" name="Group 13"/>
          <p:cNvGrpSpPr/>
          <p:nvPr/>
        </p:nvGrpSpPr>
        <p:grpSpPr>
          <a:xfrm>
            <a:off x="1417582" y="6083441"/>
            <a:ext cx="7945506" cy="1282714"/>
            <a:chOff x="0" y="0"/>
            <a:chExt cx="812800" cy="131218"/>
          </a:xfrm>
        </p:grpSpPr>
        <p:sp>
          <p:nvSpPr>
            <p:cNvPr id="14" name="Freeform 14"/>
            <p:cNvSpPr/>
            <p:nvPr/>
          </p:nvSpPr>
          <p:spPr>
            <a:xfrm>
              <a:off x="0" y="0"/>
              <a:ext cx="812800" cy="131218"/>
            </a:xfrm>
            <a:custGeom>
              <a:avLst/>
              <a:gdLst/>
              <a:ahLst/>
              <a:cxnLst/>
              <a:rect l="l" t="t" r="r" b="b"/>
              <a:pathLst>
                <a:path w="812800" h="131218">
                  <a:moveTo>
                    <a:pt x="37026" y="0"/>
                  </a:moveTo>
                  <a:lnTo>
                    <a:pt x="775774" y="0"/>
                  </a:lnTo>
                  <a:cubicBezTo>
                    <a:pt x="796223" y="0"/>
                    <a:pt x="812800" y="16577"/>
                    <a:pt x="812800" y="37026"/>
                  </a:cubicBezTo>
                  <a:lnTo>
                    <a:pt x="812800" y="94191"/>
                  </a:lnTo>
                  <a:cubicBezTo>
                    <a:pt x="812800" y="114640"/>
                    <a:pt x="796223" y="131218"/>
                    <a:pt x="775774" y="131218"/>
                  </a:cubicBezTo>
                  <a:lnTo>
                    <a:pt x="37026" y="131218"/>
                  </a:lnTo>
                  <a:cubicBezTo>
                    <a:pt x="16577" y="131218"/>
                    <a:pt x="0" y="114640"/>
                    <a:pt x="0" y="94191"/>
                  </a:cubicBezTo>
                  <a:lnTo>
                    <a:pt x="0" y="37026"/>
                  </a:lnTo>
                  <a:cubicBezTo>
                    <a:pt x="0" y="16577"/>
                    <a:pt x="16577" y="0"/>
                    <a:pt x="37026" y="0"/>
                  </a:cubicBezTo>
                  <a:close/>
                </a:path>
              </a:pathLst>
            </a:custGeom>
            <a:solidFill>
              <a:srgbClr val="182D88"/>
            </a:solidFill>
          </p:spPr>
          <p:txBody>
            <a:bodyPr/>
            <a:lstStyle/>
            <a:p>
              <a:endParaRPr lang="en-CA"/>
            </a:p>
          </p:txBody>
        </p:sp>
        <p:sp>
          <p:nvSpPr>
            <p:cNvPr id="15" name="TextBox 15"/>
            <p:cNvSpPr txBox="1"/>
            <p:nvPr/>
          </p:nvSpPr>
          <p:spPr>
            <a:xfrm>
              <a:off x="0" y="-57150"/>
              <a:ext cx="812800" cy="188368"/>
            </a:xfrm>
            <a:prstGeom prst="rect">
              <a:avLst/>
            </a:prstGeom>
          </p:spPr>
          <p:txBody>
            <a:bodyPr lIns="50800" tIns="50800" rIns="50800" bIns="50800" rtlCol="0" anchor="ctr"/>
            <a:lstStyle/>
            <a:p>
              <a:pPr algn="ctr">
                <a:lnSpc>
                  <a:spcPts val="1960"/>
                </a:lnSpc>
              </a:pPr>
              <a:endParaRPr/>
            </a:p>
          </p:txBody>
        </p:sp>
      </p:grpSp>
      <p:grpSp>
        <p:nvGrpSpPr>
          <p:cNvPr id="16" name="Group 16"/>
          <p:cNvGrpSpPr/>
          <p:nvPr/>
        </p:nvGrpSpPr>
        <p:grpSpPr>
          <a:xfrm>
            <a:off x="1807735" y="6332471"/>
            <a:ext cx="780306" cy="805870"/>
            <a:chOff x="0" y="0"/>
            <a:chExt cx="812800" cy="839429"/>
          </a:xfrm>
        </p:grpSpPr>
        <p:sp>
          <p:nvSpPr>
            <p:cNvPr id="17" name="Freeform 17"/>
            <p:cNvSpPr/>
            <p:nvPr/>
          </p:nvSpPr>
          <p:spPr>
            <a:xfrm>
              <a:off x="0" y="0"/>
              <a:ext cx="812800" cy="839429"/>
            </a:xfrm>
            <a:custGeom>
              <a:avLst/>
              <a:gdLst/>
              <a:ahLst/>
              <a:cxnLst/>
              <a:rect l="l" t="t" r="r" b="b"/>
              <a:pathLst>
                <a:path w="812800" h="839429">
                  <a:moveTo>
                    <a:pt x="406400" y="0"/>
                  </a:moveTo>
                  <a:cubicBezTo>
                    <a:pt x="181951" y="0"/>
                    <a:pt x="0" y="187913"/>
                    <a:pt x="0" y="419714"/>
                  </a:cubicBezTo>
                  <a:cubicBezTo>
                    <a:pt x="0" y="651516"/>
                    <a:pt x="181951" y="839429"/>
                    <a:pt x="406400" y="839429"/>
                  </a:cubicBezTo>
                  <a:cubicBezTo>
                    <a:pt x="630849" y="839429"/>
                    <a:pt x="812800" y="651516"/>
                    <a:pt x="812800" y="419714"/>
                  </a:cubicBezTo>
                  <a:cubicBezTo>
                    <a:pt x="812800" y="187913"/>
                    <a:pt x="630849" y="0"/>
                    <a:pt x="406400" y="0"/>
                  </a:cubicBezTo>
                  <a:close/>
                </a:path>
              </a:pathLst>
            </a:custGeom>
            <a:solidFill>
              <a:srgbClr val="F5EE1C"/>
            </a:solidFill>
          </p:spPr>
          <p:txBody>
            <a:bodyPr/>
            <a:lstStyle/>
            <a:p>
              <a:endParaRPr lang="en-CA"/>
            </a:p>
          </p:txBody>
        </p:sp>
        <p:sp>
          <p:nvSpPr>
            <p:cNvPr id="18" name="TextBox 18"/>
            <p:cNvSpPr txBox="1"/>
            <p:nvPr/>
          </p:nvSpPr>
          <p:spPr>
            <a:xfrm>
              <a:off x="76200" y="-26079"/>
              <a:ext cx="660400" cy="786811"/>
            </a:xfrm>
            <a:prstGeom prst="rect">
              <a:avLst/>
            </a:prstGeom>
          </p:spPr>
          <p:txBody>
            <a:bodyPr lIns="54971" tIns="54971" rIns="54971" bIns="54971" rtlCol="0" anchor="b"/>
            <a:lstStyle/>
            <a:p>
              <a:pPr algn="ctr">
                <a:lnSpc>
                  <a:spcPts val="3779"/>
                </a:lnSpc>
              </a:pPr>
              <a:r>
                <a:rPr lang="en-US" sz="2699" spc="272">
                  <a:solidFill>
                    <a:srgbClr val="450A4A"/>
                  </a:solidFill>
                  <a:latin typeface="Arial"/>
                  <a:ea typeface="Arial"/>
                  <a:cs typeface="Arial"/>
                  <a:sym typeface="Arial"/>
                </a:rPr>
                <a:t>2</a:t>
              </a:r>
            </a:p>
          </p:txBody>
        </p:sp>
      </p:grpSp>
      <p:grpSp>
        <p:nvGrpSpPr>
          <p:cNvPr id="19" name="Group 19"/>
          <p:cNvGrpSpPr/>
          <p:nvPr/>
        </p:nvGrpSpPr>
        <p:grpSpPr>
          <a:xfrm>
            <a:off x="1417582" y="7771285"/>
            <a:ext cx="7945506" cy="1282714"/>
            <a:chOff x="0" y="0"/>
            <a:chExt cx="812800" cy="131218"/>
          </a:xfrm>
        </p:grpSpPr>
        <p:sp>
          <p:nvSpPr>
            <p:cNvPr id="20" name="Freeform 20"/>
            <p:cNvSpPr/>
            <p:nvPr/>
          </p:nvSpPr>
          <p:spPr>
            <a:xfrm>
              <a:off x="0" y="0"/>
              <a:ext cx="812800" cy="131218"/>
            </a:xfrm>
            <a:custGeom>
              <a:avLst/>
              <a:gdLst/>
              <a:ahLst/>
              <a:cxnLst/>
              <a:rect l="l" t="t" r="r" b="b"/>
              <a:pathLst>
                <a:path w="812800" h="131218">
                  <a:moveTo>
                    <a:pt x="37026" y="0"/>
                  </a:moveTo>
                  <a:lnTo>
                    <a:pt x="775774" y="0"/>
                  </a:lnTo>
                  <a:cubicBezTo>
                    <a:pt x="796223" y="0"/>
                    <a:pt x="812800" y="16577"/>
                    <a:pt x="812800" y="37026"/>
                  </a:cubicBezTo>
                  <a:lnTo>
                    <a:pt x="812800" y="94191"/>
                  </a:lnTo>
                  <a:cubicBezTo>
                    <a:pt x="812800" y="114640"/>
                    <a:pt x="796223" y="131218"/>
                    <a:pt x="775774" y="131218"/>
                  </a:cubicBezTo>
                  <a:lnTo>
                    <a:pt x="37026" y="131218"/>
                  </a:lnTo>
                  <a:cubicBezTo>
                    <a:pt x="16577" y="131218"/>
                    <a:pt x="0" y="114640"/>
                    <a:pt x="0" y="94191"/>
                  </a:cubicBezTo>
                  <a:lnTo>
                    <a:pt x="0" y="37026"/>
                  </a:lnTo>
                  <a:cubicBezTo>
                    <a:pt x="0" y="16577"/>
                    <a:pt x="16577" y="0"/>
                    <a:pt x="37026" y="0"/>
                  </a:cubicBezTo>
                  <a:close/>
                </a:path>
              </a:pathLst>
            </a:custGeom>
            <a:solidFill>
              <a:srgbClr val="182D88"/>
            </a:solidFill>
          </p:spPr>
          <p:txBody>
            <a:bodyPr/>
            <a:lstStyle/>
            <a:p>
              <a:endParaRPr lang="en-CA"/>
            </a:p>
          </p:txBody>
        </p:sp>
        <p:sp>
          <p:nvSpPr>
            <p:cNvPr id="21" name="TextBox 21"/>
            <p:cNvSpPr txBox="1"/>
            <p:nvPr/>
          </p:nvSpPr>
          <p:spPr>
            <a:xfrm>
              <a:off x="0" y="-57150"/>
              <a:ext cx="812800" cy="188368"/>
            </a:xfrm>
            <a:prstGeom prst="rect">
              <a:avLst/>
            </a:prstGeom>
          </p:spPr>
          <p:txBody>
            <a:bodyPr lIns="50800" tIns="50800" rIns="50800" bIns="50800" rtlCol="0" anchor="ctr"/>
            <a:lstStyle/>
            <a:p>
              <a:pPr algn="ctr">
                <a:lnSpc>
                  <a:spcPts val="1960"/>
                </a:lnSpc>
              </a:pPr>
              <a:endParaRPr/>
            </a:p>
          </p:txBody>
        </p:sp>
      </p:grpSp>
      <p:grpSp>
        <p:nvGrpSpPr>
          <p:cNvPr id="22" name="Group 22"/>
          <p:cNvGrpSpPr/>
          <p:nvPr/>
        </p:nvGrpSpPr>
        <p:grpSpPr>
          <a:xfrm>
            <a:off x="1807735" y="8033912"/>
            <a:ext cx="780306" cy="805870"/>
            <a:chOff x="0" y="0"/>
            <a:chExt cx="812800" cy="839429"/>
          </a:xfrm>
        </p:grpSpPr>
        <p:sp>
          <p:nvSpPr>
            <p:cNvPr id="23" name="Freeform 23"/>
            <p:cNvSpPr/>
            <p:nvPr/>
          </p:nvSpPr>
          <p:spPr>
            <a:xfrm>
              <a:off x="0" y="0"/>
              <a:ext cx="812800" cy="839429"/>
            </a:xfrm>
            <a:custGeom>
              <a:avLst/>
              <a:gdLst/>
              <a:ahLst/>
              <a:cxnLst/>
              <a:rect l="l" t="t" r="r" b="b"/>
              <a:pathLst>
                <a:path w="812800" h="839429">
                  <a:moveTo>
                    <a:pt x="406400" y="0"/>
                  </a:moveTo>
                  <a:cubicBezTo>
                    <a:pt x="181951" y="0"/>
                    <a:pt x="0" y="187913"/>
                    <a:pt x="0" y="419714"/>
                  </a:cubicBezTo>
                  <a:cubicBezTo>
                    <a:pt x="0" y="651516"/>
                    <a:pt x="181951" y="839429"/>
                    <a:pt x="406400" y="839429"/>
                  </a:cubicBezTo>
                  <a:cubicBezTo>
                    <a:pt x="630849" y="839429"/>
                    <a:pt x="812800" y="651516"/>
                    <a:pt x="812800" y="419714"/>
                  </a:cubicBezTo>
                  <a:cubicBezTo>
                    <a:pt x="812800" y="187913"/>
                    <a:pt x="630849" y="0"/>
                    <a:pt x="406400" y="0"/>
                  </a:cubicBezTo>
                  <a:close/>
                </a:path>
              </a:pathLst>
            </a:custGeom>
            <a:solidFill>
              <a:srgbClr val="F5EE1C"/>
            </a:solidFill>
          </p:spPr>
          <p:txBody>
            <a:bodyPr/>
            <a:lstStyle/>
            <a:p>
              <a:endParaRPr lang="en-CA"/>
            </a:p>
          </p:txBody>
        </p:sp>
        <p:sp>
          <p:nvSpPr>
            <p:cNvPr id="24" name="TextBox 24"/>
            <p:cNvSpPr txBox="1"/>
            <p:nvPr/>
          </p:nvSpPr>
          <p:spPr>
            <a:xfrm>
              <a:off x="76200" y="-26079"/>
              <a:ext cx="660400" cy="786811"/>
            </a:xfrm>
            <a:prstGeom prst="rect">
              <a:avLst/>
            </a:prstGeom>
          </p:spPr>
          <p:txBody>
            <a:bodyPr lIns="54971" tIns="54971" rIns="54971" bIns="54971" rtlCol="0" anchor="b"/>
            <a:lstStyle/>
            <a:p>
              <a:pPr algn="ctr">
                <a:lnSpc>
                  <a:spcPts val="3779"/>
                </a:lnSpc>
              </a:pPr>
              <a:r>
                <a:rPr lang="en-US" sz="2699" spc="272">
                  <a:solidFill>
                    <a:srgbClr val="450A4A"/>
                  </a:solidFill>
                  <a:latin typeface="Arial"/>
                  <a:ea typeface="Arial"/>
                  <a:cs typeface="Arial"/>
                  <a:sym typeface="Arial"/>
                </a:rPr>
                <a:t>3</a:t>
              </a:r>
            </a:p>
          </p:txBody>
        </p:sp>
      </p:grpSp>
      <p:sp>
        <p:nvSpPr>
          <p:cNvPr id="25" name="TextBox 25"/>
          <p:cNvSpPr txBox="1"/>
          <p:nvPr/>
        </p:nvSpPr>
        <p:spPr>
          <a:xfrm>
            <a:off x="2706623" y="7967237"/>
            <a:ext cx="5423092" cy="1466850"/>
          </a:xfrm>
          <a:prstGeom prst="rect">
            <a:avLst/>
          </a:prstGeom>
        </p:spPr>
        <p:txBody>
          <a:bodyPr lIns="0" tIns="0" rIns="0" bIns="0" rtlCol="0" anchor="t">
            <a:spAutoFit/>
          </a:bodyPr>
          <a:lstStyle/>
          <a:p>
            <a:pPr algn="l">
              <a:lnSpc>
                <a:spcPts val="3719"/>
              </a:lnSpc>
            </a:pPr>
            <a:r>
              <a:rPr lang="en-US" sz="3099">
                <a:solidFill>
                  <a:srgbClr val="F4D8FF"/>
                </a:solidFill>
                <a:latin typeface="Arial"/>
                <a:ea typeface="Arial"/>
                <a:cs typeface="Arial"/>
                <a:sym typeface="Arial"/>
              </a:rPr>
              <a:t>Cybersecurity Solutions in  Rail Today</a:t>
            </a:r>
          </a:p>
          <a:p>
            <a:pPr algn="l">
              <a:lnSpc>
                <a:spcPts val="3719"/>
              </a:lnSpc>
            </a:pPr>
            <a:endParaRPr lang="en-US" sz="3099">
              <a:solidFill>
                <a:srgbClr val="F4D8FF"/>
              </a:solidFill>
              <a:latin typeface="Arial"/>
              <a:ea typeface="Arial"/>
              <a:cs typeface="Arial"/>
              <a:sym typeface="Arial"/>
            </a:endParaRPr>
          </a:p>
        </p:txBody>
      </p:sp>
      <p:sp>
        <p:nvSpPr>
          <p:cNvPr id="26" name="TextBox 26"/>
          <p:cNvSpPr txBox="1"/>
          <p:nvPr/>
        </p:nvSpPr>
        <p:spPr>
          <a:xfrm>
            <a:off x="2706623" y="6191398"/>
            <a:ext cx="6144869" cy="1000125"/>
          </a:xfrm>
          <a:prstGeom prst="rect">
            <a:avLst/>
          </a:prstGeom>
        </p:spPr>
        <p:txBody>
          <a:bodyPr lIns="0" tIns="0" rIns="0" bIns="0" rtlCol="0" anchor="t">
            <a:spAutoFit/>
          </a:bodyPr>
          <a:lstStyle/>
          <a:p>
            <a:pPr algn="l">
              <a:lnSpc>
                <a:spcPts val="3719"/>
              </a:lnSpc>
            </a:pPr>
            <a:r>
              <a:rPr lang="en-US" sz="3099">
                <a:solidFill>
                  <a:srgbClr val="F4D8FF"/>
                </a:solidFill>
                <a:latin typeface="Arial"/>
                <a:ea typeface="Arial"/>
                <a:cs typeface="Arial"/>
                <a:sym typeface="Arial"/>
              </a:rPr>
              <a:t>Cybersecurity (Standards, Best Practices) </a:t>
            </a:r>
          </a:p>
        </p:txBody>
      </p:sp>
      <p:grpSp>
        <p:nvGrpSpPr>
          <p:cNvPr id="27" name="Group 27"/>
          <p:cNvGrpSpPr/>
          <p:nvPr/>
        </p:nvGrpSpPr>
        <p:grpSpPr>
          <a:xfrm>
            <a:off x="9621785" y="4543849"/>
            <a:ext cx="7945506" cy="1282714"/>
            <a:chOff x="0" y="0"/>
            <a:chExt cx="812800" cy="131218"/>
          </a:xfrm>
        </p:grpSpPr>
        <p:sp>
          <p:nvSpPr>
            <p:cNvPr id="28" name="Freeform 28"/>
            <p:cNvSpPr/>
            <p:nvPr/>
          </p:nvSpPr>
          <p:spPr>
            <a:xfrm>
              <a:off x="0" y="0"/>
              <a:ext cx="812800" cy="131218"/>
            </a:xfrm>
            <a:custGeom>
              <a:avLst/>
              <a:gdLst/>
              <a:ahLst/>
              <a:cxnLst/>
              <a:rect l="l" t="t" r="r" b="b"/>
              <a:pathLst>
                <a:path w="812800" h="131218">
                  <a:moveTo>
                    <a:pt x="37026" y="0"/>
                  </a:moveTo>
                  <a:lnTo>
                    <a:pt x="775774" y="0"/>
                  </a:lnTo>
                  <a:cubicBezTo>
                    <a:pt x="796223" y="0"/>
                    <a:pt x="812800" y="16577"/>
                    <a:pt x="812800" y="37026"/>
                  </a:cubicBezTo>
                  <a:lnTo>
                    <a:pt x="812800" y="94191"/>
                  </a:lnTo>
                  <a:cubicBezTo>
                    <a:pt x="812800" y="114640"/>
                    <a:pt x="796223" y="131218"/>
                    <a:pt x="775774" y="131218"/>
                  </a:cubicBezTo>
                  <a:lnTo>
                    <a:pt x="37026" y="131218"/>
                  </a:lnTo>
                  <a:cubicBezTo>
                    <a:pt x="16577" y="131218"/>
                    <a:pt x="0" y="114640"/>
                    <a:pt x="0" y="94191"/>
                  </a:cubicBezTo>
                  <a:lnTo>
                    <a:pt x="0" y="37026"/>
                  </a:lnTo>
                  <a:cubicBezTo>
                    <a:pt x="0" y="16577"/>
                    <a:pt x="16577" y="0"/>
                    <a:pt x="37026" y="0"/>
                  </a:cubicBezTo>
                  <a:close/>
                </a:path>
              </a:pathLst>
            </a:custGeom>
            <a:solidFill>
              <a:srgbClr val="182D88"/>
            </a:solidFill>
          </p:spPr>
          <p:txBody>
            <a:bodyPr/>
            <a:lstStyle/>
            <a:p>
              <a:endParaRPr lang="en-CA"/>
            </a:p>
          </p:txBody>
        </p:sp>
        <p:sp>
          <p:nvSpPr>
            <p:cNvPr id="29" name="TextBox 29"/>
            <p:cNvSpPr txBox="1"/>
            <p:nvPr/>
          </p:nvSpPr>
          <p:spPr>
            <a:xfrm>
              <a:off x="0" y="-57150"/>
              <a:ext cx="812800" cy="188368"/>
            </a:xfrm>
            <a:prstGeom prst="rect">
              <a:avLst/>
            </a:prstGeom>
          </p:spPr>
          <p:txBody>
            <a:bodyPr lIns="50800" tIns="50800" rIns="50800" bIns="50800" rtlCol="0" anchor="ctr"/>
            <a:lstStyle/>
            <a:p>
              <a:pPr algn="ctr">
                <a:lnSpc>
                  <a:spcPts val="1960"/>
                </a:lnSpc>
              </a:pPr>
              <a:endParaRPr/>
            </a:p>
          </p:txBody>
        </p:sp>
      </p:grpSp>
      <p:sp>
        <p:nvSpPr>
          <p:cNvPr id="30" name="TextBox 30"/>
          <p:cNvSpPr txBox="1"/>
          <p:nvPr/>
        </p:nvSpPr>
        <p:spPr>
          <a:xfrm>
            <a:off x="11031855" y="4880405"/>
            <a:ext cx="5423092" cy="1000125"/>
          </a:xfrm>
          <a:prstGeom prst="rect">
            <a:avLst/>
          </a:prstGeom>
        </p:spPr>
        <p:txBody>
          <a:bodyPr lIns="0" tIns="0" rIns="0" bIns="0" rtlCol="0" anchor="t">
            <a:spAutoFit/>
          </a:bodyPr>
          <a:lstStyle/>
          <a:p>
            <a:pPr algn="l">
              <a:lnSpc>
                <a:spcPts val="3719"/>
              </a:lnSpc>
            </a:pPr>
            <a:r>
              <a:rPr lang="en-US" sz="3099">
                <a:solidFill>
                  <a:srgbClr val="F4D8FF"/>
                </a:solidFill>
                <a:latin typeface="Arial"/>
                <a:ea typeface="Arial"/>
                <a:cs typeface="Arial"/>
                <a:sym typeface="Arial"/>
              </a:rPr>
              <a:t>Inherent Cybersecurity Risks </a:t>
            </a:r>
          </a:p>
          <a:p>
            <a:pPr algn="l">
              <a:lnSpc>
                <a:spcPts val="3719"/>
              </a:lnSpc>
            </a:pPr>
            <a:endParaRPr lang="en-US" sz="3099">
              <a:solidFill>
                <a:srgbClr val="F4D8FF"/>
              </a:solidFill>
              <a:latin typeface="Arial"/>
              <a:ea typeface="Arial"/>
              <a:cs typeface="Arial"/>
              <a:sym typeface="Arial"/>
            </a:endParaRPr>
          </a:p>
        </p:txBody>
      </p:sp>
      <p:grpSp>
        <p:nvGrpSpPr>
          <p:cNvPr id="31" name="Group 31"/>
          <p:cNvGrpSpPr/>
          <p:nvPr/>
        </p:nvGrpSpPr>
        <p:grpSpPr>
          <a:xfrm>
            <a:off x="9621785" y="7771285"/>
            <a:ext cx="7945506" cy="1282714"/>
            <a:chOff x="0" y="0"/>
            <a:chExt cx="812800" cy="131218"/>
          </a:xfrm>
        </p:grpSpPr>
        <p:sp>
          <p:nvSpPr>
            <p:cNvPr id="32" name="Freeform 32"/>
            <p:cNvSpPr/>
            <p:nvPr/>
          </p:nvSpPr>
          <p:spPr>
            <a:xfrm>
              <a:off x="0" y="0"/>
              <a:ext cx="812800" cy="131218"/>
            </a:xfrm>
            <a:custGeom>
              <a:avLst/>
              <a:gdLst/>
              <a:ahLst/>
              <a:cxnLst/>
              <a:rect l="l" t="t" r="r" b="b"/>
              <a:pathLst>
                <a:path w="812800" h="131218">
                  <a:moveTo>
                    <a:pt x="37026" y="0"/>
                  </a:moveTo>
                  <a:lnTo>
                    <a:pt x="775774" y="0"/>
                  </a:lnTo>
                  <a:cubicBezTo>
                    <a:pt x="796223" y="0"/>
                    <a:pt x="812800" y="16577"/>
                    <a:pt x="812800" y="37026"/>
                  </a:cubicBezTo>
                  <a:lnTo>
                    <a:pt x="812800" y="94191"/>
                  </a:lnTo>
                  <a:cubicBezTo>
                    <a:pt x="812800" y="114640"/>
                    <a:pt x="796223" y="131218"/>
                    <a:pt x="775774" y="131218"/>
                  </a:cubicBezTo>
                  <a:lnTo>
                    <a:pt x="37026" y="131218"/>
                  </a:lnTo>
                  <a:cubicBezTo>
                    <a:pt x="16577" y="131218"/>
                    <a:pt x="0" y="114640"/>
                    <a:pt x="0" y="94191"/>
                  </a:cubicBezTo>
                  <a:lnTo>
                    <a:pt x="0" y="37026"/>
                  </a:lnTo>
                  <a:cubicBezTo>
                    <a:pt x="0" y="16577"/>
                    <a:pt x="16577" y="0"/>
                    <a:pt x="37026" y="0"/>
                  </a:cubicBezTo>
                  <a:close/>
                </a:path>
              </a:pathLst>
            </a:custGeom>
            <a:solidFill>
              <a:srgbClr val="182D88"/>
            </a:solidFill>
          </p:spPr>
          <p:txBody>
            <a:bodyPr/>
            <a:lstStyle/>
            <a:p>
              <a:endParaRPr lang="en-CA"/>
            </a:p>
          </p:txBody>
        </p:sp>
        <p:sp>
          <p:nvSpPr>
            <p:cNvPr id="33" name="TextBox 33"/>
            <p:cNvSpPr txBox="1"/>
            <p:nvPr/>
          </p:nvSpPr>
          <p:spPr>
            <a:xfrm>
              <a:off x="0" y="-57150"/>
              <a:ext cx="812800" cy="188368"/>
            </a:xfrm>
            <a:prstGeom prst="rect">
              <a:avLst/>
            </a:prstGeom>
          </p:spPr>
          <p:txBody>
            <a:bodyPr lIns="50800" tIns="50800" rIns="50800" bIns="50800" rtlCol="0" anchor="ctr"/>
            <a:lstStyle/>
            <a:p>
              <a:pPr algn="ctr">
                <a:lnSpc>
                  <a:spcPts val="1960"/>
                </a:lnSpc>
              </a:pPr>
              <a:endParaRPr/>
            </a:p>
          </p:txBody>
        </p:sp>
      </p:grpSp>
      <p:sp>
        <p:nvSpPr>
          <p:cNvPr id="34" name="TextBox 34"/>
          <p:cNvSpPr txBox="1"/>
          <p:nvPr/>
        </p:nvSpPr>
        <p:spPr>
          <a:xfrm>
            <a:off x="11031855" y="8112605"/>
            <a:ext cx="5423092" cy="533400"/>
          </a:xfrm>
          <a:prstGeom prst="rect">
            <a:avLst/>
          </a:prstGeom>
        </p:spPr>
        <p:txBody>
          <a:bodyPr lIns="0" tIns="0" rIns="0" bIns="0" rtlCol="0" anchor="t">
            <a:spAutoFit/>
          </a:bodyPr>
          <a:lstStyle/>
          <a:p>
            <a:pPr algn="l">
              <a:lnSpc>
                <a:spcPts val="3719"/>
              </a:lnSpc>
            </a:pPr>
            <a:r>
              <a:rPr lang="en-US" sz="3099">
                <a:solidFill>
                  <a:srgbClr val="F4D8FF"/>
                </a:solidFill>
                <a:latin typeface="Arial"/>
                <a:ea typeface="Arial"/>
                <a:cs typeface="Arial"/>
                <a:sym typeface="Arial"/>
              </a:rPr>
              <a:t>Q&amp;A</a:t>
            </a:r>
          </a:p>
        </p:txBody>
      </p:sp>
      <p:grpSp>
        <p:nvGrpSpPr>
          <p:cNvPr id="35" name="Group 35"/>
          <p:cNvGrpSpPr/>
          <p:nvPr/>
        </p:nvGrpSpPr>
        <p:grpSpPr>
          <a:xfrm>
            <a:off x="9774185" y="4782270"/>
            <a:ext cx="780306" cy="805870"/>
            <a:chOff x="0" y="0"/>
            <a:chExt cx="812800" cy="839429"/>
          </a:xfrm>
        </p:grpSpPr>
        <p:sp>
          <p:nvSpPr>
            <p:cNvPr id="36" name="Freeform 36"/>
            <p:cNvSpPr/>
            <p:nvPr/>
          </p:nvSpPr>
          <p:spPr>
            <a:xfrm>
              <a:off x="0" y="0"/>
              <a:ext cx="812800" cy="839429"/>
            </a:xfrm>
            <a:custGeom>
              <a:avLst/>
              <a:gdLst/>
              <a:ahLst/>
              <a:cxnLst/>
              <a:rect l="l" t="t" r="r" b="b"/>
              <a:pathLst>
                <a:path w="812800" h="839429">
                  <a:moveTo>
                    <a:pt x="406400" y="0"/>
                  </a:moveTo>
                  <a:cubicBezTo>
                    <a:pt x="181951" y="0"/>
                    <a:pt x="0" y="187913"/>
                    <a:pt x="0" y="419714"/>
                  </a:cubicBezTo>
                  <a:cubicBezTo>
                    <a:pt x="0" y="651516"/>
                    <a:pt x="181951" y="839429"/>
                    <a:pt x="406400" y="839429"/>
                  </a:cubicBezTo>
                  <a:cubicBezTo>
                    <a:pt x="630849" y="839429"/>
                    <a:pt x="812800" y="651516"/>
                    <a:pt x="812800" y="419714"/>
                  </a:cubicBezTo>
                  <a:cubicBezTo>
                    <a:pt x="812800" y="187913"/>
                    <a:pt x="630849" y="0"/>
                    <a:pt x="406400" y="0"/>
                  </a:cubicBezTo>
                  <a:close/>
                </a:path>
              </a:pathLst>
            </a:custGeom>
            <a:solidFill>
              <a:srgbClr val="F5EE1C"/>
            </a:solidFill>
          </p:spPr>
          <p:txBody>
            <a:bodyPr/>
            <a:lstStyle/>
            <a:p>
              <a:endParaRPr lang="en-CA"/>
            </a:p>
          </p:txBody>
        </p:sp>
        <p:sp>
          <p:nvSpPr>
            <p:cNvPr id="37" name="TextBox 37"/>
            <p:cNvSpPr txBox="1"/>
            <p:nvPr/>
          </p:nvSpPr>
          <p:spPr>
            <a:xfrm>
              <a:off x="76200" y="-26079"/>
              <a:ext cx="660400" cy="786811"/>
            </a:xfrm>
            <a:prstGeom prst="rect">
              <a:avLst/>
            </a:prstGeom>
          </p:spPr>
          <p:txBody>
            <a:bodyPr lIns="54971" tIns="54971" rIns="54971" bIns="54971" rtlCol="0" anchor="b"/>
            <a:lstStyle/>
            <a:p>
              <a:pPr algn="ctr">
                <a:lnSpc>
                  <a:spcPts val="3779"/>
                </a:lnSpc>
              </a:pPr>
              <a:r>
                <a:rPr lang="en-US" sz="2699" spc="272">
                  <a:solidFill>
                    <a:srgbClr val="450A4A"/>
                  </a:solidFill>
                  <a:latin typeface="Arial"/>
                  <a:ea typeface="Arial"/>
                  <a:cs typeface="Arial"/>
                  <a:sym typeface="Arial"/>
                </a:rPr>
                <a:t>4</a:t>
              </a:r>
            </a:p>
          </p:txBody>
        </p:sp>
      </p:grpSp>
      <p:grpSp>
        <p:nvGrpSpPr>
          <p:cNvPr id="38" name="Group 38"/>
          <p:cNvGrpSpPr/>
          <p:nvPr/>
        </p:nvGrpSpPr>
        <p:grpSpPr>
          <a:xfrm>
            <a:off x="9593210" y="6083441"/>
            <a:ext cx="7945506" cy="1282714"/>
            <a:chOff x="0" y="0"/>
            <a:chExt cx="812800" cy="131218"/>
          </a:xfrm>
        </p:grpSpPr>
        <p:sp>
          <p:nvSpPr>
            <p:cNvPr id="39" name="Freeform 39"/>
            <p:cNvSpPr/>
            <p:nvPr/>
          </p:nvSpPr>
          <p:spPr>
            <a:xfrm>
              <a:off x="0" y="0"/>
              <a:ext cx="812800" cy="131218"/>
            </a:xfrm>
            <a:custGeom>
              <a:avLst/>
              <a:gdLst/>
              <a:ahLst/>
              <a:cxnLst/>
              <a:rect l="l" t="t" r="r" b="b"/>
              <a:pathLst>
                <a:path w="812800" h="131218">
                  <a:moveTo>
                    <a:pt x="37026" y="0"/>
                  </a:moveTo>
                  <a:lnTo>
                    <a:pt x="775774" y="0"/>
                  </a:lnTo>
                  <a:cubicBezTo>
                    <a:pt x="796223" y="0"/>
                    <a:pt x="812800" y="16577"/>
                    <a:pt x="812800" y="37026"/>
                  </a:cubicBezTo>
                  <a:lnTo>
                    <a:pt x="812800" y="94191"/>
                  </a:lnTo>
                  <a:cubicBezTo>
                    <a:pt x="812800" y="114640"/>
                    <a:pt x="796223" y="131218"/>
                    <a:pt x="775774" y="131218"/>
                  </a:cubicBezTo>
                  <a:lnTo>
                    <a:pt x="37026" y="131218"/>
                  </a:lnTo>
                  <a:cubicBezTo>
                    <a:pt x="16577" y="131218"/>
                    <a:pt x="0" y="114640"/>
                    <a:pt x="0" y="94191"/>
                  </a:cubicBezTo>
                  <a:lnTo>
                    <a:pt x="0" y="37026"/>
                  </a:lnTo>
                  <a:cubicBezTo>
                    <a:pt x="0" y="16577"/>
                    <a:pt x="16577" y="0"/>
                    <a:pt x="37026" y="0"/>
                  </a:cubicBezTo>
                  <a:close/>
                </a:path>
              </a:pathLst>
            </a:custGeom>
            <a:solidFill>
              <a:srgbClr val="182D88"/>
            </a:solidFill>
          </p:spPr>
          <p:txBody>
            <a:bodyPr/>
            <a:lstStyle/>
            <a:p>
              <a:endParaRPr lang="en-CA"/>
            </a:p>
          </p:txBody>
        </p:sp>
        <p:sp>
          <p:nvSpPr>
            <p:cNvPr id="40" name="TextBox 40"/>
            <p:cNvSpPr txBox="1"/>
            <p:nvPr/>
          </p:nvSpPr>
          <p:spPr>
            <a:xfrm>
              <a:off x="0" y="-57150"/>
              <a:ext cx="812800" cy="188368"/>
            </a:xfrm>
            <a:prstGeom prst="rect">
              <a:avLst/>
            </a:prstGeom>
          </p:spPr>
          <p:txBody>
            <a:bodyPr lIns="50800" tIns="50800" rIns="50800" bIns="50800" rtlCol="0" anchor="ctr"/>
            <a:lstStyle/>
            <a:p>
              <a:pPr algn="ctr">
                <a:lnSpc>
                  <a:spcPts val="1960"/>
                </a:lnSpc>
              </a:pPr>
              <a:endParaRPr/>
            </a:p>
          </p:txBody>
        </p:sp>
      </p:grpSp>
      <p:grpSp>
        <p:nvGrpSpPr>
          <p:cNvPr id="41" name="Group 41"/>
          <p:cNvGrpSpPr/>
          <p:nvPr/>
        </p:nvGrpSpPr>
        <p:grpSpPr>
          <a:xfrm>
            <a:off x="9774185" y="6332471"/>
            <a:ext cx="780306" cy="805870"/>
            <a:chOff x="0" y="0"/>
            <a:chExt cx="812800" cy="839429"/>
          </a:xfrm>
        </p:grpSpPr>
        <p:sp>
          <p:nvSpPr>
            <p:cNvPr id="42" name="Freeform 42"/>
            <p:cNvSpPr/>
            <p:nvPr/>
          </p:nvSpPr>
          <p:spPr>
            <a:xfrm>
              <a:off x="0" y="0"/>
              <a:ext cx="812800" cy="839429"/>
            </a:xfrm>
            <a:custGeom>
              <a:avLst/>
              <a:gdLst/>
              <a:ahLst/>
              <a:cxnLst/>
              <a:rect l="l" t="t" r="r" b="b"/>
              <a:pathLst>
                <a:path w="812800" h="839429">
                  <a:moveTo>
                    <a:pt x="406400" y="0"/>
                  </a:moveTo>
                  <a:cubicBezTo>
                    <a:pt x="181951" y="0"/>
                    <a:pt x="0" y="187913"/>
                    <a:pt x="0" y="419714"/>
                  </a:cubicBezTo>
                  <a:cubicBezTo>
                    <a:pt x="0" y="651516"/>
                    <a:pt x="181951" y="839429"/>
                    <a:pt x="406400" y="839429"/>
                  </a:cubicBezTo>
                  <a:cubicBezTo>
                    <a:pt x="630849" y="839429"/>
                    <a:pt x="812800" y="651516"/>
                    <a:pt x="812800" y="419714"/>
                  </a:cubicBezTo>
                  <a:cubicBezTo>
                    <a:pt x="812800" y="187913"/>
                    <a:pt x="630849" y="0"/>
                    <a:pt x="406400" y="0"/>
                  </a:cubicBezTo>
                  <a:close/>
                </a:path>
              </a:pathLst>
            </a:custGeom>
            <a:solidFill>
              <a:srgbClr val="F5EE1C"/>
            </a:solidFill>
          </p:spPr>
          <p:txBody>
            <a:bodyPr/>
            <a:lstStyle/>
            <a:p>
              <a:endParaRPr lang="en-CA"/>
            </a:p>
          </p:txBody>
        </p:sp>
        <p:sp>
          <p:nvSpPr>
            <p:cNvPr id="43" name="TextBox 43"/>
            <p:cNvSpPr txBox="1"/>
            <p:nvPr/>
          </p:nvSpPr>
          <p:spPr>
            <a:xfrm>
              <a:off x="76200" y="-26079"/>
              <a:ext cx="660400" cy="786811"/>
            </a:xfrm>
            <a:prstGeom prst="rect">
              <a:avLst/>
            </a:prstGeom>
          </p:spPr>
          <p:txBody>
            <a:bodyPr lIns="54971" tIns="54971" rIns="54971" bIns="54971" rtlCol="0" anchor="b"/>
            <a:lstStyle/>
            <a:p>
              <a:pPr algn="ctr">
                <a:lnSpc>
                  <a:spcPts val="3779"/>
                </a:lnSpc>
              </a:pPr>
              <a:r>
                <a:rPr lang="en-US" sz="2699" spc="272">
                  <a:solidFill>
                    <a:srgbClr val="450A4A"/>
                  </a:solidFill>
                  <a:latin typeface="Arial"/>
                  <a:ea typeface="Arial"/>
                  <a:cs typeface="Arial"/>
                  <a:sym typeface="Arial"/>
                </a:rPr>
                <a:t>5</a:t>
              </a:r>
            </a:p>
          </p:txBody>
        </p:sp>
      </p:grpSp>
      <p:grpSp>
        <p:nvGrpSpPr>
          <p:cNvPr id="44" name="Group 44"/>
          <p:cNvGrpSpPr/>
          <p:nvPr/>
        </p:nvGrpSpPr>
        <p:grpSpPr>
          <a:xfrm>
            <a:off x="9774185" y="7928130"/>
            <a:ext cx="780306" cy="805870"/>
            <a:chOff x="0" y="0"/>
            <a:chExt cx="812800" cy="839429"/>
          </a:xfrm>
        </p:grpSpPr>
        <p:sp>
          <p:nvSpPr>
            <p:cNvPr id="45" name="Freeform 45"/>
            <p:cNvSpPr/>
            <p:nvPr/>
          </p:nvSpPr>
          <p:spPr>
            <a:xfrm>
              <a:off x="0" y="0"/>
              <a:ext cx="812800" cy="839429"/>
            </a:xfrm>
            <a:custGeom>
              <a:avLst/>
              <a:gdLst/>
              <a:ahLst/>
              <a:cxnLst/>
              <a:rect l="l" t="t" r="r" b="b"/>
              <a:pathLst>
                <a:path w="812800" h="839429">
                  <a:moveTo>
                    <a:pt x="406400" y="0"/>
                  </a:moveTo>
                  <a:cubicBezTo>
                    <a:pt x="181951" y="0"/>
                    <a:pt x="0" y="187913"/>
                    <a:pt x="0" y="419714"/>
                  </a:cubicBezTo>
                  <a:cubicBezTo>
                    <a:pt x="0" y="651516"/>
                    <a:pt x="181951" y="839429"/>
                    <a:pt x="406400" y="839429"/>
                  </a:cubicBezTo>
                  <a:cubicBezTo>
                    <a:pt x="630849" y="839429"/>
                    <a:pt x="812800" y="651516"/>
                    <a:pt x="812800" y="419714"/>
                  </a:cubicBezTo>
                  <a:cubicBezTo>
                    <a:pt x="812800" y="187913"/>
                    <a:pt x="630849" y="0"/>
                    <a:pt x="406400" y="0"/>
                  </a:cubicBezTo>
                  <a:close/>
                </a:path>
              </a:pathLst>
            </a:custGeom>
            <a:solidFill>
              <a:srgbClr val="F5EE1C"/>
            </a:solidFill>
          </p:spPr>
          <p:txBody>
            <a:bodyPr/>
            <a:lstStyle/>
            <a:p>
              <a:endParaRPr lang="en-CA"/>
            </a:p>
          </p:txBody>
        </p:sp>
        <p:sp>
          <p:nvSpPr>
            <p:cNvPr id="46" name="TextBox 46"/>
            <p:cNvSpPr txBox="1"/>
            <p:nvPr/>
          </p:nvSpPr>
          <p:spPr>
            <a:xfrm>
              <a:off x="76200" y="-26079"/>
              <a:ext cx="660400" cy="786811"/>
            </a:xfrm>
            <a:prstGeom prst="rect">
              <a:avLst/>
            </a:prstGeom>
          </p:spPr>
          <p:txBody>
            <a:bodyPr lIns="54971" tIns="54971" rIns="54971" bIns="54971" rtlCol="0" anchor="b"/>
            <a:lstStyle/>
            <a:p>
              <a:pPr algn="ctr">
                <a:lnSpc>
                  <a:spcPts val="3779"/>
                </a:lnSpc>
              </a:pPr>
              <a:r>
                <a:rPr lang="en-US" sz="2699" spc="272">
                  <a:solidFill>
                    <a:srgbClr val="450A4A"/>
                  </a:solidFill>
                  <a:latin typeface="Arial"/>
                  <a:ea typeface="Arial"/>
                  <a:cs typeface="Arial"/>
                  <a:sym typeface="Arial"/>
                </a:rPr>
                <a:t>6</a:t>
              </a:r>
            </a:p>
          </p:txBody>
        </p:sp>
      </p:grpSp>
      <p:sp>
        <p:nvSpPr>
          <p:cNvPr id="47" name="TextBox 47"/>
          <p:cNvSpPr txBox="1"/>
          <p:nvPr/>
        </p:nvSpPr>
        <p:spPr>
          <a:xfrm>
            <a:off x="11031855" y="6191398"/>
            <a:ext cx="5423092" cy="1466850"/>
          </a:xfrm>
          <a:prstGeom prst="rect">
            <a:avLst/>
          </a:prstGeom>
        </p:spPr>
        <p:txBody>
          <a:bodyPr lIns="0" tIns="0" rIns="0" bIns="0" rtlCol="0" anchor="t">
            <a:spAutoFit/>
          </a:bodyPr>
          <a:lstStyle/>
          <a:p>
            <a:pPr algn="l">
              <a:lnSpc>
                <a:spcPts val="3719"/>
              </a:lnSpc>
            </a:pPr>
            <a:r>
              <a:rPr lang="en-US" sz="3099">
                <a:solidFill>
                  <a:srgbClr val="F4D8FF"/>
                </a:solidFill>
                <a:latin typeface="Arial"/>
                <a:ea typeface="Arial"/>
                <a:cs typeface="Arial"/>
                <a:sym typeface="Arial"/>
              </a:rPr>
              <a:t>A Sustainable Solution for Rail (AKM + AIM)</a:t>
            </a:r>
          </a:p>
          <a:p>
            <a:pPr algn="l">
              <a:lnSpc>
                <a:spcPts val="3719"/>
              </a:lnSpc>
            </a:pPr>
            <a:endParaRPr lang="en-US" sz="3099">
              <a:solidFill>
                <a:srgbClr val="F4D8FF"/>
              </a:solidFill>
              <a:latin typeface="Arial"/>
              <a:ea typeface="Arial"/>
              <a:cs typeface="Arial"/>
              <a:sym typeface="Arial"/>
            </a:endParaRPr>
          </a:p>
        </p:txBody>
      </p:sp>
      <p:sp>
        <p:nvSpPr>
          <p:cNvPr id="48" name="Freeform 48"/>
          <p:cNvSpPr/>
          <p:nvPr/>
        </p:nvSpPr>
        <p:spPr>
          <a:xfrm rot="-5400000">
            <a:off x="6054799" y="-2576010"/>
            <a:ext cx="103869" cy="9232800"/>
          </a:xfrm>
          <a:custGeom>
            <a:avLst/>
            <a:gdLst/>
            <a:ahLst/>
            <a:cxnLst/>
            <a:rect l="l" t="t" r="r" b="b"/>
            <a:pathLst>
              <a:path w="103869" h="9232800">
                <a:moveTo>
                  <a:pt x="0" y="0"/>
                </a:moveTo>
                <a:lnTo>
                  <a:pt x="103869" y="0"/>
                </a:lnTo>
                <a:lnTo>
                  <a:pt x="103869" y="9232800"/>
                </a:lnTo>
                <a:lnTo>
                  <a:pt x="0" y="9232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424">
                <a:alpha val="100000"/>
              </a:srgbClr>
            </a:gs>
            <a:gs pos="100000">
              <a:srgbClr val="2D4C9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74398"/>
            <a:ext cx="6255994" cy="4731096"/>
          </a:xfrm>
          <a:custGeom>
            <a:avLst/>
            <a:gdLst/>
            <a:ahLst/>
            <a:cxnLst/>
            <a:rect l="l" t="t" r="r" b="b"/>
            <a:pathLst>
              <a:path w="6255994" h="4731096">
                <a:moveTo>
                  <a:pt x="0" y="0"/>
                </a:moveTo>
                <a:lnTo>
                  <a:pt x="6255994" y="0"/>
                </a:lnTo>
                <a:lnTo>
                  <a:pt x="6255994" y="4731096"/>
                </a:lnTo>
                <a:lnTo>
                  <a:pt x="0" y="4731096"/>
                </a:lnTo>
                <a:lnTo>
                  <a:pt x="0" y="0"/>
                </a:lnTo>
                <a:close/>
              </a:path>
            </a:pathLst>
          </a:custGeom>
          <a:blipFill>
            <a:blip r:embed="rId4">
              <a:alphaModFix amt="7999"/>
              <a:extLst>
                <a:ext uri="{96DAC541-7B7A-43D3-8B79-37D633B846F1}">
                  <asvg:svgBlip xmlns:asvg="http://schemas.microsoft.com/office/drawing/2016/SVG/main" r:embed="rId5"/>
                </a:ext>
              </a:extLst>
            </a:blip>
            <a:stretch>
              <a:fillRect/>
            </a:stretch>
          </a:blipFill>
        </p:spPr>
        <p:txBody>
          <a:bodyPr/>
          <a:lstStyle/>
          <a:p>
            <a:endParaRPr lang="en-CA"/>
          </a:p>
        </p:txBody>
      </p:sp>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r="23879" b="4294"/>
          <a:stretch>
            <a:fillRect/>
          </a:stretch>
        </p:blipFill>
        <p:spPr>
          <a:xfrm>
            <a:off x="1474276" y="3918197"/>
            <a:ext cx="7239362" cy="5136761"/>
          </a:xfrm>
          <a:prstGeom prst="rect">
            <a:avLst/>
          </a:prstGeom>
        </p:spPr>
      </p:pic>
      <p:sp>
        <p:nvSpPr>
          <p:cNvPr id="4" name="TextBox 4"/>
          <p:cNvSpPr txBox="1"/>
          <p:nvPr/>
        </p:nvSpPr>
        <p:spPr>
          <a:xfrm>
            <a:off x="1490334" y="988331"/>
            <a:ext cx="10345978" cy="1000125"/>
          </a:xfrm>
          <a:prstGeom prst="rect">
            <a:avLst/>
          </a:prstGeom>
        </p:spPr>
        <p:txBody>
          <a:bodyPr lIns="0" tIns="0" rIns="0" bIns="0" rtlCol="0" anchor="t">
            <a:spAutoFit/>
          </a:bodyPr>
          <a:lstStyle/>
          <a:p>
            <a:pPr algn="l">
              <a:lnSpc>
                <a:spcPts val="7903"/>
              </a:lnSpc>
            </a:pPr>
            <a:r>
              <a:rPr lang="en-US" sz="6586" b="1" spc="-40">
                <a:solidFill>
                  <a:srgbClr val="8FD8FF"/>
                </a:solidFill>
                <a:latin typeface="Antonio Bold"/>
                <a:ea typeface="Antonio Bold"/>
                <a:cs typeface="Antonio Bold"/>
                <a:sym typeface="Antonio Bold"/>
              </a:rPr>
              <a:t>TODAY’S </a:t>
            </a:r>
            <a:r>
              <a:rPr lang="en-US" sz="6586" b="1" spc="-40">
                <a:solidFill>
                  <a:srgbClr val="D9513F"/>
                </a:solidFill>
                <a:latin typeface="Antonio Bold"/>
                <a:ea typeface="Antonio Bold"/>
                <a:cs typeface="Antonio Bold"/>
                <a:sym typeface="Antonio Bold"/>
              </a:rPr>
              <a:t>RAILROAD ECOSYSTEM</a:t>
            </a:r>
          </a:p>
        </p:txBody>
      </p:sp>
      <p:grpSp>
        <p:nvGrpSpPr>
          <p:cNvPr id="5" name="Group 5"/>
          <p:cNvGrpSpPr/>
          <p:nvPr/>
        </p:nvGrpSpPr>
        <p:grpSpPr>
          <a:xfrm>
            <a:off x="9144000" y="3990674"/>
            <a:ext cx="7945506" cy="1003407"/>
            <a:chOff x="0" y="0"/>
            <a:chExt cx="812800" cy="102645"/>
          </a:xfrm>
        </p:grpSpPr>
        <p:sp>
          <p:nvSpPr>
            <p:cNvPr id="6" name="Freeform 6"/>
            <p:cNvSpPr/>
            <p:nvPr/>
          </p:nvSpPr>
          <p:spPr>
            <a:xfrm>
              <a:off x="0" y="0"/>
              <a:ext cx="812800" cy="102645"/>
            </a:xfrm>
            <a:custGeom>
              <a:avLst/>
              <a:gdLst/>
              <a:ahLst/>
              <a:cxnLst/>
              <a:rect l="l" t="t" r="r" b="b"/>
              <a:pathLst>
                <a:path w="812800" h="102645">
                  <a:moveTo>
                    <a:pt x="37026" y="0"/>
                  </a:moveTo>
                  <a:lnTo>
                    <a:pt x="775774" y="0"/>
                  </a:lnTo>
                  <a:cubicBezTo>
                    <a:pt x="796223" y="0"/>
                    <a:pt x="812800" y="16577"/>
                    <a:pt x="812800" y="37026"/>
                  </a:cubicBezTo>
                  <a:lnTo>
                    <a:pt x="812800" y="65619"/>
                  </a:lnTo>
                  <a:cubicBezTo>
                    <a:pt x="812800" y="86068"/>
                    <a:pt x="796223" y="102645"/>
                    <a:pt x="775774" y="102645"/>
                  </a:cubicBezTo>
                  <a:lnTo>
                    <a:pt x="37026" y="102645"/>
                  </a:lnTo>
                  <a:cubicBezTo>
                    <a:pt x="16577" y="102645"/>
                    <a:pt x="0" y="86068"/>
                    <a:pt x="0" y="65619"/>
                  </a:cubicBezTo>
                  <a:lnTo>
                    <a:pt x="0" y="37026"/>
                  </a:lnTo>
                  <a:cubicBezTo>
                    <a:pt x="0" y="16577"/>
                    <a:pt x="16577" y="0"/>
                    <a:pt x="37026" y="0"/>
                  </a:cubicBezTo>
                  <a:close/>
                </a:path>
              </a:pathLst>
            </a:custGeom>
            <a:solidFill>
              <a:srgbClr val="182D88"/>
            </a:solidFill>
          </p:spPr>
          <p:txBody>
            <a:bodyPr/>
            <a:lstStyle/>
            <a:p>
              <a:endParaRPr lang="en-CA"/>
            </a:p>
          </p:txBody>
        </p:sp>
        <p:sp>
          <p:nvSpPr>
            <p:cNvPr id="7" name="TextBox 7"/>
            <p:cNvSpPr txBox="1"/>
            <p:nvPr/>
          </p:nvSpPr>
          <p:spPr>
            <a:xfrm>
              <a:off x="0" y="-57150"/>
              <a:ext cx="812800" cy="159795"/>
            </a:xfrm>
            <a:prstGeom prst="rect">
              <a:avLst/>
            </a:prstGeom>
          </p:spPr>
          <p:txBody>
            <a:bodyPr lIns="50800" tIns="50800" rIns="50800" bIns="50800" rtlCol="0" anchor="ctr"/>
            <a:lstStyle/>
            <a:p>
              <a:pPr algn="ctr">
                <a:lnSpc>
                  <a:spcPts val="1960"/>
                </a:lnSpc>
              </a:pPr>
              <a:endParaRPr/>
            </a:p>
          </p:txBody>
        </p:sp>
      </p:grpSp>
      <p:sp>
        <p:nvSpPr>
          <p:cNvPr id="8" name="TextBox 8"/>
          <p:cNvSpPr txBox="1"/>
          <p:nvPr/>
        </p:nvSpPr>
        <p:spPr>
          <a:xfrm>
            <a:off x="10848160" y="4238625"/>
            <a:ext cx="5423092" cy="523875"/>
          </a:xfrm>
          <a:prstGeom prst="rect">
            <a:avLst/>
          </a:prstGeom>
        </p:spPr>
        <p:txBody>
          <a:bodyPr lIns="0" tIns="0" rIns="0" bIns="0" rtlCol="0" anchor="t">
            <a:spAutoFit/>
          </a:bodyPr>
          <a:lstStyle/>
          <a:p>
            <a:pPr algn="l">
              <a:lnSpc>
                <a:spcPts val="3600"/>
              </a:lnSpc>
            </a:pPr>
            <a:r>
              <a:rPr lang="en-US" sz="3000" dirty="0">
                <a:solidFill>
                  <a:srgbClr val="F4D8FF"/>
                </a:solidFill>
                <a:latin typeface="Arial"/>
                <a:ea typeface="Arial"/>
                <a:cs typeface="Arial"/>
                <a:sym typeface="Arial"/>
              </a:rPr>
              <a:t>Overview</a:t>
            </a:r>
          </a:p>
        </p:txBody>
      </p:sp>
      <p:grpSp>
        <p:nvGrpSpPr>
          <p:cNvPr id="9" name="Group 9"/>
          <p:cNvGrpSpPr/>
          <p:nvPr/>
        </p:nvGrpSpPr>
        <p:grpSpPr>
          <a:xfrm>
            <a:off x="9657043" y="4089442"/>
            <a:ext cx="780306" cy="805870"/>
            <a:chOff x="0" y="0"/>
            <a:chExt cx="812800" cy="839429"/>
          </a:xfrm>
        </p:grpSpPr>
        <p:sp>
          <p:nvSpPr>
            <p:cNvPr id="10" name="Freeform 10"/>
            <p:cNvSpPr/>
            <p:nvPr/>
          </p:nvSpPr>
          <p:spPr>
            <a:xfrm>
              <a:off x="0" y="0"/>
              <a:ext cx="812800" cy="839429"/>
            </a:xfrm>
            <a:custGeom>
              <a:avLst/>
              <a:gdLst/>
              <a:ahLst/>
              <a:cxnLst/>
              <a:rect l="l" t="t" r="r" b="b"/>
              <a:pathLst>
                <a:path w="812800" h="839429">
                  <a:moveTo>
                    <a:pt x="406400" y="0"/>
                  </a:moveTo>
                  <a:cubicBezTo>
                    <a:pt x="181951" y="0"/>
                    <a:pt x="0" y="187913"/>
                    <a:pt x="0" y="419714"/>
                  </a:cubicBezTo>
                  <a:cubicBezTo>
                    <a:pt x="0" y="651516"/>
                    <a:pt x="181951" y="839429"/>
                    <a:pt x="406400" y="839429"/>
                  </a:cubicBezTo>
                  <a:cubicBezTo>
                    <a:pt x="630849" y="839429"/>
                    <a:pt x="812800" y="651516"/>
                    <a:pt x="812800" y="419714"/>
                  </a:cubicBezTo>
                  <a:cubicBezTo>
                    <a:pt x="812800" y="187913"/>
                    <a:pt x="630849" y="0"/>
                    <a:pt x="406400" y="0"/>
                  </a:cubicBezTo>
                  <a:close/>
                </a:path>
              </a:pathLst>
            </a:custGeom>
            <a:solidFill>
              <a:srgbClr val="F5EE1C"/>
            </a:solidFill>
          </p:spPr>
          <p:txBody>
            <a:bodyPr/>
            <a:lstStyle/>
            <a:p>
              <a:endParaRPr lang="en-CA"/>
            </a:p>
          </p:txBody>
        </p:sp>
        <p:sp>
          <p:nvSpPr>
            <p:cNvPr id="11" name="TextBox 11"/>
            <p:cNvSpPr txBox="1"/>
            <p:nvPr/>
          </p:nvSpPr>
          <p:spPr>
            <a:xfrm>
              <a:off x="76200" y="-26079"/>
              <a:ext cx="660400" cy="786811"/>
            </a:xfrm>
            <a:prstGeom prst="rect">
              <a:avLst/>
            </a:prstGeom>
          </p:spPr>
          <p:txBody>
            <a:bodyPr lIns="54971" tIns="54971" rIns="54971" bIns="54971" rtlCol="0" anchor="b"/>
            <a:lstStyle/>
            <a:p>
              <a:pPr algn="ctr">
                <a:lnSpc>
                  <a:spcPts val="3779"/>
                </a:lnSpc>
              </a:pPr>
              <a:r>
                <a:rPr lang="en-US" sz="2699" spc="272">
                  <a:solidFill>
                    <a:srgbClr val="450A4A"/>
                  </a:solidFill>
                  <a:latin typeface="Arial"/>
                  <a:ea typeface="Arial"/>
                  <a:cs typeface="Arial"/>
                  <a:sym typeface="Arial"/>
                </a:rPr>
                <a:t>1</a:t>
              </a:r>
            </a:p>
          </p:txBody>
        </p:sp>
      </p:grpSp>
      <p:grpSp>
        <p:nvGrpSpPr>
          <p:cNvPr id="12" name="Group 12"/>
          <p:cNvGrpSpPr/>
          <p:nvPr/>
        </p:nvGrpSpPr>
        <p:grpSpPr>
          <a:xfrm>
            <a:off x="9144000" y="5346688"/>
            <a:ext cx="7945506" cy="1003407"/>
            <a:chOff x="0" y="0"/>
            <a:chExt cx="812800" cy="102645"/>
          </a:xfrm>
        </p:grpSpPr>
        <p:sp>
          <p:nvSpPr>
            <p:cNvPr id="13" name="Freeform 13"/>
            <p:cNvSpPr/>
            <p:nvPr/>
          </p:nvSpPr>
          <p:spPr>
            <a:xfrm>
              <a:off x="0" y="0"/>
              <a:ext cx="812800" cy="102645"/>
            </a:xfrm>
            <a:custGeom>
              <a:avLst/>
              <a:gdLst/>
              <a:ahLst/>
              <a:cxnLst/>
              <a:rect l="l" t="t" r="r" b="b"/>
              <a:pathLst>
                <a:path w="812800" h="102645">
                  <a:moveTo>
                    <a:pt x="37026" y="0"/>
                  </a:moveTo>
                  <a:lnTo>
                    <a:pt x="775774" y="0"/>
                  </a:lnTo>
                  <a:cubicBezTo>
                    <a:pt x="796223" y="0"/>
                    <a:pt x="812800" y="16577"/>
                    <a:pt x="812800" y="37026"/>
                  </a:cubicBezTo>
                  <a:lnTo>
                    <a:pt x="812800" y="65619"/>
                  </a:lnTo>
                  <a:cubicBezTo>
                    <a:pt x="812800" y="86068"/>
                    <a:pt x="796223" y="102645"/>
                    <a:pt x="775774" y="102645"/>
                  </a:cubicBezTo>
                  <a:lnTo>
                    <a:pt x="37026" y="102645"/>
                  </a:lnTo>
                  <a:cubicBezTo>
                    <a:pt x="16577" y="102645"/>
                    <a:pt x="0" y="86068"/>
                    <a:pt x="0" y="65619"/>
                  </a:cubicBezTo>
                  <a:lnTo>
                    <a:pt x="0" y="37026"/>
                  </a:lnTo>
                  <a:cubicBezTo>
                    <a:pt x="0" y="16577"/>
                    <a:pt x="16577" y="0"/>
                    <a:pt x="37026" y="0"/>
                  </a:cubicBezTo>
                  <a:close/>
                </a:path>
              </a:pathLst>
            </a:custGeom>
            <a:solidFill>
              <a:srgbClr val="182D88"/>
            </a:solidFill>
          </p:spPr>
          <p:txBody>
            <a:bodyPr/>
            <a:lstStyle/>
            <a:p>
              <a:endParaRPr lang="en-CA"/>
            </a:p>
          </p:txBody>
        </p:sp>
        <p:sp>
          <p:nvSpPr>
            <p:cNvPr id="14" name="TextBox 14"/>
            <p:cNvSpPr txBox="1"/>
            <p:nvPr/>
          </p:nvSpPr>
          <p:spPr>
            <a:xfrm>
              <a:off x="0" y="-57150"/>
              <a:ext cx="812800" cy="159795"/>
            </a:xfrm>
            <a:prstGeom prst="rect">
              <a:avLst/>
            </a:prstGeom>
          </p:spPr>
          <p:txBody>
            <a:bodyPr lIns="50800" tIns="50800" rIns="50800" bIns="50800" rtlCol="0" anchor="ctr"/>
            <a:lstStyle/>
            <a:p>
              <a:pPr algn="ctr">
                <a:lnSpc>
                  <a:spcPts val="1960"/>
                </a:lnSpc>
              </a:pPr>
              <a:endParaRPr/>
            </a:p>
          </p:txBody>
        </p:sp>
      </p:grpSp>
      <p:grpSp>
        <p:nvGrpSpPr>
          <p:cNvPr id="15" name="Group 15"/>
          <p:cNvGrpSpPr/>
          <p:nvPr/>
        </p:nvGrpSpPr>
        <p:grpSpPr>
          <a:xfrm>
            <a:off x="9144000" y="6699001"/>
            <a:ext cx="7945506" cy="1003407"/>
            <a:chOff x="0" y="0"/>
            <a:chExt cx="812800" cy="102645"/>
          </a:xfrm>
        </p:grpSpPr>
        <p:sp>
          <p:nvSpPr>
            <p:cNvPr id="16" name="Freeform 16"/>
            <p:cNvSpPr/>
            <p:nvPr/>
          </p:nvSpPr>
          <p:spPr>
            <a:xfrm>
              <a:off x="0" y="0"/>
              <a:ext cx="812800" cy="102645"/>
            </a:xfrm>
            <a:custGeom>
              <a:avLst/>
              <a:gdLst/>
              <a:ahLst/>
              <a:cxnLst/>
              <a:rect l="l" t="t" r="r" b="b"/>
              <a:pathLst>
                <a:path w="812800" h="102645">
                  <a:moveTo>
                    <a:pt x="37026" y="0"/>
                  </a:moveTo>
                  <a:lnTo>
                    <a:pt x="775774" y="0"/>
                  </a:lnTo>
                  <a:cubicBezTo>
                    <a:pt x="796223" y="0"/>
                    <a:pt x="812800" y="16577"/>
                    <a:pt x="812800" y="37026"/>
                  </a:cubicBezTo>
                  <a:lnTo>
                    <a:pt x="812800" y="65619"/>
                  </a:lnTo>
                  <a:cubicBezTo>
                    <a:pt x="812800" y="86068"/>
                    <a:pt x="796223" y="102645"/>
                    <a:pt x="775774" y="102645"/>
                  </a:cubicBezTo>
                  <a:lnTo>
                    <a:pt x="37026" y="102645"/>
                  </a:lnTo>
                  <a:cubicBezTo>
                    <a:pt x="16577" y="102645"/>
                    <a:pt x="0" y="86068"/>
                    <a:pt x="0" y="65619"/>
                  </a:cubicBezTo>
                  <a:lnTo>
                    <a:pt x="0" y="37026"/>
                  </a:lnTo>
                  <a:cubicBezTo>
                    <a:pt x="0" y="16577"/>
                    <a:pt x="16577" y="0"/>
                    <a:pt x="37026" y="0"/>
                  </a:cubicBezTo>
                  <a:close/>
                </a:path>
              </a:pathLst>
            </a:custGeom>
            <a:solidFill>
              <a:srgbClr val="182D88"/>
            </a:solidFill>
          </p:spPr>
          <p:txBody>
            <a:bodyPr/>
            <a:lstStyle/>
            <a:p>
              <a:endParaRPr lang="en-CA"/>
            </a:p>
          </p:txBody>
        </p:sp>
        <p:sp>
          <p:nvSpPr>
            <p:cNvPr id="17" name="TextBox 17"/>
            <p:cNvSpPr txBox="1"/>
            <p:nvPr/>
          </p:nvSpPr>
          <p:spPr>
            <a:xfrm>
              <a:off x="0" y="-57150"/>
              <a:ext cx="812800" cy="159795"/>
            </a:xfrm>
            <a:prstGeom prst="rect">
              <a:avLst/>
            </a:prstGeom>
          </p:spPr>
          <p:txBody>
            <a:bodyPr lIns="50800" tIns="50800" rIns="50800" bIns="50800" rtlCol="0" anchor="ctr"/>
            <a:lstStyle/>
            <a:p>
              <a:pPr algn="ctr">
                <a:lnSpc>
                  <a:spcPts val="1960"/>
                </a:lnSpc>
              </a:pPr>
              <a:endParaRPr/>
            </a:p>
          </p:txBody>
        </p:sp>
      </p:grpSp>
      <p:sp>
        <p:nvSpPr>
          <p:cNvPr id="18" name="TextBox 18"/>
          <p:cNvSpPr txBox="1"/>
          <p:nvPr/>
        </p:nvSpPr>
        <p:spPr>
          <a:xfrm>
            <a:off x="10848160" y="6969219"/>
            <a:ext cx="5677510" cy="523875"/>
          </a:xfrm>
          <a:prstGeom prst="rect">
            <a:avLst/>
          </a:prstGeom>
        </p:spPr>
        <p:txBody>
          <a:bodyPr lIns="0" tIns="0" rIns="0" bIns="0" rtlCol="0" anchor="t">
            <a:spAutoFit/>
          </a:bodyPr>
          <a:lstStyle/>
          <a:p>
            <a:pPr algn="l">
              <a:lnSpc>
                <a:spcPts val="3600"/>
              </a:lnSpc>
            </a:pPr>
            <a:r>
              <a:rPr lang="en-US" sz="3000">
                <a:solidFill>
                  <a:srgbClr val="F4D8FF"/>
                </a:solidFill>
                <a:latin typeface="Arial"/>
                <a:ea typeface="Arial"/>
                <a:cs typeface="Arial"/>
                <a:sym typeface="Arial"/>
              </a:rPr>
              <a:t>Rail Specifics &amp; Current Situation</a:t>
            </a:r>
          </a:p>
        </p:txBody>
      </p:sp>
      <p:grpSp>
        <p:nvGrpSpPr>
          <p:cNvPr id="19" name="Group 19"/>
          <p:cNvGrpSpPr/>
          <p:nvPr/>
        </p:nvGrpSpPr>
        <p:grpSpPr>
          <a:xfrm>
            <a:off x="9657043" y="5445456"/>
            <a:ext cx="780306" cy="805870"/>
            <a:chOff x="0" y="0"/>
            <a:chExt cx="812800" cy="839429"/>
          </a:xfrm>
        </p:grpSpPr>
        <p:sp>
          <p:nvSpPr>
            <p:cNvPr id="20" name="Freeform 20"/>
            <p:cNvSpPr/>
            <p:nvPr/>
          </p:nvSpPr>
          <p:spPr>
            <a:xfrm>
              <a:off x="0" y="0"/>
              <a:ext cx="812800" cy="839429"/>
            </a:xfrm>
            <a:custGeom>
              <a:avLst/>
              <a:gdLst/>
              <a:ahLst/>
              <a:cxnLst/>
              <a:rect l="l" t="t" r="r" b="b"/>
              <a:pathLst>
                <a:path w="812800" h="839429">
                  <a:moveTo>
                    <a:pt x="406400" y="0"/>
                  </a:moveTo>
                  <a:cubicBezTo>
                    <a:pt x="181951" y="0"/>
                    <a:pt x="0" y="187913"/>
                    <a:pt x="0" y="419714"/>
                  </a:cubicBezTo>
                  <a:cubicBezTo>
                    <a:pt x="0" y="651516"/>
                    <a:pt x="181951" y="839429"/>
                    <a:pt x="406400" y="839429"/>
                  </a:cubicBezTo>
                  <a:cubicBezTo>
                    <a:pt x="630849" y="839429"/>
                    <a:pt x="812800" y="651516"/>
                    <a:pt x="812800" y="419714"/>
                  </a:cubicBezTo>
                  <a:cubicBezTo>
                    <a:pt x="812800" y="187913"/>
                    <a:pt x="630849" y="0"/>
                    <a:pt x="406400" y="0"/>
                  </a:cubicBezTo>
                  <a:close/>
                </a:path>
              </a:pathLst>
            </a:custGeom>
            <a:solidFill>
              <a:srgbClr val="F5EE1C"/>
            </a:solidFill>
          </p:spPr>
          <p:txBody>
            <a:bodyPr/>
            <a:lstStyle/>
            <a:p>
              <a:endParaRPr lang="en-CA"/>
            </a:p>
          </p:txBody>
        </p:sp>
        <p:sp>
          <p:nvSpPr>
            <p:cNvPr id="21" name="TextBox 21"/>
            <p:cNvSpPr txBox="1"/>
            <p:nvPr/>
          </p:nvSpPr>
          <p:spPr>
            <a:xfrm>
              <a:off x="76200" y="-26079"/>
              <a:ext cx="660400" cy="786811"/>
            </a:xfrm>
            <a:prstGeom prst="rect">
              <a:avLst/>
            </a:prstGeom>
          </p:spPr>
          <p:txBody>
            <a:bodyPr lIns="54971" tIns="54971" rIns="54971" bIns="54971" rtlCol="0" anchor="b"/>
            <a:lstStyle/>
            <a:p>
              <a:pPr algn="ctr">
                <a:lnSpc>
                  <a:spcPts val="3779"/>
                </a:lnSpc>
              </a:pPr>
              <a:r>
                <a:rPr lang="en-US" sz="2699" spc="272">
                  <a:solidFill>
                    <a:srgbClr val="450A4A"/>
                  </a:solidFill>
                  <a:latin typeface="Arial"/>
                  <a:ea typeface="Arial"/>
                  <a:cs typeface="Arial"/>
                  <a:sym typeface="Arial"/>
                </a:rPr>
                <a:t>2</a:t>
              </a:r>
            </a:p>
          </p:txBody>
        </p:sp>
      </p:grpSp>
      <p:grpSp>
        <p:nvGrpSpPr>
          <p:cNvPr id="22" name="Group 22"/>
          <p:cNvGrpSpPr/>
          <p:nvPr/>
        </p:nvGrpSpPr>
        <p:grpSpPr>
          <a:xfrm>
            <a:off x="9657043" y="6797769"/>
            <a:ext cx="780306" cy="805870"/>
            <a:chOff x="0" y="0"/>
            <a:chExt cx="812800" cy="839429"/>
          </a:xfrm>
        </p:grpSpPr>
        <p:sp>
          <p:nvSpPr>
            <p:cNvPr id="23" name="Freeform 23"/>
            <p:cNvSpPr/>
            <p:nvPr/>
          </p:nvSpPr>
          <p:spPr>
            <a:xfrm>
              <a:off x="0" y="0"/>
              <a:ext cx="812800" cy="839429"/>
            </a:xfrm>
            <a:custGeom>
              <a:avLst/>
              <a:gdLst/>
              <a:ahLst/>
              <a:cxnLst/>
              <a:rect l="l" t="t" r="r" b="b"/>
              <a:pathLst>
                <a:path w="812800" h="839429">
                  <a:moveTo>
                    <a:pt x="406400" y="0"/>
                  </a:moveTo>
                  <a:cubicBezTo>
                    <a:pt x="181951" y="0"/>
                    <a:pt x="0" y="187913"/>
                    <a:pt x="0" y="419714"/>
                  </a:cubicBezTo>
                  <a:cubicBezTo>
                    <a:pt x="0" y="651516"/>
                    <a:pt x="181951" y="839429"/>
                    <a:pt x="406400" y="839429"/>
                  </a:cubicBezTo>
                  <a:cubicBezTo>
                    <a:pt x="630849" y="839429"/>
                    <a:pt x="812800" y="651516"/>
                    <a:pt x="812800" y="419714"/>
                  </a:cubicBezTo>
                  <a:cubicBezTo>
                    <a:pt x="812800" y="187913"/>
                    <a:pt x="630849" y="0"/>
                    <a:pt x="406400" y="0"/>
                  </a:cubicBezTo>
                  <a:close/>
                </a:path>
              </a:pathLst>
            </a:custGeom>
            <a:solidFill>
              <a:srgbClr val="F5EE1C"/>
            </a:solidFill>
          </p:spPr>
          <p:txBody>
            <a:bodyPr/>
            <a:lstStyle/>
            <a:p>
              <a:endParaRPr lang="en-CA"/>
            </a:p>
          </p:txBody>
        </p:sp>
        <p:sp>
          <p:nvSpPr>
            <p:cNvPr id="24" name="TextBox 24"/>
            <p:cNvSpPr txBox="1"/>
            <p:nvPr/>
          </p:nvSpPr>
          <p:spPr>
            <a:xfrm>
              <a:off x="76200" y="-26079"/>
              <a:ext cx="660400" cy="786811"/>
            </a:xfrm>
            <a:prstGeom prst="rect">
              <a:avLst/>
            </a:prstGeom>
          </p:spPr>
          <p:txBody>
            <a:bodyPr lIns="54971" tIns="54971" rIns="54971" bIns="54971" rtlCol="0" anchor="b"/>
            <a:lstStyle/>
            <a:p>
              <a:pPr algn="ctr">
                <a:lnSpc>
                  <a:spcPts val="3779"/>
                </a:lnSpc>
              </a:pPr>
              <a:r>
                <a:rPr lang="en-US" sz="2699" spc="272">
                  <a:solidFill>
                    <a:srgbClr val="450A4A"/>
                  </a:solidFill>
                  <a:latin typeface="Arial"/>
                  <a:ea typeface="Arial"/>
                  <a:cs typeface="Arial"/>
                  <a:sym typeface="Arial"/>
                </a:rPr>
                <a:t>3</a:t>
              </a:r>
            </a:p>
          </p:txBody>
        </p:sp>
      </p:grpSp>
      <p:sp>
        <p:nvSpPr>
          <p:cNvPr id="25" name="TextBox 25"/>
          <p:cNvSpPr txBox="1"/>
          <p:nvPr/>
        </p:nvSpPr>
        <p:spPr>
          <a:xfrm>
            <a:off x="10848160" y="5610225"/>
            <a:ext cx="5423092" cy="523875"/>
          </a:xfrm>
          <a:prstGeom prst="rect">
            <a:avLst/>
          </a:prstGeom>
        </p:spPr>
        <p:txBody>
          <a:bodyPr lIns="0" tIns="0" rIns="0" bIns="0" rtlCol="0" anchor="t">
            <a:spAutoFit/>
          </a:bodyPr>
          <a:lstStyle/>
          <a:p>
            <a:pPr algn="l">
              <a:lnSpc>
                <a:spcPts val="3600"/>
              </a:lnSpc>
            </a:pPr>
            <a:r>
              <a:rPr lang="en-US" sz="3000" dirty="0">
                <a:solidFill>
                  <a:srgbClr val="F4D8FF"/>
                </a:solidFill>
                <a:latin typeface="Arial"/>
                <a:ea typeface="Arial"/>
                <a:cs typeface="Arial"/>
                <a:sym typeface="Arial"/>
              </a:rPr>
              <a:t>Lifecycle</a:t>
            </a:r>
          </a:p>
        </p:txBody>
      </p:sp>
      <p:sp>
        <p:nvSpPr>
          <p:cNvPr id="26" name="TextBox 26"/>
          <p:cNvSpPr txBox="1"/>
          <p:nvPr/>
        </p:nvSpPr>
        <p:spPr>
          <a:xfrm>
            <a:off x="10848160" y="8034800"/>
            <a:ext cx="5677510" cy="1000125"/>
          </a:xfrm>
          <a:prstGeom prst="rect">
            <a:avLst/>
          </a:prstGeom>
        </p:spPr>
        <p:txBody>
          <a:bodyPr lIns="0" tIns="0" rIns="0" bIns="0" rtlCol="0" anchor="t">
            <a:spAutoFit/>
          </a:bodyPr>
          <a:lstStyle/>
          <a:p>
            <a:pPr algn="l">
              <a:lnSpc>
                <a:spcPts val="3719"/>
              </a:lnSpc>
            </a:pPr>
            <a:r>
              <a:rPr lang="en-US" sz="3099">
                <a:solidFill>
                  <a:srgbClr val="F4D8FF"/>
                </a:solidFill>
                <a:latin typeface="Arial"/>
                <a:ea typeface="Arial"/>
                <a:cs typeface="Arial"/>
                <a:sym typeface="Arial"/>
              </a:rPr>
              <a:t>Rail Specifics &amp; Current Situation</a:t>
            </a:r>
          </a:p>
        </p:txBody>
      </p:sp>
      <p:grpSp>
        <p:nvGrpSpPr>
          <p:cNvPr id="27" name="Group 27"/>
          <p:cNvGrpSpPr/>
          <p:nvPr/>
        </p:nvGrpSpPr>
        <p:grpSpPr>
          <a:xfrm>
            <a:off x="9144000" y="8031518"/>
            <a:ext cx="7945506" cy="1003407"/>
            <a:chOff x="0" y="0"/>
            <a:chExt cx="812800" cy="102645"/>
          </a:xfrm>
        </p:grpSpPr>
        <p:sp>
          <p:nvSpPr>
            <p:cNvPr id="28" name="Freeform 28"/>
            <p:cNvSpPr/>
            <p:nvPr/>
          </p:nvSpPr>
          <p:spPr>
            <a:xfrm>
              <a:off x="0" y="0"/>
              <a:ext cx="812800" cy="102645"/>
            </a:xfrm>
            <a:custGeom>
              <a:avLst/>
              <a:gdLst/>
              <a:ahLst/>
              <a:cxnLst/>
              <a:rect l="l" t="t" r="r" b="b"/>
              <a:pathLst>
                <a:path w="812800" h="102645">
                  <a:moveTo>
                    <a:pt x="37026" y="0"/>
                  </a:moveTo>
                  <a:lnTo>
                    <a:pt x="775774" y="0"/>
                  </a:lnTo>
                  <a:cubicBezTo>
                    <a:pt x="796223" y="0"/>
                    <a:pt x="812800" y="16577"/>
                    <a:pt x="812800" y="37026"/>
                  </a:cubicBezTo>
                  <a:lnTo>
                    <a:pt x="812800" y="65619"/>
                  </a:lnTo>
                  <a:cubicBezTo>
                    <a:pt x="812800" y="86068"/>
                    <a:pt x="796223" y="102645"/>
                    <a:pt x="775774" y="102645"/>
                  </a:cubicBezTo>
                  <a:lnTo>
                    <a:pt x="37026" y="102645"/>
                  </a:lnTo>
                  <a:cubicBezTo>
                    <a:pt x="16577" y="102645"/>
                    <a:pt x="0" y="86068"/>
                    <a:pt x="0" y="65619"/>
                  </a:cubicBezTo>
                  <a:lnTo>
                    <a:pt x="0" y="37026"/>
                  </a:lnTo>
                  <a:cubicBezTo>
                    <a:pt x="0" y="16577"/>
                    <a:pt x="16577" y="0"/>
                    <a:pt x="37026" y="0"/>
                  </a:cubicBezTo>
                  <a:close/>
                </a:path>
              </a:pathLst>
            </a:custGeom>
            <a:solidFill>
              <a:srgbClr val="182D88"/>
            </a:solidFill>
          </p:spPr>
          <p:txBody>
            <a:bodyPr/>
            <a:lstStyle/>
            <a:p>
              <a:endParaRPr lang="en-CA"/>
            </a:p>
          </p:txBody>
        </p:sp>
        <p:sp>
          <p:nvSpPr>
            <p:cNvPr id="29" name="TextBox 29"/>
            <p:cNvSpPr txBox="1"/>
            <p:nvPr/>
          </p:nvSpPr>
          <p:spPr>
            <a:xfrm>
              <a:off x="0" y="-57150"/>
              <a:ext cx="812800" cy="159795"/>
            </a:xfrm>
            <a:prstGeom prst="rect">
              <a:avLst/>
            </a:prstGeom>
          </p:spPr>
          <p:txBody>
            <a:bodyPr lIns="50800" tIns="50800" rIns="50800" bIns="50800" rtlCol="0" anchor="ctr"/>
            <a:lstStyle/>
            <a:p>
              <a:pPr algn="ctr">
                <a:lnSpc>
                  <a:spcPts val="1960"/>
                </a:lnSpc>
              </a:pPr>
              <a:endParaRPr/>
            </a:p>
          </p:txBody>
        </p:sp>
      </p:grpSp>
      <p:grpSp>
        <p:nvGrpSpPr>
          <p:cNvPr id="30" name="Group 30"/>
          <p:cNvGrpSpPr/>
          <p:nvPr/>
        </p:nvGrpSpPr>
        <p:grpSpPr>
          <a:xfrm>
            <a:off x="9657043" y="8150083"/>
            <a:ext cx="780306" cy="805870"/>
            <a:chOff x="0" y="0"/>
            <a:chExt cx="812800" cy="839429"/>
          </a:xfrm>
        </p:grpSpPr>
        <p:sp>
          <p:nvSpPr>
            <p:cNvPr id="31" name="Freeform 31"/>
            <p:cNvSpPr/>
            <p:nvPr/>
          </p:nvSpPr>
          <p:spPr>
            <a:xfrm>
              <a:off x="0" y="0"/>
              <a:ext cx="812800" cy="839429"/>
            </a:xfrm>
            <a:custGeom>
              <a:avLst/>
              <a:gdLst/>
              <a:ahLst/>
              <a:cxnLst/>
              <a:rect l="l" t="t" r="r" b="b"/>
              <a:pathLst>
                <a:path w="812800" h="839429">
                  <a:moveTo>
                    <a:pt x="406400" y="0"/>
                  </a:moveTo>
                  <a:cubicBezTo>
                    <a:pt x="181951" y="0"/>
                    <a:pt x="0" y="187913"/>
                    <a:pt x="0" y="419714"/>
                  </a:cubicBezTo>
                  <a:cubicBezTo>
                    <a:pt x="0" y="651516"/>
                    <a:pt x="181951" y="839429"/>
                    <a:pt x="406400" y="839429"/>
                  </a:cubicBezTo>
                  <a:cubicBezTo>
                    <a:pt x="630849" y="839429"/>
                    <a:pt x="812800" y="651516"/>
                    <a:pt x="812800" y="419714"/>
                  </a:cubicBezTo>
                  <a:cubicBezTo>
                    <a:pt x="812800" y="187913"/>
                    <a:pt x="630849" y="0"/>
                    <a:pt x="406400" y="0"/>
                  </a:cubicBezTo>
                  <a:close/>
                </a:path>
              </a:pathLst>
            </a:custGeom>
            <a:solidFill>
              <a:srgbClr val="F5EE1C"/>
            </a:solidFill>
          </p:spPr>
          <p:txBody>
            <a:bodyPr/>
            <a:lstStyle/>
            <a:p>
              <a:endParaRPr lang="en-CA"/>
            </a:p>
          </p:txBody>
        </p:sp>
        <p:sp>
          <p:nvSpPr>
            <p:cNvPr id="32" name="TextBox 32"/>
            <p:cNvSpPr txBox="1"/>
            <p:nvPr/>
          </p:nvSpPr>
          <p:spPr>
            <a:xfrm>
              <a:off x="76200" y="-26079"/>
              <a:ext cx="660400" cy="786811"/>
            </a:xfrm>
            <a:prstGeom prst="rect">
              <a:avLst/>
            </a:prstGeom>
          </p:spPr>
          <p:txBody>
            <a:bodyPr lIns="54971" tIns="54971" rIns="54971" bIns="54971" rtlCol="0" anchor="b"/>
            <a:lstStyle/>
            <a:p>
              <a:pPr algn="ctr">
                <a:lnSpc>
                  <a:spcPts val="3779"/>
                </a:lnSpc>
              </a:pPr>
              <a:r>
                <a:rPr lang="en-US" sz="2699" spc="272">
                  <a:solidFill>
                    <a:srgbClr val="450A4A"/>
                  </a:solidFill>
                  <a:latin typeface="Arial"/>
                  <a:ea typeface="Arial"/>
                  <a:cs typeface="Arial"/>
                  <a:sym typeface="Arial"/>
                </a:rPr>
                <a:t>4</a:t>
              </a:r>
            </a:p>
          </p:txBody>
        </p:sp>
      </p:grpSp>
      <p:sp>
        <p:nvSpPr>
          <p:cNvPr id="33" name="TextBox 33"/>
          <p:cNvSpPr txBox="1"/>
          <p:nvPr/>
        </p:nvSpPr>
        <p:spPr>
          <a:xfrm>
            <a:off x="10848160" y="8073883"/>
            <a:ext cx="5677510" cy="981075"/>
          </a:xfrm>
          <a:prstGeom prst="rect">
            <a:avLst/>
          </a:prstGeom>
        </p:spPr>
        <p:txBody>
          <a:bodyPr lIns="0" tIns="0" rIns="0" bIns="0" rtlCol="0" anchor="t">
            <a:spAutoFit/>
          </a:bodyPr>
          <a:lstStyle/>
          <a:p>
            <a:pPr algn="l">
              <a:lnSpc>
                <a:spcPts val="3600"/>
              </a:lnSpc>
            </a:pPr>
            <a:r>
              <a:rPr lang="en-US" sz="3000">
                <a:solidFill>
                  <a:srgbClr val="F4D8FF"/>
                </a:solidFill>
                <a:latin typeface="Arial"/>
                <a:ea typeface="Arial"/>
                <a:cs typeface="Arial"/>
                <a:sym typeface="Arial"/>
              </a:rPr>
              <a:t>Inherent Risks for Safety &amp; Security</a:t>
            </a:r>
          </a:p>
        </p:txBody>
      </p:sp>
      <p:sp>
        <p:nvSpPr>
          <p:cNvPr id="34" name="TextBox 34"/>
          <p:cNvSpPr txBox="1"/>
          <p:nvPr/>
        </p:nvSpPr>
        <p:spPr>
          <a:xfrm>
            <a:off x="10949940" y="9655969"/>
            <a:ext cx="5989320" cy="266700"/>
          </a:xfrm>
          <a:prstGeom prst="rect">
            <a:avLst/>
          </a:prstGeom>
        </p:spPr>
        <p:txBody>
          <a:bodyPr lIns="0" tIns="0" rIns="0" bIns="0" rtlCol="0" anchor="t">
            <a:spAutoFit/>
          </a:bodyPr>
          <a:lstStyle/>
          <a:p>
            <a:pPr algn="r">
              <a:lnSpc>
                <a:spcPts val="1889"/>
              </a:lnSpc>
            </a:pPr>
            <a:r>
              <a:rPr lang="en-US" sz="1575" spc="14">
                <a:solidFill>
                  <a:srgbClr val="FFFFFF"/>
                </a:solidFill>
                <a:latin typeface="Arial"/>
                <a:ea typeface="Arial"/>
                <a:cs typeface="Arial"/>
                <a:sym typeface="Arial"/>
              </a:rPr>
              <a:t>(c) 2024 McIndoe Risk Advisory | PROPRIETARY</a:t>
            </a:r>
          </a:p>
        </p:txBody>
      </p:sp>
      <p:sp>
        <p:nvSpPr>
          <p:cNvPr id="35" name="TextBox 35"/>
          <p:cNvSpPr txBox="1"/>
          <p:nvPr/>
        </p:nvSpPr>
        <p:spPr>
          <a:xfrm>
            <a:off x="1474276" y="9655969"/>
            <a:ext cx="3931920" cy="266700"/>
          </a:xfrm>
          <a:prstGeom prst="rect">
            <a:avLst/>
          </a:prstGeom>
        </p:spPr>
        <p:txBody>
          <a:bodyPr lIns="0" tIns="0" rIns="0" bIns="0" rtlCol="0" anchor="t">
            <a:spAutoFit/>
          </a:bodyPr>
          <a:lstStyle/>
          <a:p>
            <a:pPr algn="l">
              <a:lnSpc>
                <a:spcPts val="1889"/>
              </a:lnSpc>
            </a:pPr>
            <a:r>
              <a:rPr lang="en-US" sz="1575" spc="14">
                <a:solidFill>
                  <a:srgbClr val="FFFFFF"/>
                </a:solidFill>
                <a:latin typeface="Arial"/>
                <a:ea typeface="Arial"/>
                <a:cs typeface="Arial"/>
                <a:sym typeface="Arial"/>
              </a:rPr>
              <a:t>4</a:t>
            </a:r>
          </a:p>
        </p:txBody>
      </p:sp>
      <p:sp>
        <p:nvSpPr>
          <p:cNvPr id="36" name="Freeform 36"/>
          <p:cNvSpPr/>
          <p:nvPr/>
        </p:nvSpPr>
        <p:spPr>
          <a:xfrm rot="-5400000">
            <a:off x="6054799" y="-2576010"/>
            <a:ext cx="103869" cy="9232800"/>
          </a:xfrm>
          <a:custGeom>
            <a:avLst/>
            <a:gdLst/>
            <a:ahLst/>
            <a:cxnLst/>
            <a:rect l="l" t="t" r="r" b="b"/>
            <a:pathLst>
              <a:path w="103869" h="9232800">
                <a:moveTo>
                  <a:pt x="0" y="0"/>
                </a:moveTo>
                <a:lnTo>
                  <a:pt x="103869" y="0"/>
                </a:lnTo>
                <a:lnTo>
                  <a:pt x="103869" y="9232800"/>
                </a:lnTo>
                <a:lnTo>
                  <a:pt x="0" y="9232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424">
                <a:alpha val="100000"/>
              </a:srgbClr>
            </a:gs>
            <a:gs pos="100000">
              <a:srgbClr val="2D4C9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6255994" cy="4731096"/>
          </a:xfrm>
          <a:custGeom>
            <a:avLst/>
            <a:gdLst/>
            <a:ahLst/>
            <a:cxnLst/>
            <a:rect l="l" t="t" r="r" b="b"/>
            <a:pathLst>
              <a:path w="6255994" h="4731096">
                <a:moveTo>
                  <a:pt x="0" y="0"/>
                </a:moveTo>
                <a:lnTo>
                  <a:pt x="6255994" y="0"/>
                </a:lnTo>
                <a:lnTo>
                  <a:pt x="6255994" y="4731096"/>
                </a:lnTo>
                <a:lnTo>
                  <a:pt x="0" y="4731096"/>
                </a:lnTo>
                <a:lnTo>
                  <a:pt x="0" y="0"/>
                </a:lnTo>
                <a:close/>
              </a:path>
            </a:pathLst>
          </a:custGeom>
          <a:blipFill>
            <a:blip r:embed="rId3">
              <a:alphaModFix amt="7999"/>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Freeform 3"/>
          <p:cNvSpPr/>
          <p:nvPr/>
        </p:nvSpPr>
        <p:spPr>
          <a:xfrm>
            <a:off x="1123950" y="2730014"/>
            <a:ext cx="5893768" cy="5171303"/>
          </a:xfrm>
          <a:custGeom>
            <a:avLst/>
            <a:gdLst/>
            <a:ahLst/>
            <a:cxnLst/>
            <a:rect l="l" t="t" r="r" b="b"/>
            <a:pathLst>
              <a:path w="5893768" h="5171303">
                <a:moveTo>
                  <a:pt x="0" y="0"/>
                </a:moveTo>
                <a:lnTo>
                  <a:pt x="5893768" y="0"/>
                </a:lnTo>
                <a:lnTo>
                  <a:pt x="5893768" y="5171303"/>
                </a:lnTo>
                <a:lnTo>
                  <a:pt x="0" y="5171303"/>
                </a:lnTo>
                <a:lnTo>
                  <a:pt x="0" y="0"/>
                </a:lnTo>
                <a:close/>
              </a:path>
            </a:pathLst>
          </a:custGeom>
          <a:blipFill>
            <a:blip r:embed="rId5"/>
            <a:stretch>
              <a:fillRect b="-13970"/>
            </a:stretch>
          </a:blipFill>
        </p:spPr>
        <p:txBody>
          <a:bodyPr/>
          <a:lstStyle/>
          <a:p>
            <a:endParaRPr lang="en-CA"/>
          </a:p>
        </p:txBody>
      </p:sp>
      <p:sp>
        <p:nvSpPr>
          <p:cNvPr id="4" name="TextBox 4"/>
          <p:cNvSpPr txBox="1"/>
          <p:nvPr/>
        </p:nvSpPr>
        <p:spPr>
          <a:xfrm>
            <a:off x="1327564" y="2674444"/>
            <a:ext cx="5840514" cy="4468921"/>
          </a:xfrm>
          <a:prstGeom prst="rect">
            <a:avLst/>
          </a:prstGeom>
        </p:spPr>
        <p:txBody>
          <a:bodyPr lIns="0" tIns="0" rIns="0" bIns="0" rtlCol="0" anchor="t">
            <a:spAutoFit/>
          </a:bodyPr>
          <a:lstStyle/>
          <a:p>
            <a:pPr algn="just">
              <a:lnSpc>
                <a:spcPts val="2820"/>
              </a:lnSpc>
            </a:pPr>
            <a:r>
              <a:rPr lang="en-US" sz="2611" spc="24" dirty="0">
                <a:solidFill>
                  <a:srgbClr val="FFFFFF"/>
                </a:solidFill>
                <a:latin typeface="Arial"/>
                <a:ea typeface="Arial"/>
                <a:cs typeface="Arial"/>
                <a:sym typeface="Arial"/>
              </a:rPr>
              <a:t> </a:t>
            </a:r>
          </a:p>
          <a:p>
            <a:pPr algn="l">
              <a:lnSpc>
                <a:spcPts val="2820"/>
              </a:lnSpc>
            </a:pPr>
            <a:r>
              <a:rPr lang="en-US" sz="2611" b="1" spc="23" dirty="0">
                <a:solidFill>
                  <a:srgbClr val="FFFFFF"/>
                </a:solidFill>
                <a:latin typeface="Arial Bold"/>
                <a:ea typeface="Arial Bold"/>
                <a:cs typeface="Arial Bold"/>
                <a:sym typeface="Arial Bold"/>
              </a:rPr>
              <a:t>      Green</a:t>
            </a:r>
            <a:r>
              <a:rPr lang="en-US" sz="2611" spc="23" dirty="0">
                <a:solidFill>
                  <a:srgbClr val="FFFFFF"/>
                </a:solidFill>
                <a:latin typeface="Arial"/>
                <a:ea typeface="Arial"/>
                <a:cs typeface="Arial"/>
                <a:sym typeface="Arial"/>
              </a:rPr>
              <a:t>: The principle wayside     </a:t>
            </a:r>
          </a:p>
          <a:p>
            <a:pPr algn="l">
              <a:lnSpc>
                <a:spcPts val="2820"/>
              </a:lnSpc>
            </a:pPr>
            <a:r>
              <a:rPr lang="en-US" sz="2611" spc="23" dirty="0">
                <a:solidFill>
                  <a:srgbClr val="FFFFFF"/>
                </a:solidFill>
                <a:latin typeface="Arial"/>
                <a:ea typeface="Arial"/>
                <a:cs typeface="Arial"/>
                <a:sym typeface="Arial"/>
              </a:rPr>
              <a:t>      functions (signaling)</a:t>
            </a:r>
          </a:p>
          <a:p>
            <a:pPr algn="l">
              <a:lnSpc>
                <a:spcPts val="3252"/>
              </a:lnSpc>
            </a:pPr>
            <a:endParaRPr lang="en-US" sz="2611" spc="23" dirty="0">
              <a:solidFill>
                <a:srgbClr val="FFFFFF"/>
              </a:solidFill>
              <a:latin typeface="Arial"/>
              <a:ea typeface="Arial"/>
              <a:cs typeface="Arial"/>
              <a:sym typeface="Arial"/>
            </a:endParaRPr>
          </a:p>
          <a:p>
            <a:pPr algn="l">
              <a:lnSpc>
                <a:spcPts val="2820"/>
              </a:lnSpc>
            </a:pPr>
            <a:r>
              <a:rPr lang="en-US" sz="2611" b="1" spc="23" dirty="0">
                <a:solidFill>
                  <a:srgbClr val="FFFFFF"/>
                </a:solidFill>
                <a:latin typeface="Arial Bold"/>
                <a:ea typeface="Arial Bold"/>
                <a:cs typeface="Arial Bold"/>
                <a:sym typeface="Arial Bold"/>
              </a:rPr>
              <a:t>      Blue: T</a:t>
            </a:r>
            <a:r>
              <a:rPr lang="en-US" sz="2611" spc="23" dirty="0">
                <a:solidFill>
                  <a:srgbClr val="FFFFFF"/>
                </a:solidFill>
                <a:latin typeface="Arial"/>
                <a:ea typeface="Arial"/>
                <a:cs typeface="Arial"/>
                <a:sym typeface="Arial"/>
              </a:rPr>
              <a:t>he principle Onboard </a:t>
            </a:r>
          </a:p>
          <a:p>
            <a:pPr algn="l">
              <a:lnSpc>
                <a:spcPts val="2820"/>
              </a:lnSpc>
            </a:pPr>
            <a:r>
              <a:rPr lang="en-US" sz="2611" spc="23" dirty="0">
                <a:solidFill>
                  <a:srgbClr val="FFFFFF"/>
                </a:solidFill>
                <a:latin typeface="Arial"/>
                <a:ea typeface="Arial"/>
                <a:cs typeface="Arial"/>
                <a:sym typeface="Arial"/>
              </a:rPr>
              <a:t>      Functions and its connectivity to </a:t>
            </a:r>
          </a:p>
          <a:p>
            <a:pPr algn="l">
              <a:lnSpc>
                <a:spcPts val="2820"/>
              </a:lnSpc>
            </a:pPr>
            <a:r>
              <a:rPr lang="en-US" sz="2611" spc="23" dirty="0">
                <a:solidFill>
                  <a:srgbClr val="FFFFFF"/>
                </a:solidFill>
                <a:latin typeface="Arial"/>
                <a:ea typeface="Arial"/>
                <a:cs typeface="Arial"/>
                <a:sym typeface="Arial"/>
              </a:rPr>
              <a:t>      wayside (signaling)</a:t>
            </a:r>
          </a:p>
          <a:p>
            <a:pPr algn="l">
              <a:lnSpc>
                <a:spcPts val="3252"/>
              </a:lnSpc>
            </a:pPr>
            <a:endParaRPr lang="en-US" sz="2611" spc="23" dirty="0">
              <a:solidFill>
                <a:srgbClr val="FFFFFF"/>
              </a:solidFill>
              <a:latin typeface="Arial"/>
              <a:ea typeface="Arial"/>
              <a:cs typeface="Arial"/>
              <a:sym typeface="Arial"/>
            </a:endParaRPr>
          </a:p>
          <a:p>
            <a:pPr algn="l">
              <a:lnSpc>
                <a:spcPts val="2820"/>
              </a:lnSpc>
            </a:pPr>
            <a:r>
              <a:rPr lang="en-US" sz="2611" b="1" spc="23" dirty="0">
                <a:solidFill>
                  <a:srgbClr val="FFFFFF"/>
                </a:solidFill>
                <a:latin typeface="Arial Bold"/>
                <a:ea typeface="Arial Bold"/>
                <a:cs typeface="Arial Bold"/>
                <a:sym typeface="Arial Bold"/>
              </a:rPr>
              <a:t>      Yellow</a:t>
            </a:r>
            <a:r>
              <a:rPr lang="en-US" sz="2611" spc="23" dirty="0">
                <a:solidFill>
                  <a:srgbClr val="FFFFFF"/>
                </a:solidFill>
                <a:latin typeface="Arial"/>
                <a:ea typeface="Arial"/>
                <a:cs typeface="Arial"/>
                <a:sym typeface="Arial"/>
              </a:rPr>
              <a:t>: Train station functions</a:t>
            </a:r>
          </a:p>
          <a:p>
            <a:pPr algn="l">
              <a:lnSpc>
                <a:spcPts val="3252"/>
              </a:lnSpc>
            </a:pPr>
            <a:endParaRPr lang="en-US" sz="2611" spc="23" dirty="0">
              <a:solidFill>
                <a:srgbClr val="FFFFFF"/>
              </a:solidFill>
              <a:latin typeface="Arial"/>
              <a:ea typeface="Arial"/>
              <a:cs typeface="Arial"/>
              <a:sym typeface="Arial"/>
            </a:endParaRPr>
          </a:p>
          <a:p>
            <a:pPr algn="l">
              <a:lnSpc>
                <a:spcPts val="2820"/>
              </a:lnSpc>
            </a:pPr>
            <a:r>
              <a:rPr lang="en-US" sz="2611" b="1" spc="24" dirty="0">
                <a:solidFill>
                  <a:srgbClr val="FFFFFF"/>
                </a:solidFill>
                <a:latin typeface="Arial Bold"/>
                <a:ea typeface="Arial Bold"/>
                <a:cs typeface="Arial Bold"/>
                <a:sym typeface="Arial Bold"/>
              </a:rPr>
              <a:t>      Orange</a:t>
            </a:r>
            <a:r>
              <a:rPr lang="en-US" sz="2611" spc="24" dirty="0">
                <a:solidFill>
                  <a:srgbClr val="FFFFFF"/>
                </a:solidFill>
                <a:latin typeface="Arial"/>
                <a:ea typeface="Arial"/>
                <a:cs typeface="Arial"/>
                <a:sym typeface="Arial"/>
              </a:rPr>
              <a:t>: Control Center, Service </a:t>
            </a:r>
          </a:p>
          <a:p>
            <a:pPr algn="l">
              <a:lnSpc>
                <a:spcPts val="2820"/>
              </a:lnSpc>
            </a:pPr>
            <a:r>
              <a:rPr lang="en-US" sz="2611" spc="24" dirty="0">
                <a:solidFill>
                  <a:srgbClr val="FFFFFF"/>
                </a:solidFill>
                <a:latin typeface="Arial"/>
                <a:ea typeface="Arial"/>
                <a:cs typeface="Arial"/>
                <a:sym typeface="Arial"/>
              </a:rPr>
              <a:t>      and Comfort</a:t>
            </a:r>
          </a:p>
        </p:txBody>
      </p:sp>
      <p:sp>
        <p:nvSpPr>
          <p:cNvPr id="5" name="Freeform 5" descr="Railway Cybersecurity: a Look at Potential Threats | TXOne Networks"/>
          <p:cNvSpPr/>
          <p:nvPr/>
        </p:nvSpPr>
        <p:spPr>
          <a:xfrm>
            <a:off x="7265991" y="2730014"/>
            <a:ext cx="9673269" cy="5171303"/>
          </a:xfrm>
          <a:custGeom>
            <a:avLst/>
            <a:gdLst/>
            <a:ahLst/>
            <a:cxnLst/>
            <a:rect l="l" t="t" r="r" b="b"/>
            <a:pathLst>
              <a:path w="9673269" h="5171303">
                <a:moveTo>
                  <a:pt x="0" y="0"/>
                </a:moveTo>
                <a:lnTo>
                  <a:pt x="9673269" y="0"/>
                </a:lnTo>
                <a:lnTo>
                  <a:pt x="9673269" y="5171303"/>
                </a:lnTo>
                <a:lnTo>
                  <a:pt x="0" y="5171303"/>
                </a:lnTo>
                <a:lnTo>
                  <a:pt x="0" y="0"/>
                </a:lnTo>
                <a:close/>
              </a:path>
            </a:pathLst>
          </a:custGeom>
          <a:blipFill>
            <a:blip r:embed="rId6"/>
            <a:stretch>
              <a:fillRect b="-177"/>
            </a:stretch>
          </a:blipFill>
        </p:spPr>
        <p:txBody>
          <a:bodyPr/>
          <a:lstStyle/>
          <a:p>
            <a:endParaRPr lang="en-CA"/>
          </a:p>
        </p:txBody>
      </p:sp>
      <p:grpSp>
        <p:nvGrpSpPr>
          <p:cNvPr id="6" name="Group 6"/>
          <p:cNvGrpSpPr/>
          <p:nvPr/>
        </p:nvGrpSpPr>
        <p:grpSpPr>
          <a:xfrm>
            <a:off x="1270414" y="4152900"/>
            <a:ext cx="578679" cy="57867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EC2E7"/>
            </a:solidFill>
          </p:spPr>
          <p:txBody>
            <a:bodyPr/>
            <a:lstStyle/>
            <a:p>
              <a:endParaRPr lang="en-CA"/>
            </a:p>
          </p:txBody>
        </p:sp>
        <p:sp>
          <p:nvSpPr>
            <p:cNvPr id="8" name="TextBox 8"/>
            <p:cNvSpPr txBox="1"/>
            <p:nvPr/>
          </p:nvSpPr>
          <p:spPr>
            <a:xfrm>
              <a:off x="76200" y="47625"/>
              <a:ext cx="660400" cy="688975"/>
            </a:xfrm>
            <a:prstGeom prst="rect">
              <a:avLst/>
            </a:prstGeom>
          </p:spPr>
          <p:txBody>
            <a:bodyPr lIns="50800" tIns="50800" rIns="50800" bIns="50800" rtlCol="0" anchor="ctr"/>
            <a:lstStyle/>
            <a:p>
              <a:pPr algn="ctr">
                <a:lnSpc>
                  <a:spcPts val="1889"/>
                </a:lnSpc>
              </a:pPr>
              <a:endParaRPr/>
            </a:p>
          </p:txBody>
        </p:sp>
      </p:grpSp>
      <p:grpSp>
        <p:nvGrpSpPr>
          <p:cNvPr id="9" name="Group 9"/>
          <p:cNvGrpSpPr/>
          <p:nvPr/>
        </p:nvGrpSpPr>
        <p:grpSpPr>
          <a:xfrm>
            <a:off x="1241839" y="3056997"/>
            <a:ext cx="578679" cy="57867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CB9A"/>
            </a:solidFill>
          </p:spPr>
          <p:txBody>
            <a:bodyPr/>
            <a:lstStyle/>
            <a:p>
              <a:endParaRPr lang="en-CA"/>
            </a:p>
          </p:txBody>
        </p:sp>
        <p:sp>
          <p:nvSpPr>
            <p:cNvPr id="11" name="TextBox 11"/>
            <p:cNvSpPr txBox="1"/>
            <p:nvPr/>
          </p:nvSpPr>
          <p:spPr>
            <a:xfrm>
              <a:off x="76200" y="47625"/>
              <a:ext cx="660400" cy="688975"/>
            </a:xfrm>
            <a:prstGeom prst="rect">
              <a:avLst/>
            </a:prstGeom>
          </p:spPr>
          <p:txBody>
            <a:bodyPr lIns="50800" tIns="50800" rIns="50800" bIns="50800" rtlCol="0" anchor="ctr"/>
            <a:lstStyle/>
            <a:p>
              <a:pPr marL="340042" lvl="1" indent="-170021" algn="ctr">
                <a:lnSpc>
                  <a:spcPts val="1889"/>
                </a:lnSpc>
                <a:buFont typeface="Arial"/>
                <a:buChar char="•"/>
              </a:pPr>
              <a:endParaRPr/>
            </a:p>
          </p:txBody>
        </p:sp>
      </p:grpSp>
      <p:grpSp>
        <p:nvGrpSpPr>
          <p:cNvPr id="12" name="Group 12"/>
          <p:cNvGrpSpPr/>
          <p:nvPr/>
        </p:nvGrpSpPr>
        <p:grpSpPr>
          <a:xfrm>
            <a:off x="1270414" y="5631621"/>
            <a:ext cx="578679" cy="57867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798"/>
            </a:solidFill>
          </p:spPr>
          <p:txBody>
            <a:bodyPr/>
            <a:lstStyle/>
            <a:p>
              <a:endParaRPr lang="en-CA"/>
            </a:p>
          </p:txBody>
        </p:sp>
        <p:sp>
          <p:nvSpPr>
            <p:cNvPr id="14" name="TextBox 14"/>
            <p:cNvSpPr txBox="1"/>
            <p:nvPr/>
          </p:nvSpPr>
          <p:spPr>
            <a:xfrm>
              <a:off x="76200" y="47625"/>
              <a:ext cx="660400" cy="688975"/>
            </a:xfrm>
            <a:prstGeom prst="rect">
              <a:avLst/>
            </a:prstGeom>
          </p:spPr>
          <p:txBody>
            <a:bodyPr lIns="50800" tIns="50800" rIns="50800" bIns="50800" rtlCol="0" anchor="ctr"/>
            <a:lstStyle/>
            <a:p>
              <a:pPr algn="ctr">
                <a:lnSpc>
                  <a:spcPts val="1889"/>
                </a:lnSpc>
              </a:pPr>
              <a:endParaRPr/>
            </a:p>
          </p:txBody>
        </p:sp>
      </p:grpSp>
      <p:grpSp>
        <p:nvGrpSpPr>
          <p:cNvPr id="15" name="Group 15"/>
          <p:cNvGrpSpPr/>
          <p:nvPr/>
        </p:nvGrpSpPr>
        <p:grpSpPr>
          <a:xfrm>
            <a:off x="1270414" y="6469821"/>
            <a:ext cx="578679" cy="578679"/>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384"/>
            </a:solidFill>
          </p:spPr>
          <p:txBody>
            <a:bodyPr/>
            <a:lstStyle/>
            <a:p>
              <a:endParaRPr lang="en-CA"/>
            </a:p>
          </p:txBody>
        </p:sp>
        <p:sp>
          <p:nvSpPr>
            <p:cNvPr id="17" name="TextBox 17"/>
            <p:cNvSpPr txBox="1"/>
            <p:nvPr/>
          </p:nvSpPr>
          <p:spPr>
            <a:xfrm>
              <a:off x="76200" y="47625"/>
              <a:ext cx="660400" cy="688975"/>
            </a:xfrm>
            <a:prstGeom prst="rect">
              <a:avLst/>
            </a:prstGeom>
          </p:spPr>
          <p:txBody>
            <a:bodyPr lIns="50800" tIns="50800" rIns="50800" bIns="50800" rtlCol="0" anchor="ctr"/>
            <a:lstStyle/>
            <a:p>
              <a:pPr algn="ctr">
                <a:lnSpc>
                  <a:spcPts val="1889"/>
                </a:lnSpc>
              </a:pPr>
              <a:endParaRPr/>
            </a:p>
          </p:txBody>
        </p:sp>
      </p:grpSp>
      <p:sp>
        <p:nvSpPr>
          <p:cNvPr id="18" name="TextBox 18"/>
          <p:cNvSpPr txBox="1"/>
          <p:nvPr/>
        </p:nvSpPr>
        <p:spPr>
          <a:xfrm>
            <a:off x="10949940" y="9655969"/>
            <a:ext cx="5989320" cy="266700"/>
          </a:xfrm>
          <a:prstGeom prst="rect">
            <a:avLst/>
          </a:prstGeom>
        </p:spPr>
        <p:txBody>
          <a:bodyPr lIns="0" tIns="0" rIns="0" bIns="0" rtlCol="0" anchor="t">
            <a:spAutoFit/>
          </a:bodyPr>
          <a:lstStyle/>
          <a:p>
            <a:pPr algn="r">
              <a:lnSpc>
                <a:spcPts val="1889"/>
              </a:lnSpc>
            </a:pPr>
            <a:r>
              <a:rPr lang="en-US" sz="1575" spc="14">
                <a:solidFill>
                  <a:srgbClr val="FFFFFF"/>
                </a:solidFill>
                <a:latin typeface="Arial"/>
                <a:ea typeface="Arial"/>
                <a:cs typeface="Arial"/>
                <a:sym typeface="Arial"/>
              </a:rPr>
              <a:t>(c) 2024 McIndoe Risk Advisory | PROPRIETARY</a:t>
            </a:r>
          </a:p>
        </p:txBody>
      </p:sp>
      <p:sp>
        <p:nvSpPr>
          <p:cNvPr id="19" name="TextBox 19"/>
          <p:cNvSpPr txBox="1"/>
          <p:nvPr/>
        </p:nvSpPr>
        <p:spPr>
          <a:xfrm>
            <a:off x="1222789" y="9655969"/>
            <a:ext cx="3931920" cy="266700"/>
          </a:xfrm>
          <a:prstGeom prst="rect">
            <a:avLst/>
          </a:prstGeom>
        </p:spPr>
        <p:txBody>
          <a:bodyPr lIns="0" tIns="0" rIns="0" bIns="0" rtlCol="0" anchor="t">
            <a:spAutoFit/>
          </a:bodyPr>
          <a:lstStyle/>
          <a:p>
            <a:pPr algn="l">
              <a:lnSpc>
                <a:spcPts val="1889"/>
              </a:lnSpc>
            </a:pPr>
            <a:r>
              <a:rPr lang="en-US" sz="1575" spc="14">
                <a:solidFill>
                  <a:srgbClr val="FFFFFF"/>
                </a:solidFill>
                <a:latin typeface="Arial"/>
                <a:ea typeface="Arial"/>
                <a:cs typeface="Arial"/>
                <a:sym typeface="Arial"/>
              </a:rPr>
              <a:t>5</a:t>
            </a:r>
          </a:p>
        </p:txBody>
      </p:sp>
      <p:sp>
        <p:nvSpPr>
          <p:cNvPr id="20" name="TextBox 20"/>
          <p:cNvSpPr txBox="1"/>
          <p:nvPr/>
        </p:nvSpPr>
        <p:spPr>
          <a:xfrm>
            <a:off x="9500686" y="2246143"/>
            <a:ext cx="8053697" cy="483870"/>
          </a:xfrm>
          <a:prstGeom prst="rect">
            <a:avLst/>
          </a:prstGeom>
        </p:spPr>
        <p:txBody>
          <a:bodyPr lIns="0" tIns="0" rIns="0" bIns="0" rtlCol="0" anchor="t">
            <a:spAutoFit/>
          </a:bodyPr>
          <a:lstStyle/>
          <a:p>
            <a:pPr algn="l">
              <a:lnSpc>
                <a:spcPts val="3240"/>
              </a:lnSpc>
            </a:pPr>
            <a:r>
              <a:rPr lang="en-US" sz="3000" b="1" spc="28">
                <a:solidFill>
                  <a:srgbClr val="F5EE1C"/>
                </a:solidFill>
                <a:latin typeface="Arial Bold"/>
                <a:ea typeface="Arial Bold"/>
                <a:cs typeface="Arial Bold"/>
                <a:sym typeface="Arial Bold"/>
              </a:rPr>
              <a:t>Rail Infrastructure - Another perspective</a:t>
            </a:r>
          </a:p>
        </p:txBody>
      </p:sp>
      <p:sp>
        <p:nvSpPr>
          <p:cNvPr id="21" name="TextBox 21"/>
          <p:cNvSpPr txBox="1"/>
          <p:nvPr/>
        </p:nvSpPr>
        <p:spPr>
          <a:xfrm>
            <a:off x="1607379" y="8182536"/>
            <a:ext cx="14790330" cy="773049"/>
          </a:xfrm>
          <a:prstGeom prst="rect">
            <a:avLst/>
          </a:prstGeom>
        </p:spPr>
        <p:txBody>
          <a:bodyPr lIns="0" tIns="0" rIns="0" bIns="0" rtlCol="0" anchor="t">
            <a:spAutoFit/>
          </a:bodyPr>
          <a:lstStyle/>
          <a:p>
            <a:pPr marL="561342" lvl="1" indent="-280671" algn="l">
              <a:lnSpc>
                <a:spcPts val="2808"/>
              </a:lnSpc>
              <a:buFont typeface="Arial"/>
              <a:buChar char="•"/>
            </a:pPr>
            <a:r>
              <a:rPr lang="en-US" sz="2600" spc="24" dirty="0">
                <a:solidFill>
                  <a:srgbClr val="FFFFFF"/>
                </a:solidFill>
                <a:latin typeface="Arial"/>
                <a:ea typeface="Arial"/>
                <a:cs typeface="Arial"/>
                <a:sym typeface="Arial"/>
              </a:rPr>
              <a:t>Subsystems are often hosted by legacy equipment, often decades behind current technology, with little or no security functions. Often only physical security.</a:t>
            </a:r>
          </a:p>
        </p:txBody>
      </p:sp>
      <p:sp>
        <p:nvSpPr>
          <p:cNvPr id="22" name="TextBox 22"/>
          <p:cNvSpPr txBox="1"/>
          <p:nvPr/>
        </p:nvSpPr>
        <p:spPr>
          <a:xfrm>
            <a:off x="1607379" y="9167993"/>
            <a:ext cx="14791313" cy="420624"/>
          </a:xfrm>
          <a:prstGeom prst="rect">
            <a:avLst/>
          </a:prstGeom>
        </p:spPr>
        <p:txBody>
          <a:bodyPr lIns="0" tIns="0" rIns="0" bIns="0" rtlCol="0" anchor="t">
            <a:spAutoFit/>
          </a:bodyPr>
          <a:lstStyle/>
          <a:p>
            <a:pPr marL="561342" lvl="1" indent="-280671" algn="l">
              <a:lnSpc>
                <a:spcPts val="2808"/>
              </a:lnSpc>
              <a:spcBef>
                <a:spcPct val="0"/>
              </a:spcBef>
              <a:buFont typeface="Arial"/>
              <a:buChar char="•"/>
            </a:pPr>
            <a:r>
              <a:rPr lang="en-US" sz="2600" u="none" strike="noStrike" spc="24">
                <a:solidFill>
                  <a:srgbClr val="FFFFFF"/>
                </a:solidFill>
                <a:latin typeface="Arial"/>
                <a:ea typeface="Arial"/>
                <a:cs typeface="Arial"/>
                <a:sym typeface="Arial"/>
              </a:rPr>
              <a:t>With an overreliance on physical oversight and management.</a:t>
            </a:r>
          </a:p>
        </p:txBody>
      </p:sp>
      <p:sp>
        <p:nvSpPr>
          <p:cNvPr id="23" name="TextBox 23"/>
          <p:cNvSpPr txBox="1"/>
          <p:nvPr/>
        </p:nvSpPr>
        <p:spPr>
          <a:xfrm>
            <a:off x="1222789" y="874031"/>
            <a:ext cx="14053872" cy="1019175"/>
          </a:xfrm>
          <a:prstGeom prst="rect">
            <a:avLst/>
          </a:prstGeom>
        </p:spPr>
        <p:txBody>
          <a:bodyPr lIns="0" tIns="0" rIns="0" bIns="0" rtlCol="0" anchor="t">
            <a:spAutoFit/>
          </a:bodyPr>
          <a:lstStyle/>
          <a:p>
            <a:pPr algn="l">
              <a:lnSpc>
                <a:spcPts val="8023"/>
              </a:lnSpc>
            </a:pPr>
            <a:r>
              <a:rPr lang="en-US" sz="6686" b="1" spc="-40">
                <a:solidFill>
                  <a:srgbClr val="8FD8FF"/>
                </a:solidFill>
                <a:latin typeface="Antonio Bold"/>
                <a:ea typeface="Antonio Bold"/>
                <a:cs typeface="Antonio Bold"/>
                <a:sym typeface="Antonio Bold"/>
              </a:rPr>
              <a:t>OVERVIEW OF RAIL ECOSYSTEM FUNCTION </a:t>
            </a:r>
          </a:p>
        </p:txBody>
      </p:sp>
      <p:sp>
        <p:nvSpPr>
          <p:cNvPr id="24" name="Freeform 24"/>
          <p:cNvSpPr/>
          <p:nvPr/>
        </p:nvSpPr>
        <p:spPr>
          <a:xfrm rot="-5400000">
            <a:off x="5806305" y="-2671260"/>
            <a:ext cx="103869" cy="9232800"/>
          </a:xfrm>
          <a:custGeom>
            <a:avLst/>
            <a:gdLst/>
            <a:ahLst/>
            <a:cxnLst/>
            <a:rect l="l" t="t" r="r" b="b"/>
            <a:pathLst>
              <a:path w="103869" h="9232800">
                <a:moveTo>
                  <a:pt x="0" y="0"/>
                </a:moveTo>
                <a:lnTo>
                  <a:pt x="103869" y="0"/>
                </a:lnTo>
                <a:lnTo>
                  <a:pt x="103869" y="9232800"/>
                </a:lnTo>
                <a:lnTo>
                  <a:pt x="0" y="9232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424">
                <a:alpha val="100000"/>
              </a:srgbClr>
            </a:gs>
            <a:gs pos="100000">
              <a:srgbClr val="2D4C9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028700" y="2961081"/>
            <a:ext cx="16230600" cy="6297219"/>
          </a:xfrm>
          <a:custGeom>
            <a:avLst/>
            <a:gdLst/>
            <a:ahLst/>
            <a:cxnLst/>
            <a:rect l="l" t="t" r="r" b="b"/>
            <a:pathLst>
              <a:path w="16230600" h="6297219">
                <a:moveTo>
                  <a:pt x="0" y="0"/>
                </a:moveTo>
                <a:lnTo>
                  <a:pt x="16230600" y="0"/>
                </a:lnTo>
                <a:lnTo>
                  <a:pt x="16230600" y="6297219"/>
                </a:lnTo>
                <a:lnTo>
                  <a:pt x="0" y="6297219"/>
                </a:lnTo>
                <a:lnTo>
                  <a:pt x="0" y="0"/>
                </a:lnTo>
                <a:close/>
              </a:path>
            </a:pathLst>
          </a:custGeom>
          <a:blipFill>
            <a:blip r:embed="rId2"/>
            <a:stretch>
              <a:fillRect t="-60475" r="-1462" b="-101036"/>
            </a:stretch>
          </a:blipFill>
          <a:ln w="9525" cap="sq">
            <a:solidFill>
              <a:srgbClr val="000000"/>
            </a:solidFill>
            <a:prstDash val="solid"/>
            <a:miter/>
          </a:ln>
        </p:spPr>
        <p:txBody>
          <a:bodyPr/>
          <a:lstStyle/>
          <a:p>
            <a:endParaRPr lang="en-CA"/>
          </a:p>
        </p:txBody>
      </p:sp>
      <p:sp>
        <p:nvSpPr>
          <p:cNvPr id="3" name="Freeform 3"/>
          <p:cNvSpPr/>
          <p:nvPr/>
        </p:nvSpPr>
        <p:spPr>
          <a:xfrm>
            <a:off x="8239250" y="3166235"/>
            <a:ext cx="8953375" cy="5893768"/>
          </a:xfrm>
          <a:custGeom>
            <a:avLst/>
            <a:gdLst/>
            <a:ahLst/>
            <a:cxnLst/>
            <a:rect l="l" t="t" r="r" b="b"/>
            <a:pathLst>
              <a:path w="8953375" h="5893768">
                <a:moveTo>
                  <a:pt x="0" y="0"/>
                </a:moveTo>
                <a:lnTo>
                  <a:pt x="8953375" y="0"/>
                </a:lnTo>
                <a:lnTo>
                  <a:pt x="8953375" y="5893769"/>
                </a:lnTo>
                <a:lnTo>
                  <a:pt x="0" y="5893769"/>
                </a:lnTo>
                <a:lnTo>
                  <a:pt x="0" y="0"/>
                </a:lnTo>
                <a:close/>
              </a:path>
            </a:pathLst>
          </a:custGeom>
          <a:blipFill>
            <a:blip r:embed="rId3"/>
            <a:stretch>
              <a:fillRect/>
            </a:stretch>
          </a:blipFill>
        </p:spPr>
        <p:txBody>
          <a:bodyPr/>
          <a:lstStyle/>
          <a:p>
            <a:endParaRPr lang="en-CA"/>
          </a:p>
        </p:txBody>
      </p:sp>
      <p:sp>
        <p:nvSpPr>
          <p:cNvPr id="4" name="TextBox 4"/>
          <p:cNvSpPr txBox="1"/>
          <p:nvPr/>
        </p:nvSpPr>
        <p:spPr>
          <a:xfrm>
            <a:off x="-2395667" y="925965"/>
            <a:ext cx="18105120" cy="1019175"/>
          </a:xfrm>
          <a:prstGeom prst="rect">
            <a:avLst/>
          </a:prstGeom>
        </p:spPr>
        <p:txBody>
          <a:bodyPr lIns="0" tIns="0" rIns="0" bIns="0" rtlCol="0" anchor="t">
            <a:spAutoFit/>
          </a:bodyPr>
          <a:lstStyle/>
          <a:p>
            <a:pPr algn="ctr">
              <a:lnSpc>
                <a:spcPts val="8039"/>
              </a:lnSpc>
            </a:pPr>
            <a:r>
              <a:rPr lang="en-US" sz="6699" b="1" spc="-40">
                <a:solidFill>
                  <a:srgbClr val="8FD8FF"/>
                </a:solidFill>
                <a:latin typeface="Antonio Bold"/>
                <a:ea typeface="Antonio Bold"/>
                <a:cs typeface="Antonio Bold"/>
                <a:sym typeface="Antonio Bold"/>
              </a:rPr>
              <a:t>THE RAILROAD ECOSYSTEM </a:t>
            </a:r>
            <a:r>
              <a:rPr lang="en-US" sz="6699" b="1" spc="-40">
                <a:solidFill>
                  <a:srgbClr val="F5EE1C"/>
                </a:solidFill>
                <a:latin typeface="Antonio Bold"/>
                <a:ea typeface="Antonio Bold"/>
                <a:cs typeface="Antonio Bold"/>
                <a:sym typeface="Antonio Bold"/>
              </a:rPr>
              <a:t>NETWORKS</a:t>
            </a:r>
          </a:p>
        </p:txBody>
      </p:sp>
      <p:sp>
        <p:nvSpPr>
          <p:cNvPr id="5" name="TextBox 5"/>
          <p:cNvSpPr txBox="1"/>
          <p:nvPr/>
        </p:nvSpPr>
        <p:spPr>
          <a:xfrm>
            <a:off x="1028700" y="3393076"/>
            <a:ext cx="6568120" cy="753237"/>
          </a:xfrm>
          <a:prstGeom prst="rect">
            <a:avLst/>
          </a:prstGeom>
        </p:spPr>
        <p:txBody>
          <a:bodyPr lIns="0" tIns="0" rIns="0" bIns="0" rtlCol="0" anchor="t">
            <a:spAutoFit/>
          </a:bodyPr>
          <a:lstStyle/>
          <a:p>
            <a:pPr marL="550545" lvl="1" indent="-275272" algn="l">
              <a:lnSpc>
                <a:spcPts val="2754"/>
              </a:lnSpc>
              <a:buFont typeface="Arial"/>
              <a:buChar char="•"/>
            </a:pPr>
            <a:r>
              <a:rPr lang="en-US" sz="2550" spc="23">
                <a:solidFill>
                  <a:srgbClr val="FFFFFF"/>
                </a:solidFill>
                <a:latin typeface="Arial"/>
                <a:ea typeface="Arial"/>
                <a:cs typeface="Arial"/>
                <a:sym typeface="Arial"/>
              </a:rPr>
              <a:t>The network view, top-down with different operational layers</a:t>
            </a:r>
          </a:p>
        </p:txBody>
      </p:sp>
      <p:sp>
        <p:nvSpPr>
          <p:cNvPr id="6" name="TextBox 6"/>
          <p:cNvSpPr txBox="1"/>
          <p:nvPr/>
        </p:nvSpPr>
        <p:spPr>
          <a:xfrm>
            <a:off x="1028700" y="4252802"/>
            <a:ext cx="6568120" cy="410337"/>
          </a:xfrm>
          <a:prstGeom prst="rect">
            <a:avLst/>
          </a:prstGeom>
        </p:spPr>
        <p:txBody>
          <a:bodyPr lIns="0" tIns="0" rIns="0" bIns="0" rtlCol="0" anchor="t">
            <a:spAutoFit/>
          </a:bodyPr>
          <a:lstStyle/>
          <a:p>
            <a:pPr marL="550545" lvl="1" indent="-275272" algn="l">
              <a:lnSpc>
                <a:spcPts val="2754"/>
              </a:lnSpc>
              <a:buFont typeface="Arial"/>
              <a:buChar char="•"/>
            </a:pPr>
            <a:r>
              <a:rPr lang="en-US" sz="2550" spc="23">
                <a:solidFill>
                  <a:srgbClr val="FFFFFF"/>
                </a:solidFill>
                <a:latin typeface="Arial"/>
                <a:ea typeface="Arial"/>
                <a:cs typeface="Arial"/>
                <a:sym typeface="Arial"/>
              </a:rPr>
              <a:t>Starting with Operating Centers </a:t>
            </a:r>
          </a:p>
        </p:txBody>
      </p:sp>
      <p:sp>
        <p:nvSpPr>
          <p:cNvPr id="7" name="Freeform 7"/>
          <p:cNvSpPr/>
          <p:nvPr/>
        </p:nvSpPr>
        <p:spPr>
          <a:xfrm>
            <a:off x="0" y="0"/>
            <a:ext cx="6255994" cy="4731096"/>
          </a:xfrm>
          <a:custGeom>
            <a:avLst/>
            <a:gdLst/>
            <a:ahLst/>
            <a:cxnLst/>
            <a:rect l="l" t="t" r="r" b="b"/>
            <a:pathLst>
              <a:path w="6255994" h="4731096">
                <a:moveTo>
                  <a:pt x="0" y="0"/>
                </a:moveTo>
                <a:lnTo>
                  <a:pt x="6255994" y="0"/>
                </a:lnTo>
                <a:lnTo>
                  <a:pt x="6255994" y="4731096"/>
                </a:lnTo>
                <a:lnTo>
                  <a:pt x="0" y="4731096"/>
                </a:lnTo>
                <a:lnTo>
                  <a:pt x="0" y="0"/>
                </a:lnTo>
                <a:close/>
              </a:path>
            </a:pathLst>
          </a:custGeom>
          <a:blipFill>
            <a:blip r:embed="rId4">
              <a:alphaModFix amt="7999"/>
              <a:extLst>
                <a:ext uri="{96DAC541-7B7A-43D3-8B79-37D633B846F1}">
                  <asvg:svgBlip xmlns:asvg="http://schemas.microsoft.com/office/drawing/2016/SVG/main" r:embed="rId5"/>
                </a:ext>
              </a:extLst>
            </a:blip>
            <a:stretch>
              <a:fillRect/>
            </a:stretch>
          </a:blipFill>
        </p:spPr>
        <p:txBody>
          <a:bodyPr/>
          <a:lstStyle/>
          <a:p>
            <a:endParaRPr lang="en-CA"/>
          </a:p>
        </p:txBody>
      </p:sp>
      <p:sp>
        <p:nvSpPr>
          <p:cNvPr id="8" name="TextBox 8"/>
          <p:cNvSpPr txBox="1"/>
          <p:nvPr/>
        </p:nvSpPr>
        <p:spPr>
          <a:xfrm>
            <a:off x="11269980" y="9536906"/>
            <a:ext cx="5989320" cy="266700"/>
          </a:xfrm>
          <a:prstGeom prst="rect">
            <a:avLst/>
          </a:prstGeom>
        </p:spPr>
        <p:txBody>
          <a:bodyPr lIns="0" tIns="0" rIns="0" bIns="0" rtlCol="0" anchor="t">
            <a:spAutoFit/>
          </a:bodyPr>
          <a:lstStyle/>
          <a:p>
            <a:pPr algn="r">
              <a:lnSpc>
                <a:spcPts val="1889"/>
              </a:lnSpc>
            </a:pPr>
            <a:r>
              <a:rPr lang="en-US" sz="1575" spc="14">
                <a:solidFill>
                  <a:srgbClr val="FFFFFF"/>
                </a:solidFill>
                <a:latin typeface="Arial"/>
                <a:ea typeface="Arial"/>
                <a:cs typeface="Arial"/>
                <a:sym typeface="Arial"/>
              </a:rPr>
              <a:t>(c) 2024 McIndoe Risk Advisory | PROPRIETARY</a:t>
            </a:r>
          </a:p>
        </p:txBody>
      </p:sp>
      <p:sp>
        <p:nvSpPr>
          <p:cNvPr id="9" name="TextBox 9"/>
          <p:cNvSpPr txBox="1"/>
          <p:nvPr/>
        </p:nvSpPr>
        <p:spPr>
          <a:xfrm>
            <a:off x="1348740" y="9655969"/>
            <a:ext cx="3931920" cy="266700"/>
          </a:xfrm>
          <a:prstGeom prst="rect">
            <a:avLst/>
          </a:prstGeom>
        </p:spPr>
        <p:txBody>
          <a:bodyPr lIns="0" tIns="0" rIns="0" bIns="0" rtlCol="0" anchor="t">
            <a:spAutoFit/>
          </a:bodyPr>
          <a:lstStyle/>
          <a:p>
            <a:pPr algn="l">
              <a:lnSpc>
                <a:spcPts val="1889"/>
              </a:lnSpc>
            </a:pPr>
            <a:r>
              <a:rPr lang="en-US" sz="1575" spc="14">
                <a:solidFill>
                  <a:srgbClr val="FFFFFF"/>
                </a:solidFill>
                <a:latin typeface="Arial"/>
                <a:ea typeface="Arial"/>
                <a:cs typeface="Arial"/>
                <a:sym typeface="Arial"/>
              </a:rPr>
              <a:t>6</a:t>
            </a:r>
          </a:p>
        </p:txBody>
      </p:sp>
      <p:sp>
        <p:nvSpPr>
          <p:cNvPr id="10" name="TextBox 10"/>
          <p:cNvSpPr txBox="1"/>
          <p:nvPr/>
        </p:nvSpPr>
        <p:spPr>
          <a:xfrm>
            <a:off x="1028700" y="4822016"/>
            <a:ext cx="5459585" cy="753237"/>
          </a:xfrm>
          <a:prstGeom prst="rect">
            <a:avLst/>
          </a:prstGeom>
        </p:spPr>
        <p:txBody>
          <a:bodyPr lIns="0" tIns="0" rIns="0" bIns="0" rtlCol="0" anchor="t">
            <a:spAutoFit/>
          </a:bodyPr>
          <a:lstStyle/>
          <a:p>
            <a:pPr marL="550545" lvl="1" indent="-275272" algn="l">
              <a:lnSpc>
                <a:spcPts val="2754"/>
              </a:lnSpc>
              <a:buFont typeface="Arial"/>
              <a:buChar char="•"/>
            </a:pPr>
            <a:r>
              <a:rPr lang="en-US" sz="2550" spc="23">
                <a:solidFill>
                  <a:srgbClr val="FFFFFF"/>
                </a:solidFill>
                <a:latin typeface="Arial"/>
                <a:ea typeface="Arial"/>
                <a:cs typeface="Arial"/>
                <a:sym typeface="Arial"/>
              </a:rPr>
              <a:t>Different network-based links to safety-critical </a:t>
            </a:r>
          </a:p>
        </p:txBody>
      </p:sp>
      <p:sp>
        <p:nvSpPr>
          <p:cNvPr id="11" name="TextBox 11"/>
          <p:cNvSpPr txBox="1"/>
          <p:nvPr/>
        </p:nvSpPr>
        <p:spPr>
          <a:xfrm>
            <a:off x="1028700" y="5729796"/>
            <a:ext cx="6522807" cy="963168"/>
          </a:xfrm>
          <a:prstGeom prst="rect">
            <a:avLst/>
          </a:prstGeom>
        </p:spPr>
        <p:txBody>
          <a:bodyPr lIns="0" tIns="0" rIns="0" bIns="0" rtlCol="0" anchor="t">
            <a:spAutoFit/>
          </a:bodyPr>
          <a:lstStyle/>
          <a:p>
            <a:pPr marL="842010" lvl="2" indent="-280670" algn="l">
              <a:lnSpc>
                <a:spcPts val="2106"/>
              </a:lnSpc>
              <a:buFont typeface="Arial"/>
              <a:buChar char="⚬"/>
            </a:pPr>
            <a:r>
              <a:rPr lang="en-US" sz="1950" spc="18">
                <a:solidFill>
                  <a:srgbClr val="FFFFFF"/>
                </a:solidFill>
                <a:latin typeface="Arial"/>
                <a:ea typeface="Arial"/>
                <a:cs typeface="Arial"/>
                <a:sym typeface="Arial"/>
              </a:rPr>
              <a:t>RBC = Radio Block Center</a:t>
            </a:r>
          </a:p>
          <a:p>
            <a:pPr marL="842010" lvl="2" indent="-280670" algn="l">
              <a:lnSpc>
                <a:spcPts val="2106"/>
              </a:lnSpc>
              <a:buFont typeface="Arial"/>
              <a:buChar char="⚬"/>
            </a:pPr>
            <a:r>
              <a:rPr lang="en-US" sz="1950" spc="18">
                <a:solidFill>
                  <a:srgbClr val="FFFFFF"/>
                </a:solidFill>
                <a:latin typeface="Arial"/>
                <a:ea typeface="Arial"/>
                <a:cs typeface="Arial"/>
                <a:sym typeface="Arial"/>
              </a:rPr>
              <a:t>LBC = Linear Train Control</a:t>
            </a:r>
          </a:p>
          <a:p>
            <a:pPr marL="842010" lvl="2" indent="-280670" algn="l">
              <a:lnSpc>
                <a:spcPts val="2106"/>
              </a:lnSpc>
              <a:buFont typeface="Arial"/>
              <a:buChar char="⚬"/>
            </a:pPr>
            <a:r>
              <a:rPr lang="en-US" sz="1950" spc="18">
                <a:solidFill>
                  <a:srgbClr val="FFFFFF"/>
                </a:solidFill>
                <a:latin typeface="Arial"/>
                <a:ea typeface="Arial"/>
                <a:cs typeface="Arial"/>
                <a:sym typeface="Arial"/>
              </a:rPr>
              <a:t>FSG =</a:t>
            </a:r>
            <a:r>
              <a:rPr lang="en-US" sz="1950" spc="18">
                <a:solidFill>
                  <a:srgbClr val="E5F0FF"/>
                </a:solidFill>
                <a:latin typeface="Arial"/>
                <a:ea typeface="Arial"/>
                <a:cs typeface="Arial"/>
                <a:sym typeface="Arial"/>
              </a:rPr>
              <a:t> </a:t>
            </a:r>
            <a:r>
              <a:rPr lang="en-US" sz="1950" spc="18">
                <a:solidFill>
                  <a:srgbClr val="FFFFFF"/>
                </a:solidFill>
                <a:latin typeface="Arial"/>
                <a:ea typeface="Arial"/>
                <a:cs typeface="Arial"/>
                <a:sym typeface="Arial"/>
              </a:rPr>
              <a:t>Fahrweg Sicherung (Roadway Protection)</a:t>
            </a:r>
          </a:p>
        </p:txBody>
      </p:sp>
      <p:sp>
        <p:nvSpPr>
          <p:cNvPr id="12" name="TextBox 12"/>
          <p:cNvSpPr txBox="1"/>
          <p:nvPr/>
        </p:nvSpPr>
        <p:spPr>
          <a:xfrm>
            <a:off x="1432879" y="6693154"/>
            <a:ext cx="6568120" cy="410337"/>
          </a:xfrm>
          <a:prstGeom prst="rect">
            <a:avLst/>
          </a:prstGeom>
        </p:spPr>
        <p:txBody>
          <a:bodyPr lIns="0" tIns="0" rIns="0" bIns="0" rtlCol="0" anchor="t">
            <a:spAutoFit/>
          </a:bodyPr>
          <a:lstStyle/>
          <a:p>
            <a:pPr algn="l">
              <a:lnSpc>
                <a:spcPts val="2754"/>
              </a:lnSpc>
            </a:pPr>
            <a:r>
              <a:rPr lang="en-US" sz="2550" spc="23">
                <a:solidFill>
                  <a:srgbClr val="FFFFFF"/>
                </a:solidFill>
                <a:latin typeface="Arial"/>
                <a:ea typeface="Arial"/>
                <a:cs typeface="Arial"/>
                <a:sym typeface="Arial"/>
              </a:rPr>
              <a:t>… are the heart of the signaling </a:t>
            </a:r>
          </a:p>
        </p:txBody>
      </p:sp>
      <p:sp>
        <p:nvSpPr>
          <p:cNvPr id="13" name="TextBox 13"/>
          <p:cNvSpPr txBox="1"/>
          <p:nvPr/>
        </p:nvSpPr>
        <p:spPr>
          <a:xfrm>
            <a:off x="1028700" y="7363383"/>
            <a:ext cx="6568120" cy="753237"/>
          </a:xfrm>
          <a:prstGeom prst="rect">
            <a:avLst/>
          </a:prstGeom>
        </p:spPr>
        <p:txBody>
          <a:bodyPr lIns="0" tIns="0" rIns="0" bIns="0" rtlCol="0" anchor="t">
            <a:spAutoFit/>
          </a:bodyPr>
          <a:lstStyle/>
          <a:p>
            <a:pPr marL="550545" lvl="1" indent="-275272" algn="l">
              <a:lnSpc>
                <a:spcPts val="2754"/>
              </a:lnSpc>
              <a:buFont typeface="Arial"/>
              <a:buChar char="•"/>
            </a:pPr>
            <a:r>
              <a:rPr lang="en-US" sz="2550" spc="23">
                <a:solidFill>
                  <a:srgbClr val="FFFFFF"/>
                </a:solidFill>
                <a:latin typeface="Arial"/>
                <a:ea typeface="Arial"/>
                <a:cs typeface="Arial"/>
                <a:sym typeface="Arial"/>
              </a:rPr>
              <a:t>With dedicated links to hundreds of Field Controllers and Endpoint Devices</a:t>
            </a:r>
          </a:p>
        </p:txBody>
      </p:sp>
      <p:sp>
        <p:nvSpPr>
          <p:cNvPr id="14" name="TextBox 14"/>
          <p:cNvSpPr txBox="1"/>
          <p:nvPr/>
        </p:nvSpPr>
        <p:spPr>
          <a:xfrm>
            <a:off x="1028700" y="8357461"/>
            <a:ext cx="6568120" cy="410337"/>
          </a:xfrm>
          <a:prstGeom prst="rect">
            <a:avLst/>
          </a:prstGeom>
        </p:spPr>
        <p:txBody>
          <a:bodyPr lIns="0" tIns="0" rIns="0" bIns="0" rtlCol="0" anchor="t">
            <a:spAutoFit/>
          </a:bodyPr>
          <a:lstStyle/>
          <a:p>
            <a:pPr marL="550545" lvl="1" indent="-275272" algn="l">
              <a:lnSpc>
                <a:spcPts val="2754"/>
              </a:lnSpc>
              <a:buFont typeface="Arial"/>
              <a:buChar char="•"/>
            </a:pPr>
            <a:r>
              <a:rPr lang="en-US" sz="2550" spc="23">
                <a:solidFill>
                  <a:srgbClr val="FFFFFF"/>
                </a:solidFill>
                <a:latin typeface="Arial"/>
                <a:ea typeface="Arial"/>
                <a:cs typeface="Arial"/>
                <a:sym typeface="Arial"/>
              </a:rPr>
              <a:t>Finally, to trains running on track</a:t>
            </a:r>
          </a:p>
        </p:txBody>
      </p:sp>
      <p:sp>
        <p:nvSpPr>
          <p:cNvPr id="15" name="Freeform 15"/>
          <p:cNvSpPr/>
          <p:nvPr/>
        </p:nvSpPr>
        <p:spPr>
          <a:xfrm rot="-5400000">
            <a:off x="5675081" y="-2671260"/>
            <a:ext cx="103869" cy="9232800"/>
          </a:xfrm>
          <a:custGeom>
            <a:avLst/>
            <a:gdLst/>
            <a:ahLst/>
            <a:cxnLst/>
            <a:rect l="l" t="t" r="r" b="b"/>
            <a:pathLst>
              <a:path w="103869" h="9232800">
                <a:moveTo>
                  <a:pt x="0" y="0"/>
                </a:moveTo>
                <a:lnTo>
                  <a:pt x="103869" y="0"/>
                </a:lnTo>
                <a:lnTo>
                  <a:pt x="103869" y="9232800"/>
                </a:lnTo>
                <a:lnTo>
                  <a:pt x="0" y="9232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424">
                <a:alpha val="100000"/>
              </a:srgbClr>
            </a:gs>
            <a:gs pos="100000">
              <a:srgbClr val="2D4C9D">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9144000" y="3990674"/>
            <a:ext cx="7945506" cy="1003407"/>
            <a:chOff x="0" y="0"/>
            <a:chExt cx="812800" cy="102645"/>
          </a:xfrm>
        </p:grpSpPr>
        <p:sp>
          <p:nvSpPr>
            <p:cNvPr id="3" name="Freeform 3"/>
            <p:cNvSpPr/>
            <p:nvPr/>
          </p:nvSpPr>
          <p:spPr>
            <a:xfrm>
              <a:off x="0" y="0"/>
              <a:ext cx="812800" cy="102645"/>
            </a:xfrm>
            <a:custGeom>
              <a:avLst/>
              <a:gdLst/>
              <a:ahLst/>
              <a:cxnLst/>
              <a:rect l="l" t="t" r="r" b="b"/>
              <a:pathLst>
                <a:path w="812800" h="102645">
                  <a:moveTo>
                    <a:pt x="37026" y="0"/>
                  </a:moveTo>
                  <a:lnTo>
                    <a:pt x="775774" y="0"/>
                  </a:lnTo>
                  <a:cubicBezTo>
                    <a:pt x="796223" y="0"/>
                    <a:pt x="812800" y="16577"/>
                    <a:pt x="812800" y="37026"/>
                  </a:cubicBezTo>
                  <a:lnTo>
                    <a:pt x="812800" y="65619"/>
                  </a:lnTo>
                  <a:cubicBezTo>
                    <a:pt x="812800" y="86068"/>
                    <a:pt x="796223" y="102645"/>
                    <a:pt x="775774" y="102645"/>
                  </a:cubicBezTo>
                  <a:lnTo>
                    <a:pt x="37026" y="102645"/>
                  </a:lnTo>
                  <a:cubicBezTo>
                    <a:pt x="16577" y="102645"/>
                    <a:pt x="0" y="86068"/>
                    <a:pt x="0" y="65619"/>
                  </a:cubicBezTo>
                  <a:lnTo>
                    <a:pt x="0" y="37026"/>
                  </a:lnTo>
                  <a:cubicBezTo>
                    <a:pt x="0" y="16577"/>
                    <a:pt x="16577" y="0"/>
                    <a:pt x="37026" y="0"/>
                  </a:cubicBezTo>
                  <a:close/>
                </a:path>
              </a:pathLst>
            </a:custGeom>
            <a:solidFill>
              <a:srgbClr val="182D88"/>
            </a:solidFill>
          </p:spPr>
          <p:txBody>
            <a:bodyPr/>
            <a:lstStyle/>
            <a:p>
              <a:endParaRPr lang="en-CA"/>
            </a:p>
          </p:txBody>
        </p:sp>
        <p:sp>
          <p:nvSpPr>
            <p:cNvPr id="4" name="TextBox 4"/>
            <p:cNvSpPr txBox="1"/>
            <p:nvPr/>
          </p:nvSpPr>
          <p:spPr>
            <a:xfrm>
              <a:off x="0" y="-57150"/>
              <a:ext cx="812800" cy="159795"/>
            </a:xfrm>
            <a:prstGeom prst="rect">
              <a:avLst/>
            </a:prstGeom>
          </p:spPr>
          <p:txBody>
            <a:bodyPr lIns="50800" tIns="50800" rIns="50800" bIns="50800" rtlCol="0" anchor="ctr"/>
            <a:lstStyle/>
            <a:p>
              <a:pPr algn="ctr">
                <a:lnSpc>
                  <a:spcPts val="1960"/>
                </a:lnSpc>
              </a:pPr>
              <a:endParaRPr/>
            </a:p>
          </p:txBody>
        </p:sp>
      </p:grpSp>
      <p:grpSp>
        <p:nvGrpSpPr>
          <p:cNvPr id="5" name="Group 5"/>
          <p:cNvGrpSpPr/>
          <p:nvPr/>
        </p:nvGrpSpPr>
        <p:grpSpPr>
          <a:xfrm>
            <a:off x="9657043" y="4089442"/>
            <a:ext cx="780306" cy="805870"/>
            <a:chOff x="0" y="0"/>
            <a:chExt cx="812800" cy="839429"/>
          </a:xfrm>
        </p:grpSpPr>
        <p:sp>
          <p:nvSpPr>
            <p:cNvPr id="6" name="Freeform 6"/>
            <p:cNvSpPr/>
            <p:nvPr/>
          </p:nvSpPr>
          <p:spPr>
            <a:xfrm>
              <a:off x="0" y="0"/>
              <a:ext cx="812800" cy="839429"/>
            </a:xfrm>
            <a:custGeom>
              <a:avLst/>
              <a:gdLst/>
              <a:ahLst/>
              <a:cxnLst/>
              <a:rect l="l" t="t" r="r" b="b"/>
              <a:pathLst>
                <a:path w="812800" h="839429">
                  <a:moveTo>
                    <a:pt x="406400" y="0"/>
                  </a:moveTo>
                  <a:cubicBezTo>
                    <a:pt x="181951" y="0"/>
                    <a:pt x="0" y="187913"/>
                    <a:pt x="0" y="419714"/>
                  </a:cubicBezTo>
                  <a:cubicBezTo>
                    <a:pt x="0" y="651516"/>
                    <a:pt x="181951" y="839429"/>
                    <a:pt x="406400" y="839429"/>
                  </a:cubicBezTo>
                  <a:cubicBezTo>
                    <a:pt x="630849" y="839429"/>
                    <a:pt x="812800" y="651516"/>
                    <a:pt x="812800" y="419714"/>
                  </a:cubicBezTo>
                  <a:cubicBezTo>
                    <a:pt x="812800" y="187913"/>
                    <a:pt x="630849" y="0"/>
                    <a:pt x="406400" y="0"/>
                  </a:cubicBezTo>
                  <a:close/>
                </a:path>
              </a:pathLst>
            </a:custGeom>
            <a:solidFill>
              <a:srgbClr val="F5EE1C"/>
            </a:solidFill>
          </p:spPr>
          <p:txBody>
            <a:bodyPr/>
            <a:lstStyle/>
            <a:p>
              <a:endParaRPr lang="en-CA"/>
            </a:p>
          </p:txBody>
        </p:sp>
        <p:sp>
          <p:nvSpPr>
            <p:cNvPr id="7" name="TextBox 7"/>
            <p:cNvSpPr txBox="1"/>
            <p:nvPr/>
          </p:nvSpPr>
          <p:spPr>
            <a:xfrm>
              <a:off x="76200" y="-26079"/>
              <a:ext cx="660400" cy="786811"/>
            </a:xfrm>
            <a:prstGeom prst="rect">
              <a:avLst/>
            </a:prstGeom>
          </p:spPr>
          <p:txBody>
            <a:bodyPr lIns="54971" tIns="54971" rIns="54971" bIns="54971" rtlCol="0" anchor="b"/>
            <a:lstStyle/>
            <a:p>
              <a:pPr algn="ctr">
                <a:lnSpc>
                  <a:spcPts val="3779"/>
                </a:lnSpc>
              </a:pPr>
              <a:r>
                <a:rPr lang="en-US" sz="2699" spc="272">
                  <a:solidFill>
                    <a:srgbClr val="450A4A"/>
                  </a:solidFill>
                  <a:latin typeface="Arial"/>
                  <a:ea typeface="Arial"/>
                  <a:cs typeface="Arial"/>
                  <a:sym typeface="Arial"/>
                </a:rPr>
                <a:t>1</a:t>
              </a:r>
            </a:p>
          </p:txBody>
        </p:sp>
      </p:grpSp>
      <p:grpSp>
        <p:nvGrpSpPr>
          <p:cNvPr id="8" name="Group 8"/>
          <p:cNvGrpSpPr/>
          <p:nvPr/>
        </p:nvGrpSpPr>
        <p:grpSpPr>
          <a:xfrm>
            <a:off x="9144000" y="5346688"/>
            <a:ext cx="7945506" cy="1003407"/>
            <a:chOff x="0" y="0"/>
            <a:chExt cx="812800" cy="102645"/>
          </a:xfrm>
        </p:grpSpPr>
        <p:sp>
          <p:nvSpPr>
            <p:cNvPr id="9" name="Freeform 9"/>
            <p:cNvSpPr/>
            <p:nvPr/>
          </p:nvSpPr>
          <p:spPr>
            <a:xfrm>
              <a:off x="0" y="0"/>
              <a:ext cx="812800" cy="102645"/>
            </a:xfrm>
            <a:custGeom>
              <a:avLst/>
              <a:gdLst/>
              <a:ahLst/>
              <a:cxnLst/>
              <a:rect l="l" t="t" r="r" b="b"/>
              <a:pathLst>
                <a:path w="812800" h="102645">
                  <a:moveTo>
                    <a:pt x="37026" y="0"/>
                  </a:moveTo>
                  <a:lnTo>
                    <a:pt x="775774" y="0"/>
                  </a:lnTo>
                  <a:cubicBezTo>
                    <a:pt x="796223" y="0"/>
                    <a:pt x="812800" y="16577"/>
                    <a:pt x="812800" y="37026"/>
                  </a:cubicBezTo>
                  <a:lnTo>
                    <a:pt x="812800" y="65619"/>
                  </a:lnTo>
                  <a:cubicBezTo>
                    <a:pt x="812800" y="86068"/>
                    <a:pt x="796223" y="102645"/>
                    <a:pt x="775774" y="102645"/>
                  </a:cubicBezTo>
                  <a:lnTo>
                    <a:pt x="37026" y="102645"/>
                  </a:lnTo>
                  <a:cubicBezTo>
                    <a:pt x="16577" y="102645"/>
                    <a:pt x="0" y="86068"/>
                    <a:pt x="0" y="65619"/>
                  </a:cubicBezTo>
                  <a:lnTo>
                    <a:pt x="0" y="37026"/>
                  </a:lnTo>
                  <a:cubicBezTo>
                    <a:pt x="0" y="16577"/>
                    <a:pt x="16577" y="0"/>
                    <a:pt x="37026" y="0"/>
                  </a:cubicBezTo>
                  <a:close/>
                </a:path>
              </a:pathLst>
            </a:custGeom>
            <a:solidFill>
              <a:srgbClr val="182D88"/>
            </a:solidFill>
          </p:spPr>
          <p:txBody>
            <a:bodyPr/>
            <a:lstStyle/>
            <a:p>
              <a:endParaRPr lang="en-CA"/>
            </a:p>
          </p:txBody>
        </p:sp>
        <p:sp>
          <p:nvSpPr>
            <p:cNvPr id="10" name="TextBox 10"/>
            <p:cNvSpPr txBox="1"/>
            <p:nvPr/>
          </p:nvSpPr>
          <p:spPr>
            <a:xfrm>
              <a:off x="0" y="-57150"/>
              <a:ext cx="812800" cy="159795"/>
            </a:xfrm>
            <a:prstGeom prst="rect">
              <a:avLst/>
            </a:prstGeom>
          </p:spPr>
          <p:txBody>
            <a:bodyPr lIns="50800" tIns="50800" rIns="50800" bIns="50800" rtlCol="0" anchor="ctr"/>
            <a:lstStyle/>
            <a:p>
              <a:pPr algn="ctr">
                <a:lnSpc>
                  <a:spcPts val="1960"/>
                </a:lnSpc>
              </a:pPr>
              <a:endParaRPr/>
            </a:p>
          </p:txBody>
        </p:sp>
      </p:grpSp>
      <p:grpSp>
        <p:nvGrpSpPr>
          <p:cNvPr id="11" name="Group 11"/>
          <p:cNvGrpSpPr/>
          <p:nvPr/>
        </p:nvGrpSpPr>
        <p:grpSpPr>
          <a:xfrm>
            <a:off x="9144000" y="6699001"/>
            <a:ext cx="7945506" cy="1003407"/>
            <a:chOff x="0" y="0"/>
            <a:chExt cx="812800" cy="102645"/>
          </a:xfrm>
        </p:grpSpPr>
        <p:sp>
          <p:nvSpPr>
            <p:cNvPr id="12" name="Freeform 12"/>
            <p:cNvSpPr/>
            <p:nvPr/>
          </p:nvSpPr>
          <p:spPr>
            <a:xfrm>
              <a:off x="0" y="0"/>
              <a:ext cx="812800" cy="102645"/>
            </a:xfrm>
            <a:custGeom>
              <a:avLst/>
              <a:gdLst/>
              <a:ahLst/>
              <a:cxnLst/>
              <a:rect l="l" t="t" r="r" b="b"/>
              <a:pathLst>
                <a:path w="812800" h="102645">
                  <a:moveTo>
                    <a:pt x="37026" y="0"/>
                  </a:moveTo>
                  <a:lnTo>
                    <a:pt x="775774" y="0"/>
                  </a:lnTo>
                  <a:cubicBezTo>
                    <a:pt x="796223" y="0"/>
                    <a:pt x="812800" y="16577"/>
                    <a:pt x="812800" y="37026"/>
                  </a:cubicBezTo>
                  <a:lnTo>
                    <a:pt x="812800" y="65619"/>
                  </a:lnTo>
                  <a:cubicBezTo>
                    <a:pt x="812800" y="86068"/>
                    <a:pt x="796223" y="102645"/>
                    <a:pt x="775774" y="102645"/>
                  </a:cubicBezTo>
                  <a:lnTo>
                    <a:pt x="37026" y="102645"/>
                  </a:lnTo>
                  <a:cubicBezTo>
                    <a:pt x="16577" y="102645"/>
                    <a:pt x="0" y="86068"/>
                    <a:pt x="0" y="65619"/>
                  </a:cubicBezTo>
                  <a:lnTo>
                    <a:pt x="0" y="37026"/>
                  </a:lnTo>
                  <a:cubicBezTo>
                    <a:pt x="0" y="16577"/>
                    <a:pt x="16577" y="0"/>
                    <a:pt x="37026" y="0"/>
                  </a:cubicBezTo>
                  <a:close/>
                </a:path>
              </a:pathLst>
            </a:custGeom>
            <a:solidFill>
              <a:srgbClr val="182D88"/>
            </a:solidFill>
          </p:spPr>
          <p:txBody>
            <a:bodyPr/>
            <a:lstStyle/>
            <a:p>
              <a:endParaRPr lang="en-CA"/>
            </a:p>
          </p:txBody>
        </p:sp>
        <p:sp>
          <p:nvSpPr>
            <p:cNvPr id="13" name="TextBox 13"/>
            <p:cNvSpPr txBox="1"/>
            <p:nvPr/>
          </p:nvSpPr>
          <p:spPr>
            <a:xfrm>
              <a:off x="0" y="-57150"/>
              <a:ext cx="812800" cy="159795"/>
            </a:xfrm>
            <a:prstGeom prst="rect">
              <a:avLst/>
            </a:prstGeom>
          </p:spPr>
          <p:txBody>
            <a:bodyPr lIns="50800" tIns="50800" rIns="50800" bIns="50800" rtlCol="0" anchor="ctr"/>
            <a:lstStyle/>
            <a:p>
              <a:pPr algn="ctr">
                <a:lnSpc>
                  <a:spcPts val="1960"/>
                </a:lnSpc>
              </a:pPr>
              <a:endParaRPr/>
            </a:p>
          </p:txBody>
        </p:sp>
      </p:grpSp>
      <p:grpSp>
        <p:nvGrpSpPr>
          <p:cNvPr id="14" name="Group 14"/>
          <p:cNvGrpSpPr/>
          <p:nvPr/>
        </p:nvGrpSpPr>
        <p:grpSpPr>
          <a:xfrm>
            <a:off x="9657043" y="5445456"/>
            <a:ext cx="780306" cy="805870"/>
            <a:chOff x="0" y="0"/>
            <a:chExt cx="812800" cy="839429"/>
          </a:xfrm>
        </p:grpSpPr>
        <p:sp>
          <p:nvSpPr>
            <p:cNvPr id="15" name="Freeform 15"/>
            <p:cNvSpPr/>
            <p:nvPr/>
          </p:nvSpPr>
          <p:spPr>
            <a:xfrm>
              <a:off x="0" y="0"/>
              <a:ext cx="812800" cy="839429"/>
            </a:xfrm>
            <a:custGeom>
              <a:avLst/>
              <a:gdLst/>
              <a:ahLst/>
              <a:cxnLst/>
              <a:rect l="l" t="t" r="r" b="b"/>
              <a:pathLst>
                <a:path w="812800" h="839429">
                  <a:moveTo>
                    <a:pt x="406400" y="0"/>
                  </a:moveTo>
                  <a:cubicBezTo>
                    <a:pt x="181951" y="0"/>
                    <a:pt x="0" y="187913"/>
                    <a:pt x="0" y="419714"/>
                  </a:cubicBezTo>
                  <a:cubicBezTo>
                    <a:pt x="0" y="651516"/>
                    <a:pt x="181951" y="839429"/>
                    <a:pt x="406400" y="839429"/>
                  </a:cubicBezTo>
                  <a:cubicBezTo>
                    <a:pt x="630849" y="839429"/>
                    <a:pt x="812800" y="651516"/>
                    <a:pt x="812800" y="419714"/>
                  </a:cubicBezTo>
                  <a:cubicBezTo>
                    <a:pt x="812800" y="187913"/>
                    <a:pt x="630849" y="0"/>
                    <a:pt x="406400" y="0"/>
                  </a:cubicBezTo>
                  <a:close/>
                </a:path>
              </a:pathLst>
            </a:custGeom>
            <a:solidFill>
              <a:srgbClr val="F5EE1C"/>
            </a:solidFill>
          </p:spPr>
          <p:txBody>
            <a:bodyPr/>
            <a:lstStyle/>
            <a:p>
              <a:endParaRPr lang="en-CA"/>
            </a:p>
          </p:txBody>
        </p:sp>
        <p:sp>
          <p:nvSpPr>
            <p:cNvPr id="16" name="TextBox 16"/>
            <p:cNvSpPr txBox="1"/>
            <p:nvPr/>
          </p:nvSpPr>
          <p:spPr>
            <a:xfrm>
              <a:off x="76200" y="-26079"/>
              <a:ext cx="660400" cy="786811"/>
            </a:xfrm>
            <a:prstGeom prst="rect">
              <a:avLst/>
            </a:prstGeom>
          </p:spPr>
          <p:txBody>
            <a:bodyPr lIns="54971" tIns="54971" rIns="54971" bIns="54971" rtlCol="0" anchor="b"/>
            <a:lstStyle/>
            <a:p>
              <a:pPr algn="ctr">
                <a:lnSpc>
                  <a:spcPts val="3779"/>
                </a:lnSpc>
              </a:pPr>
              <a:r>
                <a:rPr lang="en-US" sz="2699" spc="272">
                  <a:solidFill>
                    <a:srgbClr val="450A4A"/>
                  </a:solidFill>
                  <a:latin typeface="Arial"/>
                  <a:ea typeface="Arial"/>
                  <a:cs typeface="Arial"/>
                  <a:sym typeface="Arial"/>
                </a:rPr>
                <a:t>2</a:t>
              </a:r>
            </a:p>
          </p:txBody>
        </p:sp>
      </p:grpSp>
      <p:grpSp>
        <p:nvGrpSpPr>
          <p:cNvPr id="17" name="Group 17"/>
          <p:cNvGrpSpPr/>
          <p:nvPr/>
        </p:nvGrpSpPr>
        <p:grpSpPr>
          <a:xfrm>
            <a:off x="9657043" y="6797769"/>
            <a:ext cx="780306" cy="805870"/>
            <a:chOff x="0" y="0"/>
            <a:chExt cx="812800" cy="839429"/>
          </a:xfrm>
        </p:grpSpPr>
        <p:sp>
          <p:nvSpPr>
            <p:cNvPr id="18" name="Freeform 18"/>
            <p:cNvSpPr/>
            <p:nvPr/>
          </p:nvSpPr>
          <p:spPr>
            <a:xfrm>
              <a:off x="0" y="0"/>
              <a:ext cx="812800" cy="839429"/>
            </a:xfrm>
            <a:custGeom>
              <a:avLst/>
              <a:gdLst/>
              <a:ahLst/>
              <a:cxnLst/>
              <a:rect l="l" t="t" r="r" b="b"/>
              <a:pathLst>
                <a:path w="812800" h="839429">
                  <a:moveTo>
                    <a:pt x="406400" y="0"/>
                  </a:moveTo>
                  <a:cubicBezTo>
                    <a:pt x="181951" y="0"/>
                    <a:pt x="0" y="187913"/>
                    <a:pt x="0" y="419714"/>
                  </a:cubicBezTo>
                  <a:cubicBezTo>
                    <a:pt x="0" y="651516"/>
                    <a:pt x="181951" y="839429"/>
                    <a:pt x="406400" y="839429"/>
                  </a:cubicBezTo>
                  <a:cubicBezTo>
                    <a:pt x="630849" y="839429"/>
                    <a:pt x="812800" y="651516"/>
                    <a:pt x="812800" y="419714"/>
                  </a:cubicBezTo>
                  <a:cubicBezTo>
                    <a:pt x="812800" y="187913"/>
                    <a:pt x="630849" y="0"/>
                    <a:pt x="406400" y="0"/>
                  </a:cubicBezTo>
                  <a:close/>
                </a:path>
              </a:pathLst>
            </a:custGeom>
            <a:solidFill>
              <a:srgbClr val="F5EE1C"/>
            </a:solidFill>
          </p:spPr>
          <p:txBody>
            <a:bodyPr/>
            <a:lstStyle/>
            <a:p>
              <a:endParaRPr lang="en-CA"/>
            </a:p>
          </p:txBody>
        </p:sp>
        <p:sp>
          <p:nvSpPr>
            <p:cNvPr id="19" name="TextBox 19"/>
            <p:cNvSpPr txBox="1"/>
            <p:nvPr/>
          </p:nvSpPr>
          <p:spPr>
            <a:xfrm>
              <a:off x="76200" y="-26079"/>
              <a:ext cx="660400" cy="786811"/>
            </a:xfrm>
            <a:prstGeom prst="rect">
              <a:avLst/>
            </a:prstGeom>
          </p:spPr>
          <p:txBody>
            <a:bodyPr lIns="54971" tIns="54971" rIns="54971" bIns="54971" rtlCol="0" anchor="b"/>
            <a:lstStyle/>
            <a:p>
              <a:pPr algn="ctr">
                <a:lnSpc>
                  <a:spcPts val="3779"/>
                </a:lnSpc>
              </a:pPr>
              <a:r>
                <a:rPr lang="en-US" sz="2699" spc="272">
                  <a:solidFill>
                    <a:srgbClr val="450A4A"/>
                  </a:solidFill>
                  <a:latin typeface="Arial"/>
                  <a:ea typeface="Arial"/>
                  <a:cs typeface="Arial"/>
                  <a:sym typeface="Arial"/>
                </a:rPr>
                <a:t>3</a:t>
              </a:r>
            </a:p>
          </p:txBody>
        </p:sp>
      </p:grpSp>
      <p:sp>
        <p:nvSpPr>
          <p:cNvPr id="20" name="TextBox 20"/>
          <p:cNvSpPr txBox="1"/>
          <p:nvPr/>
        </p:nvSpPr>
        <p:spPr>
          <a:xfrm>
            <a:off x="10848160" y="8034800"/>
            <a:ext cx="5677510" cy="1000125"/>
          </a:xfrm>
          <a:prstGeom prst="rect">
            <a:avLst/>
          </a:prstGeom>
        </p:spPr>
        <p:txBody>
          <a:bodyPr lIns="0" tIns="0" rIns="0" bIns="0" rtlCol="0" anchor="t">
            <a:spAutoFit/>
          </a:bodyPr>
          <a:lstStyle/>
          <a:p>
            <a:pPr algn="l">
              <a:lnSpc>
                <a:spcPts val="3719"/>
              </a:lnSpc>
            </a:pPr>
            <a:r>
              <a:rPr lang="en-US" sz="3099">
                <a:solidFill>
                  <a:srgbClr val="F4D8FF"/>
                </a:solidFill>
                <a:latin typeface="Arial"/>
                <a:ea typeface="Arial"/>
                <a:cs typeface="Arial"/>
                <a:sym typeface="Arial"/>
              </a:rPr>
              <a:t>Rail Specifics &amp; Current Situation</a:t>
            </a:r>
          </a:p>
        </p:txBody>
      </p:sp>
      <p:grpSp>
        <p:nvGrpSpPr>
          <p:cNvPr id="21" name="Group 21"/>
          <p:cNvGrpSpPr/>
          <p:nvPr/>
        </p:nvGrpSpPr>
        <p:grpSpPr>
          <a:xfrm>
            <a:off x="9144000" y="8031518"/>
            <a:ext cx="7945506" cy="1003407"/>
            <a:chOff x="0" y="0"/>
            <a:chExt cx="812800" cy="102645"/>
          </a:xfrm>
        </p:grpSpPr>
        <p:sp>
          <p:nvSpPr>
            <p:cNvPr id="22" name="Freeform 22"/>
            <p:cNvSpPr/>
            <p:nvPr/>
          </p:nvSpPr>
          <p:spPr>
            <a:xfrm>
              <a:off x="0" y="0"/>
              <a:ext cx="812800" cy="102645"/>
            </a:xfrm>
            <a:custGeom>
              <a:avLst/>
              <a:gdLst/>
              <a:ahLst/>
              <a:cxnLst/>
              <a:rect l="l" t="t" r="r" b="b"/>
              <a:pathLst>
                <a:path w="812800" h="102645">
                  <a:moveTo>
                    <a:pt x="37026" y="0"/>
                  </a:moveTo>
                  <a:lnTo>
                    <a:pt x="775774" y="0"/>
                  </a:lnTo>
                  <a:cubicBezTo>
                    <a:pt x="796223" y="0"/>
                    <a:pt x="812800" y="16577"/>
                    <a:pt x="812800" y="37026"/>
                  </a:cubicBezTo>
                  <a:lnTo>
                    <a:pt x="812800" y="65619"/>
                  </a:lnTo>
                  <a:cubicBezTo>
                    <a:pt x="812800" y="86068"/>
                    <a:pt x="796223" y="102645"/>
                    <a:pt x="775774" y="102645"/>
                  </a:cubicBezTo>
                  <a:lnTo>
                    <a:pt x="37026" y="102645"/>
                  </a:lnTo>
                  <a:cubicBezTo>
                    <a:pt x="16577" y="102645"/>
                    <a:pt x="0" y="86068"/>
                    <a:pt x="0" y="65619"/>
                  </a:cubicBezTo>
                  <a:lnTo>
                    <a:pt x="0" y="37026"/>
                  </a:lnTo>
                  <a:cubicBezTo>
                    <a:pt x="0" y="16577"/>
                    <a:pt x="16577" y="0"/>
                    <a:pt x="37026" y="0"/>
                  </a:cubicBezTo>
                  <a:close/>
                </a:path>
              </a:pathLst>
            </a:custGeom>
            <a:solidFill>
              <a:srgbClr val="182D88"/>
            </a:solidFill>
          </p:spPr>
          <p:txBody>
            <a:bodyPr/>
            <a:lstStyle/>
            <a:p>
              <a:endParaRPr lang="en-CA"/>
            </a:p>
          </p:txBody>
        </p:sp>
        <p:sp>
          <p:nvSpPr>
            <p:cNvPr id="23" name="TextBox 23"/>
            <p:cNvSpPr txBox="1"/>
            <p:nvPr/>
          </p:nvSpPr>
          <p:spPr>
            <a:xfrm>
              <a:off x="0" y="-57150"/>
              <a:ext cx="812800" cy="159795"/>
            </a:xfrm>
            <a:prstGeom prst="rect">
              <a:avLst/>
            </a:prstGeom>
          </p:spPr>
          <p:txBody>
            <a:bodyPr lIns="50800" tIns="50800" rIns="50800" bIns="50800" rtlCol="0" anchor="ctr"/>
            <a:lstStyle/>
            <a:p>
              <a:pPr algn="ctr">
                <a:lnSpc>
                  <a:spcPts val="1960"/>
                </a:lnSpc>
              </a:pPr>
              <a:endParaRPr/>
            </a:p>
          </p:txBody>
        </p:sp>
      </p:grpSp>
      <p:grpSp>
        <p:nvGrpSpPr>
          <p:cNvPr id="24" name="Group 24"/>
          <p:cNvGrpSpPr/>
          <p:nvPr/>
        </p:nvGrpSpPr>
        <p:grpSpPr>
          <a:xfrm>
            <a:off x="9657043" y="8150083"/>
            <a:ext cx="780306" cy="805870"/>
            <a:chOff x="0" y="0"/>
            <a:chExt cx="812800" cy="839429"/>
          </a:xfrm>
        </p:grpSpPr>
        <p:sp>
          <p:nvSpPr>
            <p:cNvPr id="25" name="Freeform 25"/>
            <p:cNvSpPr/>
            <p:nvPr/>
          </p:nvSpPr>
          <p:spPr>
            <a:xfrm>
              <a:off x="0" y="0"/>
              <a:ext cx="812800" cy="839429"/>
            </a:xfrm>
            <a:custGeom>
              <a:avLst/>
              <a:gdLst/>
              <a:ahLst/>
              <a:cxnLst/>
              <a:rect l="l" t="t" r="r" b="b"/>
              <a:pathLst>
                <a:path w="812800" h="839429">
                  <a:moveTo>
                    <a:pt x="406400" y="0"/>
                  </a:moveTo>
                  <a:cubicBezTo>
                    <a:pt x="181951" y="0"/>
                    <a:pt x="0" y="187913"/>
                    <a:pt x="0" y="419714"/>
                  </a:cubicBezTo>
                  <a:cubicBezTo>
                    <a:pt x="0" y="651516"/>
                    <a:pt x="181951" y="839429"/>
                    <a:pt x="406400" y="839429"/>
                  </a:cubicBezTo>
                  <a:cubicBezTo>
                    <a:pt x="630849" y="839429"/>
                    <a:pt x="812800" y="651516"/>
                    <a:pt x="812800" y="419714"/>
                  </a:cubicBezTo>
                  <a:cubicBezTo>
                    <a:pt x="812800" y="187913"/>
                    <a:pt x="630849" y="0"/>
                    <a:pt x="406400" y="0"/>
                  </a:cubicBezTo>
                  <a:close/>
                </a:path>
              </a:pathLst>
            </a:custGeom>
            <a:solidFill>
              <a:srgbClr val="F5EE1C"/>
            </a:solidFill>
          </p:spPr>
          <p:txBody>
            <a:bodyPr/>
            <a:lstStyle/>
            <a:p>
              <a:endParaRPr lang="en-CA"/>
            </a:p>
          </p:txBody>
        </p:sp>
        <p:sp>
          <p:nvSpPr>
            <p:cNvPr id="26" name="TextBox 26"/>
            <p:cNvSpPr txBox="1"/>
            <p:nvPr/>
          </p:nvSpPr>
          <p:spPr>
            <a:xfrm>
              <a:off x="76200" y="-26079"/>
              <a:ext cx="660400" cy="786811"/>
            </a:xfrm>
            <a:prstGeom prst="rect">
              <a:avLst/>
            </a:prstGeom>
          </p:spPr>
          <p:txBody>
            <a:bodyPr lIns="54971" tIns="54971" rIns="54971" bIns="54971" rtlCol="0" anchor="b"/>
            <a:lstStyle/>
            <a:p>
              <a:pPr algn="ctr">
                <a:lnSpc>
                  <a:spcPts val="3779"/>
                </a:lnSpc>
              </a:pPr>
              <a:r>
                <a:rPr lang="en-US" sz="2699" spc="272">
                  <a:solidFill>
                    <a:srgbClr val="450A4A"/>
                  </a:solidFill>
                  <a:latin typeface="Arial"/>
                  <a:ea typeface="Arial"/>
                  <a:cs typeface="Arial"/>
                  <a:sym typeface="Arial"/>
                </a:rPr>
                <a:t>4</a:t>
              </a:r>
            </a:p>
          </p:txBody>
        </p:sp>
      </p:grpSp>
      <p:pic>
        <p:nvPicPr>
          <p:cNvPr id="27" name="Picture 2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5395" r="14727"/>
          <a:stretch>
            <a:fillRect/>
          </a:stretch>
        </p:blipFill>
        <p:spPr>
          <a:xfrm>
            <a:off x="1257178" y="4089442"/>
            <a:ext cx="6999626" cy="4945483"/>
          </a:xfrm>
          <a:prstGeom prst="rect">
            <a:avLst/>
          </a:prstGeom>
        </p:spPr>
      </p:pic>
      <p:sp>
        <p:nvSpPr>
          <p:cNvPr id="28" name="TextBox 28"/>
          <p:cNvSpPr txBox="1"/>
          <p:nvPr/>
        </p:nvSpPr>
        <p:spPr>
          <a:xfrm>
            <a:off x="1257178" y="1085549"/>
            <a:ext cx="8638306" cy="1000125"/>
          </a:xfrm>
          <a:prstGeom prst="rect">
            <a:avLst/>
          </a:prstGeom>
        </p:spPr>
        <p:txBody>
          <a:bodyPr lIns="0" tIns="0" rIns="0" bIns="0" rtlCol="0" anchor="t">
            <a:spAutoFit/>
          </a:bodyPr>
          <a:lstStyle/>
          <a:p>
            <a:pPr algn="l">
              <a:lnSpc>
                <a:spcPts val="7903"/>
              </a:lnSpc>
            </a:pPr>
            <a:r>
              <a:rPr lang="en-US" sz="6586" b="1" spc="-40">
                <a:solidFill>
                  <a:srgbClr val="8FD8FF"/>
                </a:solidFill>
                <a:latin typeface="Antonio Bold"/>
                <a:ea typeface="Antonio Bold"/>
                <a:cs typeface="Antonio Bold"/>
                <a:sym typeface="Antonio Bold"/>
              </a:rPr>
              <a:t>CYBERSECURITY IN DEPTH</a:t>
            </a:r>
          </a:p>
        </p:txBody>
      </p:sp>
      <p:sp>
        <p:nvSpPr>
          <p:cNvPr id="29" name="TextBox 29"/>
          <p:cNvSpPr txBox="1"/>
          <p:nvPr/>
        </p:nvSpPr>
        <p:spPr>
          <a:xfrm>
            <a:off x="10848160" y="4314825"/>
            <a:ext cx="5423092" cy="838200"/>
          </a:xfrm>
          <a:prstGeom prst="rect">
            <a:avLst/>
          </a:prstGeom>
        </p:spPr>
        <p:txBody>
          <a:bodyPr lIns="0" tIns="0" rIns="0" bIns="0" rtlCol="0" anchor="t">
            <a:spAutoFit/>
          </a:bodyPr>
          <a:lstStyle/>
          <a:p>
            <a:pPr algn="l">
              <a:lnSpc>
                <a:spcPts val="3120"/>
              </a:lnSpc>
            </a:pPr>
            <a:r>
              <a:rPr lang="en-US" sz="2600">
                <a:solidFill>
                  <a:srgbClr val="F4D8FF"/>
                </a:solidFill>
                <a:latin typeface="Arial"/>
                <a:ea typeface="Arial"/>
                <a:cs typeface="Arial"/>
                <a:sym typeface="Arial"/>
              </a:rPr>
              <a:t>IT Security versus OT Security</a:t>
            </a:r>
          </a:p>
          <a:p>
            <a:pPr algn="l">
              <a:lnSpc>
                <a:spcPts val="3120"/>
              </a:lnSpc>
            </a:pPr>
            <a:endParaRPr lang="en-US" sz="2600">
              <a:solidFill>
                <a:srgbClr val="F4D8FF"/>
              </a:solidFill>
              <a:latin typeface="Arial"/>
              <a:ea typeface="Arial"/>
              <a:cs typeface="Arial"/>
              <a:sym typeface="Arial"/>
            </a:endParaRPr>
          </a:p>
        </p:txBody>
      </p:sp>
      <p:sp>
        <p:nvSpPr>
          <p:cNvPr id="30" name="TextBox 30"/>
          <p:cNvSpPr txBox="1"/>
          <p:nvPr/>
        </p:nvSpPr>
        <p:spPr>
          <a:xfrm>
            <a:off x="10848160" y="6816819"/>
            <a:ext cx="5677510" cy="838200"/>
          </a:xfrm>
          <a:prstGeom prst="rect">
            <a:avLst/>
          </a:prstGeom>
        </p:spPr>
        <p:txBody>
          <a:bodyPr lIns="0" tIns="0" rIns="0" bIns="0" rtlCol="0" anchor="t">
            <a:spAutoFit/>
          </a:bodyPr>
          <a:lstStyle/>
          <a:p>
            <a:pPr algn="l">
              <a:lnSpc>
                <a:spcPts val="3120"/>
              </a:lnSpc>
            </a:pPr>
            <a:r>
              <a:rPr lang="en-US" sz="2600">
                <a:solidFill>
                  <a:srgbClr val="F4D8FF"/>
                </a:solidFill>
                <a:latin typeface="Arial"/>
                <a:ea typeface="Arial"/>
                <a:cs typeface="Arial"/>
                <a:sym typeface="Arial"/>
              </a:rPr>
              <a:t>Cybersecurity Standards for OT</a:t>
            </a:r>
          </a:p>
          <a:p>
            <a:pPr algn="l">
              <a:lnSpc>
                <a:spcPts val="3120"/>
              </a:lnSpc>
            </a:pPr>
            <a:r>
              <a:rPr lang="en-US" sz="2600">
                <a:solidFill>
                  <a:srgbClr val="F4D8FF"/>
                </a:solidFill>
                <a:latin typeface="Arial"/>
                <a:ea typeface="Arial"/>
                <a:cs typeface="Arial"/>
                <a:sym typeface="Arial"/>
              </a:rPr>
              <a:t>(IEC 62443 &amp; CRA)</a:t>
            </a:r>
          </a:p>
        </p:txBody>
      </p:sp>
      <p:sp>
        <p:nvSpPr>
          <p:cNvPr id="31" name="TextBox 31"/>
          <p:cNvSpPr txBox="1"/>
          <p:nvPr/>
        </p:nvSpPr>
        <p:spPr>
          <a:xfrm>
            <a:off x="10848160" y="5595979"/>
            <a:ext cx="5423092" cy="447675"/>
          </a:xfrm>
          <a:prstGeom prst="rect">
            <a:avLst/>
          </a:prstGeom>
        </p:spPr>
        <p:txBody>
          <a:bodyPr lIns="0" tIns="0" rIns="0" bIns="0" rtlCol="0" anchor="t">
            <a:spAutoFit/>
          </a:bodyPr>
          <a:lstStyle/>
          <a:p>
            <a:pPr algn="l">
              <a:lnSpc>
                <a:spcPts val="3120"/>
              </a:lnSpc>
            </a:pPr>
            <a:r>
              <a:rPr lang="en-US" sz="2600">
                <a:solidFill>
                  <a:srgbClr val="F4D8FF"/>
                </a:solidFill>
                <a:latin typeface="Arial"/>
                <a:ea typeface="Arial"/>
                <a:cs typeface="Arial"/>
                <a:sym typeface="Arial"/>
              </a:rPr>
              <a:t>Confidentiality &amp; Integrity</a:t>
            </a:r>
          </a:p>
        </p:txBody>
      </p:sp>
      <p:sp>
        <p:nvSpPr>
          <p:cNvPr id="32" name="TextBox 32"/>
          <p:cNvSpPr txBox="1"/>
          <p:nvPr/>
        </p:nvSpPr>
        <p:spPr>
          <a:xfrm>
            <a:off x="10848160" y="8169133"/>
            <a:ext cx="5677510" cy="1228725"/>
          </a:xfrm>
          <a:prstGeom prst="rect">
            <a:avLst/>
          </a:prstGeom>
        </p:spPr>
        <p:txBody>
          <a:bodyPr lIns="0" tIns="0" rIns="0" bIns="0" rtlCol="0" anchor="t">
            <a:spAutoFit/>
          </a:bodyPr>
          <a:lstStyle/>
          <a:p>
            <a:pPr algn="l">
              <a:lnSpc>
                <a:spcPts val="3120"/>
              </a:lnSpc>
            </a:pPr>
            <a:r>
              <a:rPr lang="en-US" sz="2600">
                <a:solidFill>
                  <a:srgbClr val="F4D8FF"/>
                </a:solidFill>
                <a:latin typeface="Arial"/>
                <a:ea typeface="Arial"/>
                <a:cs typeface="Arial"/>
                <a:sym typeface="Arial"/>
              </a:rPr>
              <a:t>Rail Specific Standards EN TS 50701 &amp; IEC 62345</a:t>
            </a:r>
          </a:p>
          <a:p>
            <a:pPr algn="l">
              <a:lnSpc>
                <a:spcPts val="3120"/>
              </a:lnSpc>
            </a:pPr>
            <a:endParaRPr lang="en-US" sz="2600">
              <a:solidFill>
                <a:srgbClr val="F4D8FF"/>
              </a:solidFill>
              <a:latin typeface="Arial"/>
              <a:ea typeface="Arial"/>
              <a:cs typeface="Arial"/>
              <a:sym typeface="Arial"/>
            </a:endParaRPr>
          </a:p>
        </p:txBody>
      </p:sp>
      <p:sp>
        <p:nvSpPr>
          <p:cNvPr id="33" name="TextBox 33"/>
          <p:cNvSpPr txBox="1"/>
          <p:nvPr/>
        </p:nvSpPr>
        <p:spPr>
          <a:xfrm>
            <a:off x="1348740" y="9655969"/>
            <a:ext cx="3931920" cy="266700"/>
          </a:xfrm>
          <a:prstGeom prst="rect">
            <a:avLst/>
          </a:prstGeom>
        </p:spPr>
        <p:txBody>
          <a:bodyPr lIns="0" tIns="0" rIns="0" bIns="0" rtlCol="0" anchor="t">
            <a:spAutoFit/>
          </a:bodyPr>
          <a:lstStyle/>
          <a:p>
            <a:pPr algn="l">
              <a:lnSpc>
                <a:spcPts val="1889"/>
              </a:lnSpc>
            </a:pPr>
            <a:r>
              <a:rPr lang="en-US" sz="1575" spc="14">
                <a:solidFill>
                  <a:srgbClr val="FFFFFF"/>
                </a:solidFill>
                <a:latin typeface="Arial"/>
                <a:ea typeface="Arial"/>
                <a:cs typeface="Arial"/>
                <a:sym typeface="Arial"/>
              </a:rPr>
              <a:t>7</a:t>
            </a:r>
          </a:p>
        </p:txBody>
      </p:sp>
      <p:sp>
        <p:nvSpPr>
          <p:cNvPr id="34" name="TextBox 34"/>
          <p:cNvSpPr txBox="1"/>
          <p:nvPr/>
        </p:nvSpPr>
        <p:spPr>
          <a:xfrm>
            <a:off x="10949940" y="9655969"/>
            <a:ext cx="5989320" cy="266700"/>
          </a:xfrm>
          <a:prstGeom prst="rect">
            <a:avLst/>
          </a:prstGeom>
        </p:spPr>
        <p:txBody>
          <a:bodyPr lIns="0" tIns="0" rIns="0" bIns="0" rtlCol="0" anchor="t">
            <a:spAutoFit/>
          </a:bodyPr>
          <a:lstStyle/>
          <a:p>
            <a:pPr algn="r">
              <a:lnSpc>
                <a:spcPts val="1889"/>
              </a:lnSpc>
            </a:pPr>
            <a:r>
              <a:rPr lang="en-US" sz="1575" spc="14">
                <a:solidFill>
                  <a:srgbClr val="FFFFFF"/>
                </a:solidFill>
                <a:latin typeface="Arial"/>
                <a:ea typeface="Arial"/>
                <a:cs typeface="Arial"/>
                <a:sym typeface="Arial"/>
              </a:rPr>
              <a:t>(c) 2024 McIndoe Risk Advisory | PROPRIETARY</a:t>
            </a:r>
          </a:p>
        </p:txBody>
      </p:sp>
      <p:sp>
        <p:nvSpPr>
          <p:cNvPr id="35" name="Freeform 35"/>
          <p:cNvSpPr/>
          <p:nvPr/>
        </p:nvSpPr>
        <p:spPr>
          <a:xfrm>
            <a:off x="0" y="0"/>
            <a:ext cx="6255994" cy="4731096"/>
          </a:xfrm>
          <a:custGeom>
            <a:avLst/>
            <a:gdLst/>
            <a:ahLst/>
            <a:cxnLst/>
            <a:rect l="l" t="t" r="r" b="b"/>
            <a:pathLst>
              <a:path w="6255994" h="4731096">
                <a:moveTo>
                  <a:pt x="0" y="0"/>
                </a:moveTo>
                <a:lnTo>
                  <a:pt x="6255994" y="0"/>
                </a:lnTo>
                <a:lnTo>
                  <a:pt x="6255994" y="4731096"/>
                </a:lnTo>
                <a:lnTo>
                  <a:pt x="0" y="4731096"/>
                </a:lnTo>
                <a:lnTo>
                  <a:pt x="0" y="0"/>
                </a:lnTo>
                <a:close/>
              </a:path>
            </a:pathLst>
          </a:custGeom>
          <a:blipFill>
            <a:blip r:embed="rId5">
              <a:alphaModFix amt="7999"/>
              <a:extLst>
                <a:ext uri="{96DAC541-7B7A-43D3-8B79-37D633B846F1}">
                  <asvg:svgBlip xmlns:asvg="http://schemas.microsoft.com/office/drawing/2016/SVG/main" r:embed="rId6"/>
                </a:ext>
              </a:extLst>
            </a:blip>
            <a:stretch>
              <a:fillRect/>
            </a:stretch>
          </a:blipFill>
        </p:spPr>
        <p:txBody>
          <a:bodyPr/>
          <a:lstStyle/>
          <a:p>
            <a:endParaRPr lang="en-CA"/>
          </a:p>
        </p:txBody>
      </p:sp>
      <p:sp>
        <p:nvSpPr>
          <p:cNvPr id="36" name="Freeform 36"/>
          <p:cNvSpPr/>
          <p:nvPr/>
        </p:nvSpPr>
        <p:spPr>
          <a:xfrm rot="-5400000">
            <a:off x="5913206" y="-2458836"/>
            <a:ext cx="103869" cy="9232800"/>
          </a:xfrm>
          <a:custGeom>
            <a:avLst/>
            <a:gdLst/>
            <a:ahLst/>
            <a:cxnLst/>
            <a:rect l="l" t="t" r="r" b="b"/>
            <a:pathLst>
              <a:path w="103869" h="9232800">
                <a:moveTo>
                  <a:pt x="0" y="0"/>
                </a:moveTo>
                <a:lnTo>
                  <a:pt x="103869" y="0"/>
                </a:lnTo>
                <a:lnTo>
                  <a:pt x="103869" y="9232800"/>
                </a:lnTo>
                <a:lnTo>
                  <a:pt x="0" y="9232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42"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424">
                <a:alpha val="100000"/>
              </a:srgbClr>
            </a:gs>
            <a:gs pos="100000">
              <a:srgbClr val="2D4C9D">
                <a:alpha val="100000"/>
              </a:srgbClr>
            </a:gs>
          </a:gsLst>
          <a:lin ang="0"/>
        </a:gradFill>
        <a:effectLst/>
      </p:bgPr>
    </p:bg>
    <p:spTree>
      <p:nvGrpSpPr>
        <p:cNvPr id="1" name=""/>
        <p:cNvGrpSpPr/>
        <p:nvPr/>
      </p:nvGrpSpPr>
      <p:grpSpPr>
        <a:xfrm>
          <a:off x="0" y="0"/>
          <a:ext cx="0" cy="0"/>
          <a:chOff x="0" y="0"/>
          <a:chExt cx="0" cy="0"/>
        </a:xfrm>
      </p:grpSpPr>
      <p:sp>
        <p:nvSpPr>
          <p:cNvPr id="23" name="Freeform 2">
            <a:extLst>
              <a:ext uri="{FF2B5EF4-FFF2-40B4-BE49-F238E27FC236}">
                <a16:creationId xmlns:a16="http://schemas.microsoft.com/office/drawing/2014/main" id="{957FF734-051A-4693-6960-8FCDB726C25B}"/>
              </a:ext>
            </a:extLst>
          </p:cNvPr>
          <p:cNvSpPr/>
          <p:nvPr/>
        </p:nvSpPr>
        <p:spPr>
          <a:xfrm>
            <a:off x="1297795" y="2726758"/>
            <a:ext cx="15641465" cy="6657656"/>
          </a:xfrm>
          <a:custGeom>
            <a:avLst/>
            <a:gdLst/>
            <a:ahLst/>
            <a:cxnLst/>
            <a:rect l="l" t="t" r="r" b="b"/>
            <a:pathLst>
              <a:path w="15641465" h="7018866">
                <a:moveTo>
                  <a:pt x="0" y="0"/>
                </a:moveTo>
                <a:lnTo>
                  <a:pt x="15641465" y="0"/>
                </a:lnTo>
                <a:lnTo>
                  <a:pt x="15641465" y="7018866"/>
                </a:lnTo>
                <a:lnTo>
                  <a:pt x="0" y="7018866"/>
                </a:lnTo>
                <a:lnTo>
                  <a:pt x="0" y="0"/>
                </a:lnTo>
                <a:close/>
              </a:path>
            </a:pathLst>
          </a:custGeom>
          <a:blipFill>
            <a:blip r:embed="rId2"/>
            <a:stretch>
              <a:fillRect t="-59615" r="-2046" b="-67792"/>
            </a:stretch>
          </a:blipFill>
          <a:ln w="9525" cap="sq">
            <a:solidFill>
              <a:srgbClr val="000000"/>
            </a:solidFill>
            <a:prstDash val="solid"/>
            <a:miter/>
          </a:ln>
        </p:spPr>
        <p:txBody>
          <a:bodyPr/>
          <a:lstStyle/>
          <a:p>
            <a:endParaRPr lang="en-CA"/>
          </a:p>
        </p:txBody>
      </p:sp>
      <p:sp>
        <p:nvSpPr>
          <p:cNvPr id="3" name="Freeform 3"/>
          <p:cNvSpPr/>
          <p:nvPr/>
        </p:nvSpPr>
        <p:spPr>
          <a:xfrm>
            <a:off x="0" y="0"/>
            <a:ext cx="6255994" cy="4731096"/>
          </a:xfrm>
          <a:custGeom>
            <a:avLst/>
            <a:gdLst/>
            <a:ahLst/>
            <a:cxnLst/>
            <a:rect l="l" t="t" r="r" b="b"/>
            <a:pathLst>
              <a:path w="6255994" h="4731096">
                <a:moveTo>
                  <a:pt x="0" y="0"/>
                </a:moveTo>
                <a:lnTo>
                  <a:pt x="6255994" y="0"/>
                </a:lnTo>
                <a:lnTo>
                  <a:pt x="6255994" y="4731096"/>
                </a:lnTo>
                <a:lnTo>
                  <a:pt x="0" y="4731096"/>
                </a:lnTo>
                <a:lnTo>
                  <a:pt x="0" y="0"/>
                </a:lnTo>
                <a:close/>
              </a:path>
            </a:pathLst>
          </a:custGeom>
          <a:blipFill>
            <a:blip r:embed="rId3">
              <a:alphaModFix amt="7999"/>
              <a:extLst>
                <a:ext uri="{96DAC541-7B7A-43D3-8B79-37D633B846F1}">
                  <asvg:svgBlip xmlns:asvg="http://schemas.microsoft.com/office/drawing/2016/SVG/main" r:embed="rId4"/>
                </a:ext>
              </a:extLst>
            </a:blip>
            <a:stretch>
              <a:fillRect/>
            </a:stretch>
          </a:blipFill>
        </p:spPr>
        <p:txBody>
          <a:bodyPr/>
          <a:lstStyle/>
          <a:p>
            <a:endParaRPr lang="en-CA"/>
          </a:p>
        </p:txBody>
      </p:sp>
      <p:grpSp>
        <p:nvGrpSpPr>
          <p:cNvPr id="4" name="Group 4"/>
          <p:cNvGrpSpPr/>
          <p:nvPr/>
        </p:nvGrpSpPr>
        <p:grpSpPr>
          <a:xfrm>
            <a:off x="1474171" y="2921672"/>
            <a:ext cx="5648165" cy="2001322"/>
            <a:chOff x="0" y="0"/>
            <a:chExt cx="7530886" cy="2668429"/>
          </a:xfrm>
        </p:grpSpPr>
        <p:sp>
          <p:nvSpPr>
            <p:cNvPr id="5" name="Freeform 5"/>
            <p:cNvSpPr/>
            <p:nvPr/>
          </p:nvSpPr>
          <p:spPr>
            <a:xfrm>
              <a:off x="11317" y="8839"/>
              <a:ext cx="7508323" cy="2650793"/>
            </a:xfrm>
            <a:custGeom>
              <a:avLst/>
              <a:gdLst/>
              <a:ahLst/>
              <a:cxnLst/>
              <a:rect l="l" t="t" r="r" b="b"/>
              <a:pathLst>
                <a:path w="7508323" h="2650793">
                  <a:moveTo>
                    <a:pt x="0" y="441843"/>
                  </a:moveTo>
                  <a:cubicBezTo>
                    <a:pt x="0" y="197808"/>
                    <a:pt x="254186" y="0"/>
                    <a:pt x="567787" y="0"/>
                  </a:cubicBezTo>
                  <a:lnTo>
                    <a:pt x="6940536" y="0"/>
                  </a:lnTo>
                  <a:cubicBezTo>
                    <a:pt x="7254137" y="0"/>
                    <a:pt x="7508323" y="197808"/>
                    <a:pt x="7508323" y="441843"/>
                  </a:cubicBezTo>
                  <a:lnTo>
                    <a:pt x="7508323" y="2208949"/>
                  </a:lnTo>
                  <a:cubicBezTo>
                    <a:pt x="7508323" y="2452984"/>
                    <a:pt x="7254137" y="2650792"/>
                    <a:pt x="6940536" y="2650792"/>
                  </a:cubicBezTo>
                  <a:lnTo>
                    <a:pt x="567787" y="2650792"/>
                  </a:lnTo>
                  <a:cubicBezTo>
                    <a:pt x="254186" y="2650792"/>
                    <a:pt x="0" y="2452984"/>
                    <a:pt x="0" y="2208949"/>
                  </a:cubicBezTo>
                  <a:close/>
                </a:path>
              </a:pathLst>
            </a:custGeom>
            <a:solidFill>
              <a:srgbClr val="8FD8FF"/>
            </a:solidFill>
          </p:spPr>
          <p:txBody>
            <a:bodyPr/>
            <a:lstStyle/>
            <a:p>
              <a:endParaRPr lang="en-CA"/>
            </a:p>
          </p:txBody>
        </p:sp>
        <p:sp>
          <p:nvSpPr>
            <p:cNvPr id="6" name="Freeform 6"/>
            <p:cNvSpPr/>
            <p:nvPr/>
          </p:nvSpPr>
          <p:spPr>
            <a:xfrm>
              <a:off x="0" y="0"/>
              <a:ext cx="7530966" cy="2668488"/>
            </a:xfrm>
            <a:custGeom>
              <a:avLst/>
              <a:gdLst/>
              <a:ahLst/>
              <a:cxnLst/>
              <a:rect l="l" t="t" r="r" b="b"/>
              <a:pathLst>
                <a:path w="7530966" h="2668488">
                  <a:moveTo>
                    <a:pt x="0" y="450682"/>
                  </a:moveTo>
                  <a:cubicBezTo>
                    <a:pt x="0" y="201697"/>
                    <a:pt x="259278" y="0"/>
                    <a:pt x="579104" y="0"/>
                  </a:cubicBezTo>
                  <a:lnTo>
                    <a:pt x="6951853" y="0"/>
                  </a:lnTo>
                  <a:lnTo>
                    <a:pt x="6951853" y="8839"/>
                  </a:lnTo>
                  <a:lnTo>
                    <a:pt x="6951853" y="0"/>
                  </a:lnTo>
                  <a:cubicBezTo>
                    <a:pt x="7271679" y="0"/>
                    <a:pt x="7530966" y="201697"/>
                    <a:pt x="7530966" y="450682"/>
                  </a:cubicBezTo>
                  <a:lnTo>
                    <a:pt x="7519640" y="450682"/>
                  </a:lnTo>
                  <a:lnTo>
                    <a:pt x="7530966" y="450682"/>
                  </a:lnTo>
                  <a:lnTo>
                    <a:pt x="7530966" y="2217788"/>
                  </a:lnTo>
                  <a:lnTo>
                    <a:pt x="7519640" y="2217788"/>
                  </a:lnTo>
                  <a:lnTo>
                    <a:pt x="7530966" y="2217788"/>
                  </a:lnTo>
                  <a:cubicBezTo>
                    <a:pt x="7530966" y="2466684"/>
                    <a:pt x="7271679" y="2668488"/>
                    <a:pt x="6951853" y="2668488"/>
                  </a:cubicBezTo>
                  <a:lnTo>
                    <a:pt x="6951853" y="2659631"/>
                  </a:lnTo>
                  <a:lnTo>
                    <a:pt x="6951853" y="2668488"/>
                  </a:lnTo>
                  <a:lnTo>
                    <a:pt x="579104" y="2668488"/>
                  </a:lnTo>
                  <a:lnTo>
                    <a:pt x="579104" y="2659631"/>
                  </a:lnTo>
                  <a:lnTo>
                    <a:pt x="579104" y="2668488"/>
                  </a:lnTo>
                  <a:cubicBezTo>
                    <a:pt x="259278" y="2668488"/>
                    <a:pt x="0" y="2466684"/>
                    <a:pt x="0" y="2217788"/>
                  </a:cubicBezTo>
                  <a:lnTo>
                    <a:pt x="0" y="450682"/>
                  </a:lnTo>
                  <a:lnTo>
                    <a:pt x="11317" y="450682"/>
                  </a:lnTo>
                  <a:lnTo>
                    <a:pt x="0" y="450682"/>
                  </a:lnTo>
                  <a:moveTo>
                    <a:pt x="22635" y="450682"/>
                  </a:moveTo>
                  <a:lnTo>
                    <a:pt x="22635" y="2217788"/>
                  </a:lnTo>
                  <a:lnTo>
                    <a:pt x="11317" y="2217788"/>
                  </a:lnTo>
                  <a:lnTo>
                    <a:pt x="22635" y="2217788"/>
                  </a:lnTo>
                  <a:cubicBezTo>
                    <a:pt x="22635" y="2456873"/>
                    <a:pt x="271727" y="2650793"/>
                    <a:pt x="579104" y="2650793"/>
                  </a:cubicBezTo>
                  <a:lnTo>
                    <a:pt x="6951853" y="2650793"/>
                  </a:lnTo>
                  <a:cubicBezTo>
                    <a:pt x="7259230" y="2650793"/>
                    <a:pt x="7508323" y="2456962"/>
                    <a:pt x="7508323" y="2217788"/>
                  </a:cubicBezTo>
                  <a:lnTo>
                    <a:pt x="7508323" y="450682"/>
                  </a:lnTo>
                  <a:cubicBezTo>
                    <a:pt x="7508210" y="211508"/>
                    <a:pt x="7259117" y="17677"/>
                    <a:pt x="6951853" y="17677"/>
                  </a:cubicBezTo>
                  <a:lnTo>
                    <a:pt x="579104" y="17677"/>
                  </a:lnTo>
                  <a:lnTo>
                    <a:pt x="579104" y="8839"/>
                  </a:lnTo>
                  <a:lnTo>
                    <a:pt x="579104" y="17677"/>
                  </a:lnTo>
                  <a:cubicBezTo>
                    <a:pt x="271727" y="17677"/>
                    <a:pt x="22635" y="211508"/>
                    <a:pt x="22635" y="450682"/>
                  </a:cubicBezTo>
                  <a:close/>
                </a:path>
              </a:pathLst>
            </a:custGeom>
            <a:solidFill>
              <a:srgbClr val="FFFFFF"/>
            </a:solidFill>
          </p:spPr>
          <p:txBody>
            <a:bodyPr/>
            <a:lstStyle/>
            <a:p>
              <a:endParaRPr lang="en-CA"/>
            </a:p>
          </p:txBody>
        </p:sp>
      </p:grpSp>
      <p:grpSp>
        <p:nvGrpSpPr>
          <p:cNvPr id="7" name="Group 7"/>
          <p:cNvGrpSpPr/>
          <p:nvPr/>
        </p:nvGrpSpPr>
        <p:grpSpPr>
          <a:xfrm>
            <a:off x="1415415" y="5143500"/>
            <a:ext cx="5706920" cy="2059248"/>
            <a:chOff x="0" y="0"/>
            <a:chExt cx="7609227" cy="2745664"/>
          </a:xfrm>
        </p:grpSpPr>
        <p:sp>
          <p:nvSpPr>
            <p:cNvPr id="8" name="Freeform 8"/>
            <p:cNvSpPr/>
            <p:nvPr/>
          </p:nvSpPr>
          <p:spPr>
            <a:xfrm>
              <a:off x="11435" y="9094"/>
              <a:ext cx="7586429" cy="2727518"/>
            </a:xfrm>
            <a:custGeom>
              <a:avLst/>
              <a:gdLst/>
              <a:ahLst/>
              <a:cxnLst/>
              <a:rect l="l" t="t" r="r" b="b"/>
              <a:pathLst>
                <a:path w="7586429" h="2727518">
                  <a:moveTo>
                    <a:pt x="0" y="454632"/>
                  </a:moveTo>
                  <a:cubicBezTo>
                    <a:pt x="0" y="203534"/>
                    <a:pt x="256830" y="0"/>
                    <a:pt x="573693" y="0"/>
                  </a:cubicBezTo>
                  <a:lnTo>
                    <a:pt x="7012735" y="0"/>
                  </a:lnTo>
                  <a:cubicBezTo>
                    <a:pt x="7329599" y="0"/>
                    <a:pt x="7586429" y="203534"/>
                    <a:pt x="7586429" y="454632"/>
                  </a:cubicBezTo>
                  <a:lnTo>
                    <a:pt x="7586429" y="2272886"/>
                  </a:lnTo>
                  <a:cubicBezTo>
                    <a:pt x="7586429" y="2523984"/>
                    <a:pt x="7329599" y="2727518"/>
                    <a:pt x="7012735" y="2727518"/>
                  </a:cubicBezTo>
                  <a:lnTo>
                    <a:pt x="573693" y="2727518"/>
                  </a:lnTo>
                  <a:cubicBezTo>
                    <a:pt x="256830" y="2727518"/>
                    <a:pt x="0" y="2523984"/>
                    <a:pt x="0" y="2272886"/>
                  </a:cubicBezTo>
                  <a:close/>
                </a:path>
              </a:pathLst>
            </a:custGeom>
            <a:solidFill>
              <a:srgbClr val="8FD8FF"/>
            </a:solidFill>
          </p:spPr>
          <p:txBody>
            <a:bodyPr/>
            <a:lstStyle/>
            <a:p>
              <a:endParaRPr lang="en-CA"/>
            </a:p>
          </p:txBody>
        </p:sp>
        <p:sp>
          <p:nvSpPr>
            <p:cNvPr id="9" name="Freeform 9"/>
            <p:cNvSpPr/>
            <p:nvPr/>
          </p:nvSpPr>
          <p:spPr>
            <a:xfrm>
              <a:off x="0" y="0"/>
              <a:ext cx="7609307" cy="2745723"/>
            </a:xfrm>
            <a:custGeom>
              <a:avLst/>
              <a:gdLst/>
              <a:ahLst/>
              <a:cxnLst/>
              <a:rect l="l" t="t" r="r" b="b"/>
              <a:pathLst>
                <a:path w="7609307" h="2745723">
                  <a:moveTo>
                    <a:pt x="0" y="463726"/>
                  </a:moveTo>
                  <a:cubicBezTo>
                    <a:pt x="0" y="207535"/>
                    <a:pt x="261976" y="0"/>
                    <a:pt x="585128" y="0"/>
                  </a:cubicBezTo>
                  <a:lnTo>
                    <a:pt x="7024170" y="0"/>
                  </a:lnTo>
                  <a:lnTo>
                    <a:pt x="7024170" y="9094"/>
                  </a:lnTo>
                  <a:lnTo>
                    <a:pt x="7024170" y="0"/>
                  </a:lnTo>
                  <a:cubicBezTo>
                    <a:pt x="7347323" y="0"/>
                    <a:pt x="7609307" y="207535"/>
                    <a:pt x="7609307" y="463726"/>
                  </a:cubicBezTo>
                  <a:lnTo>
                    <a:pt x="7597864" y="463726"/>
                  </a:lnTo>
                  <a:lnTo>
                    <a:pt x="7609307" y="463726"/>
                  </a:lnTo>
                  <a:lnTo>
                    <a:pt x="7609307" y="2281980"/>
                  </a:lnTo>
                  <a:lnTo>
                    <a:pt x="7597864" y="2281980"/>
                  </a:lnTo>
                  <a:lnTo>
                    <a:pt x="7609307" y="2281980"/>
                  </a:lnTo>
                  <a:cubicBezTo>
                    <a:pt x="7609307" y="2538080"/>
                    <a:pt x="7347323" y="2745723"/>
                    <a:pt x="7024170" y="2745723"/>
                  </a:cubicBezTo>
                  <a:lnTo>
                    <a:pt x="7024170" y="2736612"/>
                  </a:lnTo>
                  <a:lnTo>
                    <a:pt x="7024170" y="2745723"/>
                  </a:lnTo>
                  <a:lnTo>
                    <a:pt x="585128" y="2745723"/>
                  </a:lnTo>
                  <a:lnTo>
                    <a:pt x="585128" y="2736612"/>
                  </a:lnTo>
                  <a:lnTo>
                    <a:pt x="585128" y="2745723"/>
                  </a:lnTo>
                  <a:cubicBezTo>
                    <a:pt x="261976" y="2745723"/>
                    <a:pt x="0" y="2538080"/>
                    <a:pt x="0" y="2281980"/>
                  </a:cubicBezTo>
                  <a:lnTo>
                    <a:pt x="0" y="463726"/>
                  </a:lnTo>
                  <a:lnTo>
                    <a:pt x="11435" y="463726"/>
                  </a:lnTo>
                  <a:lnTo>
                    <a:pt x="0" y="463726"/>
                  </a:lnTo>
                  <a:moveTo>
                    <a:pt x="22870" y="463726"/>
                  </a:moveTo>
                  <a:lnTo>
                    <a:pt x="22870" y="2281980"/>
                  </a:lnTo>
                  <a:lnTo>
                    <a:pt x="11435" y="2281980"/>
                  </a:lnTo>
                  <a:lnTo>
                    <a:pt x="22870" y="2281980"/>
                  </a:lnTo>
                  <a:cubicBezTo>
                    <a:pt x="22870" y="2527985"/>
                    <a:pt x="274554" y="2727518"/>
                    <a:pt x="585128" y="2727518"/>
                  </a:cubicBezTo>
                  <a:lnTo>
                    <a:pt x="7024170" y="2727518"/>
                  </a:lnTo>
                  <a:cubicBezTo>
                    <a:pt x="7334745" y="2727518"/>
                    <a:pt x="7586429" y="2528076"/>
                    <a:pt x="7586429" y="2281980"/>
                  </a:cubicBezTo>
                  <a:lnTo>
                    <a:pt x="7586429" y="463726"/>
                  </a:lnTo>
                  <a:cubicBezTo>
                    <a:pt x="7586314" y="217630"/>
                    <a:pt x="7334631" y="18189"/>
                    <a:pt x="7024170" y="18189"/>
                  </a:cubicBezTo>
                  <a:lnTo>
                    <a:pt x="585128" y="18189"/>
                  </a:lnTo>
                  <a:lnTo>
                    <a:pt x="585128" y="9094"/>
                  </a:lnTo>
                  <a:lnTo>
                    <a:pt x="585128" y="18189"/>
                  </a:lnTo>
                  <a:cubicBezTo>
                    <a:pt x="274554" y="18189"/>
                    <a:pt x="22870" y="217630"/>
                    <a:pt x="22870" y="463726"/>
                  </a:cubicBezTo>
                  <a:close/>
                </a:path>
              </a:pathLst>
            </a:custGeom>
            <a:solidFill>
              <a:srgbClr val="FFFFFF"/>
            </a:solidFill>
          </p:spPr>
          <p:txBody>
            <a:bodyPr/>
            <a:lstStyle/>
            <a:p>
              <a:endParaRPr lang="en-CA"/>
            </a:p>
          </p:txBody>
        </p:sp>
      </p:grpSp>
      <p:grpSp>
        <p:nvGrpSpPr>
          <p:cNvPr id="10" name="Group 10"/>
          <p:cNvGrpSpPr/>
          <p:nvPr/>
        </p:nvGrpSpPr>
        <p:grpSpPr>
          <a:xfrm>
            <a:off x="1474171" y="7421823"/>
            <a:ext cx="5648165" cy="1782112"/>
            <a:chOff x="0" y="0"/>
            <a:chExt cx="7530886" cy="2376149"/>
          </a:xfrm>
        </p:grpSpPr>
        <p:sp>
          <p:nvSpPr>
            <p:cNvPr id="11" name="Freeform 11"/>
            <p:cNvSpPr/>
            <p:nvPr/>
          </p:nvSpPr>
          <p:spPr>
            <a:xfrm>
              <a:off x="11317" y="7871"/>
              <a:ext cx="7508323" cy="2360445"/>
            </a:xfrm>
            <a:custGeom>
              <a:avLst/>
              <a:gdLst/>
              <a:ahLst/>
              <a:cxnLst/>
              <a:rect l="l" t="t" r="r" b="b"/>
              <a:pathLst>
                <a:path w="7508323" h="2360445">
                  <a:moveTo>
                    <a:pt x="0" y="393446"/>
                  </a:moveTo>
                  <a:cubicBezTo>
                    <a:pt x="0" y="176142"/>
                    <a:pt x="254186" y="0"/>
                    <a:pt x="567787" y="0"/>
                  </a:cubicBezTo>
                  <a:lnTo>
                    <a:pt x="6940536" y="0"/>
                  </a:lnTo>
                  <a:cubicBezTo>
                    <a:pt x="7254137" y="0"/>
                    <a:pt x="7508323" y="176142"/>
                    <a:pt x="7508323" y="393446"/>
                  </a:cubicBezTo>
                  <a:lnTo>
                    <a:pt x="7508323" y="1966997"/>
                  </a:lnTo>
                  <a:cubicBezTo>
                    <a:pt x="7508323" y="2184302"/>
                    <a:pt x="7254137" y="2360444"/>
                    <a:pt x="6940536" y="2360444"/>
                  </a:cubicBezTo>
                  <a:lnTo>
                    <a:pt x="567787" y="2360444"/>
                  </a:lnTo>
                  <a:cubicBezTo>
                    <a:pt x="254186" y="2360444"/>
                    <a:pt x="0" y="2184302"/>
                    <a:pt x="0" y="1966997"/>
                  </a:cubicBezTo>
                  <a:close/>
                </a:path>
              </a:pathLst>
            </a:custGeom>
            <a:solidFill>
              <a:srgbClr val="8FD8FF"/>
            </a:solidFill>
          </p:spPr>
          <p:txBody>
            <a:bodyPr/>
            <a:lstStyle/>
            <a:p>
              <a:endParaRPr lang="en-CA"/>
            </a:p>
          </p:txBody>
        </p:sp>
        <p:sp>
          <p:nvSpPr>
            <p:cNvPr id="12" name="Freeform 12"/>
            <p:cNvSpPr/>
            <p:nvPr/>
          </p:nvSpPr>
          <p:spPr>
            <a:xfrm>
              <a:off x="0" y="0"/>
              <a:ext cx="7530966" cy="2376208"/>
            </a:xfrm>
            <a:custGeom>
              <a:avLst/>
              <a:gdLst/>
              <a:ahLst/>
              <a:cxnLst/>
              <a:rect l="l" t="t" r="r" b="b"/>
              <a:pathLst>
                <a:path w="7530966" h="2376208">
                  <a:moveTo>
                    <a:pt x="0" y="401317"/>
                  </a:moveTo>
                  <a:cubicBezTo>
                    <a:pt x="0" y="179605"/>
                    <a:pt x="259278" y="0"/>
                    <a:pt x="579104" y="0"/>
                  </a:cubicBezTo>
                  <a:lnTo>
                    <a:pt x="6951853" y="0"/>
                  </a:lnTo>
                  <a:lnTo>
                    <a:pt x="6951853" y="7871"/>
                  </a:lnTo>
                  <a:lnTo>
                    <a:pt x="6951853" y="0"/>
                  </a:lnTo>
                  <a:cubicBezTo>
                    <a:pt x="7271679" y="0"/>
                    <a:pt x="7530966" y="179605"/>
                    <a:pt x="7530966" y="401317"/>
                  </a:cubicBezTo>
                  <a:lnTo>
                    <a:pt x="7519640" y="401317"/>
                  </a:lnTo>
                  <a:lnTo>
                    <a:pt x="7530966" y="401317"/>
                  </a:lnTo>
                  <a:lnTo>
                    <a:pt x="7530966" y="1974868"/>
                  </a:lnTo>
                  <a:lnTo>
                    <a:pt x="7519640" y="1974868"/>
                  </a:lnTo>
                  <a:lnTo>
                    <a:pt x="7530966" y="1974868"/>
                  </a:lnTo>
                  <a:cubicBezTo>
                    <a:pt x="7530966" y="2196502"/>
                    <a:pt x="7271679" y="2376208"/>
                    <a:pt x="6951853" y="2376208"/>
                  </a:cubicBezTo>
                  <a:lnTo>
                    <a:pt x="6951853" y="2368315"/>
                  </a:lnTo>
                  <a:lnTo>
                    <a:pt x="6951853" y="2376208"/>
                  </a:lnTo>
                  <a:lnTo>
                    <a:pt x="579104" y="2376208"/>
                  </a:lnTo>
                  <a:lnTo>
                    <a:pt x="579104" y="2368315"/>
                  </a:lnTo>
                  <a:lnTo>
                    <a:pt x="579104" y="2376208"/>
                  </a:lnTo>
                  <a:cubicBezTo>
                    <a:pt x="259278" y="2376208"/>
                    <a:pt x="0" y="2196502"/>
                    <a:pt x="0" y="1974868"/>
                  </a:cubicBezTo>
                  <a:lnTo>
                    <a:pt x="0" y="401317"/>
                  </a:lnTo>
                  <a:lnTo>
                    <a:pt x="11317" y="401317"/>
                  </a:lnTo>
                  <a:lnTo>
                    <a:pt x="0" y="401317"/>
                  </a:lnTo>
                  <a:moveTo>
                    <a:pt x="22635" y="401317"/>
                  </a:moveTo>
                  <a:lnTo>
                    <a:pt x="22635" y="1974868"/>
                  </a:lnTo>
                  <a:lnTo>
                    <a:pt x="11317" y="1974868"/>
                  </a:lnTo>
                  <a:lnTo>
                    <a:pt x="22635" y="1974868"/>
                  </a:lnTo>
                  <a:cubicBezTo>
                    <a:pt x="22635" y="2187765"/>
                    <a:pt x="271727" y="2360444"/>
                    <a:pt x="579104" y="2360444"/>
                  </a:cubicBezTo>
                  <a:lnTo>
                    <a:pt x="6951853" y="2360444"/>
                  </a:lnTo>
                  <a:cubicBezTo>
                    <a:pt x="7259230" y="2360444"/>
                    <a:pt x="7508323" y="2187844"/>
                    <a:pt x="7508323" y="1974868"/>
                  </a:cubicBezTo>
                  <a:lnTo>
                    <a:pt x="7508323" y="401317"/>
                  </a:lnTo>
                  <a:cubicBezTo>
                    <a:pt x="7508210" y="188341"/>
                    <a:pt x="7259117" y="15741"/>
                    <a:pt x="6951853" y="15741"/>
                  </a:cubicBezTo>
                  <a:lnTo>
                    <a:pt x="579104" y="15741"/>
                  </a:lnTo>
                  <a:lnTo>
                    <a:pt x="579104" y="7871"/>
                  </a:lnTo>
                  <a:lnTo>
                    <a:pt x="579104" y="15741"/>
                  </a:lnTo>
                  <a:cubicBezTo>
                    <a:pt x="271727" y="15741"/>
                    <a:pt x="22635" y="188341"/>
                    <a:pt x="22635" y="401317"/>
                  </a:cubicBezTo>
                  <a:close/>
                </a:path>
              </a:pathLst>
            </a:custGeom>
            <a:solidFill>
              <a:srgbClr val="FFFFFF"/>
            </a:solidFill>
          </p:spPr>
          <p:txBody>
            <a:bodyPr/>
            <a:lstStyle/>
            <a:p>
              <a:endParaRPr lang="en-CA"/>
            </a:p>
          </p:txBody>
        </p:sp>
      </p:grpSp>
      <p:sp>
        <p:nvSpPr>
          <p:cNvPr id="13" name="TextBox 13"/>
          <p:cNvSpPr txBox="1"/>
          <p:nvPr/>
        </p:nvSpPr>
        <p:spPr>
          <a:xfrm>
            <a:off x="7211356" y="3250875"/>
            <a:ext cx="9505734" cy="1125489"/>
          </a:xfrm>
          <a:prstGeom prst="rect">
            <a:avLst/>
          </a:prstGeom>
        </p:spPr>
        <p:txBody>
          <a:bodyPr lIns="0" tIns="0" rIns="0" bIns="0" rtlCol="0" anchor="t">
            <a:spAutoFit/>
          </a:bodyPr>
          <a:lstStyle/>
          <a:p>
            <a:pPr marL="561341" lvl="1" indent="-280670" algn="l">
              <a:lnSpc>
                <a:spcPts val="2808"/>
              </a:lnSpc>
              <a:buFont typeface="Arial"/>
              <a:buChar char="•"/>
            </a:pPr>
            <a:r>
              <a:rPr lang="en-US" sz="2600" u="none" strike="noStrike" spc="23">
                <a:solidFill>
                  <a:srgbClr val="FFFFFF"/>
                </a:solidFill>
                <a:latin typeface="Arial"/>
                <a:ea typeface="Arial"/>
                <a:cs typeface="Arial"/>
                <a:sym typeface="Arial"/>
              </a:rPr>
              <a:t>IT Security deals with information and data processing.</a:t>
            </a:r>
          </a:p>
          <a:p>
            <a:pPr marL="561341" lvl="1" indent="-280670" algn="l">
              <a:lnSpc>
                <a:spcPts val="2808"/>
              </a:lnSpc>
              <a:buFont typeface="Arial"/>
              <a:buChar char="•"/>
            </a:pPr>
            <a:r>
              <a:rPr lang="en-US" sz="2600" u="none" strike="noStrike" spc="24">
                <a:solidFill>
                  <a:srgbClr val="FFFFFF"/>
                </a:solidFill>
                <a:latin typeface="Arial"/>
                <a:ea typeface="Arial"/>
                <a:cs typeface="Arial"/>
                <a:sym typeface="Arial"/>
              </a:rPr>
              <a:t>OT Security focuses on operational technology for process control and regulation.</a:t>
            </a:r>
          </a:p>
        </p:txBody>
      </p:sp>
      <p:sp>
        <p:nvSpPr>
          <p:cNvPr id="14" name="TextBox 14"/>
          <p:cNvSpPr txBox="1"/>
          <p:nvPr/>
        </p:nvSpPr>
        <p:spPr>
          <a:xfrm>
            <a:off x="1734744" y="3140140"/>
            <a:ext cx="4734354" cy="1507236"/>
          </a:xfrm>
          <a:prstGeom prst="rect">
            <a:avLst/>
          </a:prstGeom>
        </p:spPr>
        <p:txBody>
          <a:bodyPr lIns="0" tIns="0" rIns="0" bIns="0" rtlCol="0" anchor="t">
            <a:spAutoFit/>
          </a:bodyPr>
          <a:lstStyle/>
          <a:p>
            <a:pPr algn="ctr">
              <a:lnSpc>
                <a:spcPts val="2862"/>
              </a:lnSpc>
            </a:pPr>
            <a:r>
              <a:rPr lang="en-US" sz="2650" spc="24">
                <a:solidFill>
                  <a:srgbClr val="182D88"/>
                </a:solidFill>
                <a:latin typeface="Arial"/>
                <a:ea typeface="Arial"/>
                <a:cs typeface="Arial"/>
                <a:sym typeface="Arial"/>
              </a:rPr>
              <a:t>In the context of Cybersecurity, an important distinction should be made between IT and OT</a:t>
            </a:r>
          </a:p>
        </p:txBody>
      </p:sp>
      <p:sp>
        <p:nvSpPr>
          <p:cNvPr id="15" name="TextBox 15"/>
          <p:cNvSpPr txBox="1"/>
          <p:nvPr/>
        </p:nvSpPr>
        <p:spPr>
          <a:xfrm>
            <a:off x="7220881" y="5419887"/>
            <a:ext cx="9380864" cy="1477899"/>
          </a:xfrm>
          <a:prstGeom prst="rect">
            <a:avLst/>
          </a:prstGeom>
        </p:spPr>
        <p:txBody>
          <a:bodyPr lIns="0" tIns="0" rIns="0" bIns="0" rtlCol="0" anchor="t">
            <a:spAutoFit/>
          </a:bodyPr>
          <a:lstStyle/>
          <a:p>
            <a:pPr marL="561341" lvl="1" indent="-280670" algn="l">
              <a:lnSpc>
                <a:spcPts val="2808"/>
              </a:lnSpc>
              <a:spcBef>
                <a:spcPct val="0"/>
              </a:spcBef>
              <a:buFont typeface="Arial"/>
              <a:buChar char="•"/>
            </a:pPr>
            <a:r>
              <a:rPr lang="en-US" sz="2600" u="none" strike="noStrike" spc="24">
                <a:solidFill>
                  <a:srgbClr val="FFFFFF"/>
                </a:solidFill>
                <a:latin typeface="Arial"/>
                <a:ea typeface="Arial"/>
                <a:cs typeface="Arial"/>
                <a:sym typeface="Arial"/>
              </a:rPr>
              <a:t>For the IT sector, the emphasis is primarily on protecting the data to be processed! </a:t>
            </a:r>
          </a:p>
          <a:p>
            <a:pPr marL="561341" lvl="1" indent="-280670" algn="l">
              <a:lnSpc>
                <a:spcPts val="2808"/>
              </a:lnSpc>
              <a:spcBef>
                <a:spcPct val="0"/>
              </a:spcBef>
              <a:buFont typeface="Arial"/>
              <a:buChar char="•"/>
            </a:pPr>
            <a:r>
              <a:rPr lang="en-US" sz="2600" u="none" strike="noStrike" spc="24">
                <a:solidFill>
                  <a:srgbClr val="FFFFFF"/>
                </a:solidFill>
                <a:latin typeface="Arial"/>
                <a:ea typeface="Arial"/>
                <a:cs typeface="Arial"/>
                <a:sym typeface="Arial"/>
              </a:rPr>
              <a:t>For the OT sector, the focus is on ensuring the availability and integrity of an application or function.</a:t>
            </a:r>
          </a:p>
        </p:txBody>
      </p:sp>
      <p:sp>
        <p:nvSpPr>
          <p:cNvPr id="16" name="TextBox 16"/>
          <p:cNvSpPr txBox="1"/>
          <p:nvPr/>
        </p:nvSpPr>
        <p:spPr>
          <a:xfrm>
            <a:off x="1624803" y="5455598"/>
            <a:ext cx="4931601" cy="1507236"/>
          </a:xfrm>
          <a:prstGeom prst="rect">
            <a:avLst/>
          </a:prstGeom>
        </p:spPr>
        <p:txBody>
          <a:bodyPr lIns="0" tIns="0" rIns="0" bIns="0" rtlCol="0" anchor="t">
            <a:spAutoFit/>
          </a:bodyPr>
          <a:lstStyle/>
          <a:p>
            <a:pPr algn="ctr">
              <a:lnSpc>
                <a:spcPts val="2862"/>
              </a:lnSpc>
            </a:pPr>
            <a:r>
              <a:rPr lang="en-US" sz="2650" spc="24">
                <a:solidFill>
                  <a:srgbClr val="182D88"/>
                </a:solidFill>
                <a:latin typeface="Arial"/>
                <a:ea typeface="Arial"/>
                <a:cs typeface="Arial"/>
                <a:sym typeface="Arial"/>
              </a:rPr>
              <a:t>Creating a significant distinction in the security goals of the cybersecurity methodology to be implemented</a:t>
            </a:r>
          </a:p>
        </p:txBody>
      </p:sp>
      <p:sp>
        <p:nvSpPr>
          <p:cNvPr id="17" name="TextBox 17"/>
          <p:cNvSpPr txBox="1"/>
          <p:nvPr/>
        </p:nvSpPr>
        <p:spPr>
          <a:xfrm>
            <a:off x="7182781" y="7393248"/>
            <a:ext cx="9155955" cy="1830324"/>
          </a:xfrm>
          <a:prstGeom prst="rect">
            <a:avLst/>
          </a:prstGeom>
        </p:spPr>
        <p:txBody>
          <a:bodyPr lIns="0" tIns="0" rIns="0" bIns="0" rtlCol="0" anchor="t">
            <a:spAutoFit/>
          </a:bodyPr>
          <a:lstStyle/>
          <a:p>
            <a:pPr marL="561341" lvl="1" indent="-280670" algn="l">
              <a:lnSpc>
                <a:spcPts val="2808"/>
              </a:lnSpc>
              <a:buFont typeface="Arial"/>
              <a:buChar char="•"/>
            </a:pPr>
            <a:r>
              <a:rPr lang="en-US" sz="2600" spc="23">
                <a:solidFill>
                  <a:srgbClr val="FFFFFF"/>
                </a:solidFill>
                <a:latin typeface="Arial"/>
                <a:ea typeface="Arial"/>
                <a:cs typeface="Arial"/>
                <a:sym typeface="Arial"/>
              </a:rPr>
              <a:t>Availability (also under attack)</a:t>
            </a:r>
          </a:p>
          <a:p>
            <a:pPr marL="561341" lvl="1" indent="-280670" algn="l">
              <a:lnSpc>
                <a:spcPts val="2808"/>
              </a:lnSpc>
              <a:spcBef>
                <a:spcPct val="0"/>
              </a:spcBef>
              <a:buFont typeface="Arial"/>
              <a:buChar char="•"/>
            </a:pPr>
            <a:r>
              <a:rPr lang="en-US" sz="2600" u="none" strike="noStrike" spc="23">
                <a:solidFill>
                  <a:srgbClr val="FFFFFF"/>
                </a:solidFill>
                <a:latin typeface="Arial"/>
                <a:ea typeface="Arial"/>
                <a:cs typeface="Arial"/>
                <a:sym typeface="Arial"/>
              </a:rPr>
              <a:t>Integrity (Static and Dynamic)</a:t>
            </a:r>
          </a:p>
          <a:p>
            <a:pPr marL="561341" lvl="1" indent="-280670" algn="l">
              <a:lnSpc>
                <a:spcPts val="2808"/>
              </a:lnSpc>
              <a:spcBef>
                <a:spcPct val="0"/>
              </a:spcBef>
              <a:buFont typeface="Arial"/>
              <a:buChar char="•"/>
            </a:pPr>
            <a:r>
              <a:rPr lang="en-US" sz="2600" u="none" strike="noStrike" spc="23">
                <a:solidFill>
                  <a:srgbClr val="FFFFFF"/>
                </a:solidFill>
                <a:latin typeface="Arial"/>
                <a:ea typeface="Arial"/>
                <a:cs typeface="Arial"/>
                <a:sym typeface="Arial"/>
              </a:rPr>
              <a:t>Confidentiality</a:t>
            </a:r>
          </a:p>
          <a:p>
            <a:pPr marL="561341" lvl="1" indent="-280670" algn="l">
              <a:lnSpc>
                <a:spcPts val="2808"/>
              </a:lnSpc>
              <a:spcBef>
                <a:spcPct val="0"/>
              </a:spcBef>
              <a:buFont typeface="Arial"/>
              <a:buChar char="•"/>
            </a:pPr>
            <a:r>
              <a:rPr lang="en-US" sz="2600" u="none" strike="noStrike" spc="24">
                <a:solidFill>
                  <a:srgbClr val="FFFFFF"/>
                </a:solidFill>
                <a:latin typeface="Arial"/>
                <a:ea typeface="Arial"/>
                <a:cs typeface="Arial"/>
                <a:sym typeface="Arial"/>
              </a:rPr>
              <a:t>Use Control and Permission </a:t>
            </a:r>
          </a:p>
          <a:p>
            <a:pPr marL="561341" lvl="1" indent="-280670" algn="l">
              <a:lnSpc>
                <a:spcPts val="2808"/>
              </a:lnSpc>
              <a:spcBef>
                <a:spcPct val="0"/>
              </a:spcBef>
              <a:buFont typeface="Arial"/>
              <a:buChar char="•"/>
            </a:pPr>
            <a:r>
              <a:rPr lang="en-US" sz="2600" u="none" strike="noStrike" spc="24">
                <a:solidFill>
                  <a:srgbClr val="FFFFFF"/>
                </a:solidFill>
                <a:latin typeface="Arial"/>
                <a:ea typeface="Arial"/>
                <a:cs typeface="Arial"/>
                <a:sym typeface="Arial"/>
              </a:rPr>
              <a:t>Monitoring (for reaction in a timely manner)</a:t>
            </a:r>
          </a:p>
        </p:txBody>
      </p:sp>
      <p:sp>
        <p:nvSpPr>
          <p:cNvPr id="18" name="TextBox 18"/>
          <p:cNvSpPr txBox="1"/>
          <p:nvPr/>
        </p:nvSpPr>
        <p:spPr>
          <a:xfrm>
            <a:off x="1631961" y="7549746"/>
            <a:ext cx="5325911" cy="1507217"/>
          </a:xfrm>
          <a:prstGeom prst="rect">
            <a:avLst/>
          </a:prstGeom>
        </p:spPr>
        <p:txBody>
          <a:bodyPr lIns="0" tIns="0" rIns="0" bIns="0" rtlCol="0" anchor="t">
            <a:spAutoFit/>
          </a:bodyPr>
          <a:lstStyle/>
          <a:p>
            <a:pPr algn="ctr">
              <a:lnSpc>
                <a:spcPts val="2862"/>
              </a:lnSpc>
            </a:pPr>
            <a:r>
              <a:rPr lang="en-US" sz="2650" spc="23">
                <a:solidFill>
                  <a:srgbClr val="182D88"/>
                </a:solidFill>
                <a:latin typeface="Arial"/>
                <a:ea typeface="Arial"/>
                <a:cs typeface="Arial"/>
                <a:sym typeface="Arial"/>
              </a:rPr>
              <a:t>The following is the list of Security controls used to drive the decision making process:</a:t>
            </a:r>
          </a:p>
          <a:p>
            <a:pPr algn="ctr">
              <a:lnSpc>
                <a:spcPts val="2862"/>
              </a:lnSpc>
            </a:pPr>
            <a:r>
              <a:rPr lang="en-US" sz="2650" spc="24">
                <a:solidFill>
                  <a:srgbClr val="182D88"/>
                </a:solidFill>
                <a:latin typeface="Arial"/>
                <a:ea typeface="Arial"/>
                <a:cs typeface="Arial"/>
                <a:sym typeface="Arial"/>
              </a:rPr>
              <a:t>The Inverse CIA Approach for OT</a:t>
            </a:r>
          </a:p>
        </p:txBody>
      </p:sp>
      <p:sp>
        <p:nvSpPr>
          <p:cNvPr id="19" name="TextBox 19"/>
          <p:cNvSpPr txBox="1"/>
          <p:nvPr/>
        </p:nvSpPr>
        <p:spPr>
          <a:xfrm>
            <a:off x="10949940" y="9655969"/>
            <a:ext cx="5989320" cy="266700"/>
          </a:xfrm>
          <a:prstGeom prst="rect">
            <a:avLst/>
          </a:prstGeom>
        </p:spPr>
        <p:txBody>
          <a:bodyPr lIns="0" tIns="0" rIns="0" bIns="0" rtlCol="0" anchor="t">
            <a:spAutoFit/>
          </a:bodyPr>
          <a:lstStyle/>
          <a:p>
            <a:pPr algn="r">
              <a:lnSpc>
                <a:spcPts val="1889"/>
              </a:lnSpc>
            </a:pPr>
            <a:r>
              <a:rPr lang="en-US" sz="1575" spc="14">
                <a:solidFill>
                  <a:srgbClr val="FFFFFF"/>
                </a:solidFill>
                <a:latin typeface="Arial"/>
                <a:ea typeface="Arial"/>
                <a:cs typeface="Arial"/>
                <a:sym typeface="Arial"/>
              </a:rPr>
              <a:t>(c) 2024 McIndoe Risk Advisory | PROPRIETARY</a:t>
            </a:r>
          </a:p>
        </p:txBody>
      </p:sp>
      <p:sp>
        <p:nvSpPr>
          <p:cNvPr id="20" name="TextBox 20"/>
          <p:cNvSpPr txBox="1"/>
          <p:nvPr/>
        </p:nvSpPr>
        <p:spPr>
          <a:xfrm>
            <a:off x="1348740" y="9655969"/>
            <a:ext cx="3931920" cy="266700"/>
          </a:xfrm>
          <a:prstGeom prst="rect">
            <a:avLst/>
          </a:prstGeom>
        </p:spPr>
        <p:txBody>
          <a:bodyPr lIns="0" tIns="0" rIns="0" bIns="0" rtlCol="0" anchor="t">
            <a:spAutoFit/>
          </a:bodyPr>
          <a:lstStyle/>
          <a:p>
            <a:pPr algn="l">
              <a:lnSpc>
                <a:spcPts val="1889"/>
              </a:lnSpc>
            </a:pPr>
            <a:r>
              <a:rPr lang="en-US" sz="1575" spc="14">
                <a:solidFill>
                  <a:srgbClr val="FFFFFF"/>
                </a:solidFill>
                <a:latin typeface="Arial"/>
                <a:ea typeface="Arial"/>
                <a:cs typeface="Arial"/>
                <a:sym typeface="Arial"/>
              </a:rPr>
              <a:t>8</a:t>
            </a:r>
          </a:p>
        </p:txBody>
      </p:sp>
      <p:sp>
        <p:nvSpPr>
          <p:cNvPr id="21" name="TextBox 21"/>
          <p:cNvSpPr txBox="1"/>
          <p:nvPr/>
        </p:nvSpPr>
        <p:spPr>
          <a:xfrm>
            <a:off x="1112520" y="1218398"/>
            <a:ext cx="9837420" cy="952500"/>
          </a:xfrm>
          <a:prstGeom prst="rect">
            <a:avLst/>
          </a:prstGeom>
        </p:spPr>
        <p:txBody>
          <a:bodyPr lIns="0" tIns="0" rIns="0" bIns="0" rtlCol="0" anchor="t">
            <a:spAutoFit/>
          </a:bodyPr>
          <a:lstStyle/>
          <a:p>
            <a:pPr algn="ctr">
              <a:lnSpc>
                <a:spcPts val="7439"/>
              </a:lnSpc>
              <a:spcBef>
                <a:spcPct val="0"/>
              </a:spcBef>
            </a:pPr>
            <a:r>
              <a:rPr lang="en-US" sz="6199" b="1">
                <a:solidFill>
                  <a:srgbClr val="F5EE1C"/>
                </a:solidFill>
                <a:latin typeface="Antonio Bold"/>
                <a:ea typeface="Antonio Bold"/>
                <a:cs typeface="Antonio Bold"/>
                <a:sym typeface="Antonio Bold"/>
              </a:rPr>
              <a:t>IT</a:t>
            </a:r>
            <a:r>
              <a:rPr lang="en-US" sz="6199" b="1">
                <a:solidFill>
                  <a:srgbClr val="8FD8FF"/>
                </a:solidFill>
                <a:latin typeface="Antonio Bold"/>
                <a:ea typeface="Antonio Bold"/>
                <a:cs typeface="Antonio Bold"/>
                <a:sym typeface="Antonio Bold"/>
              </a:rPr>
              <a:t> SECURITY VERSUS </a:t>
            </a:r>
            <a:r>
              <a:rPr lang="en-US" sz="6199" b="1">
                <a:solidFill>
                  <a:srgbClr val="F5EE1C"/>
                </a:solidFill>
                <a:latin typeface="Antonio Bold"/>
                <a:ea typeface="Antonio Bold"/>
                <a:cs typeface="Antonio Bold"/>
                <a:sym typeface="Antonio Bold"/>
              </a:rPr>
              <a:t>OT</a:t>
            </a:r>
            <a:r>
              <a:rPr lang="en-US" sz="6199" b="1">
                <a:solidFill>
                  <a:srgbClr val="8FD8FF"/>
                </a:solidFill>
                <a:latin typeface="Antonio Bold"/>
                <a:ea typeface="Antonio Bold"/>
                <a:cs typeface="Antonio Bold"/>
                <a:sym typeface="Antonio Bold"/>
              </a:rPr>
              <a:t> SECURITY</a:t>
            </a:r>
          </a:p>
        </p:txBody>
      </p:sp>
      <p:sp>
        <p:nvSpPr>
          <p:cNvPr id="22" name="Freeform 22"/>
          <p:cNvSpPr/>
          <p:nvPr/>
        </p:nvSpPr>
        <p:spPr>
          <a:xfrm rot="-5400000">
            <a:off x="6038636" y="-2393567"/>
            <a:ext cx="103869" cy="9232800"/>
          </a:xfrm>
          <a:custGeom>
            <a:avLst/>
            <a:gdLst/>
            <a:ahLst/>
            <a:cxnLst/>
            <a:rect l="l" t="t" r="r" b="b"/>
            <a:pathLst>
              <a:path w="103869" h="9232800">
                <a:moveTo>
                  <a:pt x="0" y="0"/>
                </a:moveTo>
                <a:lnTo>
                  <a:pt x="103869" y="0"/>
                </a:lnTo>
                <a:lnTo>
                  <a:pt x="103869" y="9232800"/>
                </a:lnTo>
                <a:lnTo>
                  <a:pt x="0" y="9232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424">
                <a:alpha val="100000"/>
              </a:srgbClr>
            </a:gs>
            <a:gs pos="100000">
              <a:srgbClr val="2D4C9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297795" y="2365548"/>
            <a:ext cx="15641465" cy="7018866"/>
          </a:xfrm>
          <a:custGeom>
            <a:avLst/>
            <a:gdLst/>
            <a:ahLst/>
            <a:cxnLst/>
            <a:rect l="l" t="t" r="r" b="b"/>
            <a:pathLst>
              <a:path w="15641465" h="7018866">
                <a:moveTo>
                  <a:pt x="0" y="0"/>
                </a:moveTo>
                <a:lnTo>
                  <a:pt x="15641465" y="0"/>
                </a:lnTo>
                <a:lnTo>
                  <a:pt x="15641465" y="7018866"/>
                </a:lnTo>
                <a:lnTo>
                  <a:pt x="0" y="7018866"/>
                </a:lnTo>
                <a:lnTo>
                  <a:pt x="0" y="0"/>
                </a:lnTo>
                <a:close/>
              </a:path>
            </a:pathLst>
          </a:custGeom>
          <a:blipFill>
            <a:blip r:embed="rId2"/>
            <a:stretch>
              <a:fillRect t="-59615" r="-2046" b="-67792"/>
            </a:stretch>
          </a:blipFill>
          <a:ln w="9525" cap="sq">
            <a:solidFill>
              <a:srgbClr val="000000"/>
            </a:solidFill>
            <a:prstDash val="solid"/>
            <a:miter/>
          </a:ln>
        </p:spPr>
        <p:txBody>
          <a:bodyPr/>
          <a:lstStyle/>
          <a:p>
            <a:endParaRPr lang="en-CA"/>
          </a:p>
        </p:txBody>
      </p:sp>
      <p:sp>
        <p:nvSpPr>
          <p:cNvPr id="3" name="Freeform 3"/>
          <p:cNvSpPr/>
          <p:nvPr/>
        </p:nvSpPr>
        <p:spPr>
          <a:xfrm>
            <a:off x="0" y="0"/>
            <a:ext cx="6255994" cy="4731096"/>
          </a:xfrm>
          <a:custGeom>
            <a:avLst/>
            <a:gdLst/>
            <a:ahLst/>
            <a:cxnLst/>
            <a:rect l="l" t="t" r="r" b="b"/>
            <a:pathLst>
              <a:path w="6255994" h="4731096">
                <a:moveTo>
                  <a:pt x="0" y="0"/>
                </a:moveTo>
                <a:lnTo>
                  <a:pt x="6255994" y="0"/>
                </a:lnTo>
                <a:lnTo>
                  <a:pt x="6255994" y="4731096"/>
                </a:lnTo>
                <a:lnTo>
                  <a:pt x="0" y="4731096"/>
                </a:lnTo>
                <a:lnTo>
                  <a:pt x="0" y="0"/>
                </a:lnTo>
                <a:close/>
              </a:path>
            </a:pathLst>
          </a:custGeom>
          <a:blipFill>
            <a:blip r:embed="rId3">
              <a:alphaModFix amt="7999"/>
              <a:extLst>
                <a:ext uri="{96DAC541-7B7A-43D3-8B79-37D633B846F1}">
                  <asvg:svgBlip xmlns:asvg="http://schemas.microsoft.com/office/drawing/2016/SVG/main" r:embed="rId4"/>
                </a:ext>
              </a:extLst>
            </a:blip>
            <a:stretch>
              <a:fillRect/>
            </a:stretch>
          </a:blipFill>
        </p:spPr>
        <p:txBody>
          <a:bodyPr/>
          <a:lstStyle/>
          <a:p>
            <a:endParaRPr lang="en-CA"/>
          </a:p>
        </p:txBody>
      </p:sp>
      <p:sp>
        <p:nvSpPr>
          <p:cNvPr id="4" name="Freeform 4"/>
          <p:cNvSpPr/>
          <p:nvPr/>
        </p:nvSpPr>
        <p:spPr>
          <a:xfrm>
            <a:off x="1423446" y="2622115"/>
            <a:ext cx="4084483" cy="6550460"/>
          </a:xfrm>
          <a:custGeom>
            <a:avLst/>
            <a:gdLst/>
            <a:ahLst/>
            <a:cxnLst/>
            <a:rect l="l" t="t" r="r" b="b"/>
            <a:pathLst>
              <a:path w="4084483" h="6550460">
                <a:moveTo>
                  <a:pt x="0" y="0"/>
                </a:moveTo>
                <a:lnTo>
                  <a:pt x="4084482" y="0"/>
                </a:lnTo>
                <a:lnTo>
                  <a:pt x="4084482" y="6550460"/>
                </a:lnTo>
                <a:lnTo>
                  <a:pt x="0" y="6550460"/>
                </a:lnTo>
                <a:lnTo>
                  <a:pt x="0" y="0"/>
                </a:lnTo>
                <a:close/>
              </a:path>
            </a:pathLst>
          </a:custGeom>
          <a:blipFill>
            <a:blip r:embed="rId5"/>
            <a:stretch>
              <a:fillRect l="-184492" r="-112879" b="-6234"/>
            </a:stretch>
          </a:blipFill>
        </p:spPr>
        <p:txBody>
          <a:bodyPr/>
          <a:lstStyle/>
          <a:p>
            <a:endParaRPr lang="en-CA"/>
          </a:p>
        </p:txBody>
      </p:sp>
      <p:sp>
        <p:nvSpPr>
          <p:cNvPr id="5" name="TextBox 5"/>
          <p:cNvSpPr txBox="1"/>
          <p:nvPr/>
        </p:nvSpPr>
        <p:spPr>
          <a:xfrm>
            <a:off x="5507928" y="2651452"/>
            <a:ext cx="11043510" cy="1184910"/>
          </a:xfrm>
          <a:prstGeom prst="rect">
            <a:avLst/>
          </a:prstGeom>
        </p:spPr>
        <p:txBody>
          <a:bodyPr lIns="0" tIns="0" rIns="0" bIns="0" rtlCol="0" anchor="t">
            <a:spAutoFit/>
          </a:bodyPr>
          <a:lstStyle/>
          <a:p>
            <a:pPr marL="593729" lvl="1" indent="-296864" algn="l">
              <a:lnSpc>
                <a:spcPts val="2970"/>
              </a:lnSpc>
              <a:buFont typeface="Arial"/>
              <a:buChar char="•"/>
            </a:pPr>
            <a:r>
              <a:rPr lang="en-US" sz="2750" spc="25">
                <a:solidFill>
                  <a:srgbClr val="FFFFFF"/>
                </a:solidFill>
                <a:latin typeface="Arial"/>
                <a:ea typeface="Arial"/>
                <a:cs typeface="Arial"/>
                <a:sym typeface="Arial"/>
              </a:rPr>
              <a:t>The most significant Cybersecurity Standard in the world for industrial Systems is </a:t>
            </a:r>
            <a:r>
              <a:rPr lang="en-US" sz="2750" spc="25">
                <a:solidFill>
                  <a:srgbClr val="F5EE1C"/>
                </a:solidFill>
                <a:latin typeface="Arial"/>
                <a:ea typeface="Arial"/>
                <a:cs typeface="Arial"/>
                <a:sym typeface="Arial"/>
              </a:rPr>
              <a:t>EN IEC 62443</a:t>
            </a:r>
            <a:r>
              <a:rPr lang="en-US" sz="2750" spc="25">
                <a:solidFill>
                  <a:srgbClr val="FFFFFF"/>
                </a:solidFill>
                <a:latin typeface="Arial"/>
                <a:ea typeface="Arial"/>
                <a:cs typeface="Arial"/>
                <a:sym typeface="Arial"/>
              </a:rPr>
              <a:t> series, with very detailed and really useful requirements separated for:</a:t>
            </a:r>
          </a:p>
        </p:txBody>
      </p:sp>
      <p:sp>
        <p:nvSpPr>
          <p:cNvPr id="6" name="TextBox 6"/>
          <p:cNvSpPr txBox="1"/>
          <p:nvPr/>
        </p:nvSpPr>
        <p:spPr>
          <a:xfrm>
            <a:off x="6025779" y="4132399"/>
            <a:ext cx="10296512" cy="1027176"/>
          </a:xfrm>
          <a:prstGeom prst="rect">
            <a:avLst/>
          </a:prstGeom>
        </p:spPr>
        <p:txBody>
          <a:bodyPr lIns="0" tIns="0" rIns="0" bIns="0" rtlCol="0" anchor="t">
            <a:spAutoFit/>
          </a:bodyPr>
          <a:lstStyle/>
          <a:p>
            <a:pPr marL="434341" lvl="2" indent="-144780" algn="l">
              <a:lnSpc>
                <a:spcPts val="2592"/>
              </a:lnSpc>
              <a:buFont typeface="Arial"/>
              <a:buChar char="⚬"/>
            </a:pPr>
            <a:r>
              <a:rPr lang="en-US" sz="2400" spc="22">
                <a:solidFill>
                  <a:srgbClr val="FFFFFF"/>
                </a:solidFill>
                <a:latin typeface="Arial"/>
                <a:ea typeface="Arial"/>
                <a:cs typeface="Arial"/>
                <a:sym typeface="Arial"/>
              </a:rPr>
              <a:t>For System Level EN IEC 62443-3-3</a:t>
            </a:r>
          </a:p>
          <a:p>
            <a:pPr marL="434341" lvl="2" indent="-144780" algn="l">
              <a:lnSpc>
                <a:spcPts val="2592"/>
              </a:lnSpc>
              <a:buFont typeface="Arial"/>
              <a:buChar char="⚬"/>
            </a:pPr>
            <a:r>
              <a:rPr lang="en-US" sz="2400" spc="22">
                <a:solidFill>
                  <a:srgbClr val="FFFFFF"/>
                </a:solidFill>
                <a:latin typeface="Arial"/>
                <a:ea typeface="Arial"/>
                <a:cs typeface="Arial"/>
                <a:sym typeface="Arial"/>
              </a:rPr>
              <a:t>Derived from that for Devices &amp; Controller and Networks EN IEC 62443-4-1 &amp; IEC 62443-4-2</a:t>
            </a:r>
          </a:p>
        </p:txBody>
      </p:sp>
      <p:sp>
        <p:nvSpPr>
          <p:cNvPr id="7" name="TextBox 7"/>
          <p:cNvSpPr txBox="1"/>
          <p:nvPr/>
        </p:nvSpPr>
        <p:spPr>
          <a:xfrm>
            <a:off x="5507928" y="5474662"/>
            <a:ext cx="10814363" cy="1927860"/>
          </a:xfrm>
          <a:prstGeom prst="rect">
            <a:avLst/>
          </a:prstGeom>
        </p:spPr>
        <p:txBody>
          <a:bodyPr lIns="0" tIns="0" rIns="0" bIns="0" rtlCol="0" anchor="t">
            <a:spAutoFit/>
          </a:bodyPr>
          <a:lstStyle/>
          <a:p>
            <a:pPr marL="593729" lvl="1" indent="-296864" algn="l">
              <a:lnSpc>
                <a:spcPts val="2970"/>
              </a:lnSpc>
              <a:buFont typeface="Arial"/>
              <a:buChar char="•"/>
            </a:pPr>
            <a:r>
              <a:rPr lang="en-US" sz="2750" spc="25">
                <a:solidFill>
                  <a:srgbClr val="FFFFFF"/>
                </a:solidFill>
                <a:latin typeface="Arial"/>
                <a:ea typeface="Arial"/>
                <a:cs typeface="Arial"/>
                <a:sym typeface="Arial"/>
              </a:rPr>
              <a:t>In 2025, the EU will implement the Cyber Security Resilience Act (CRA),  enforcing dedicated Cybersecurity functions. This follows the same guiding principles as the EN IEC 62443 series but with a clear obligation for the manufacturers of the products they create. </a:t>
            </a:r>
          </a:p>
        </p:txBody>
      </p:sp>
      <p:sp>
        <p:nvSpPr>
          <p:cNvPr id="8" name="TextBox 8"/>
          <p:cNvSpPr txBox="1"/>
          <p:nvPr/>
        </p:nvSpPr>
        <p:spPr>
          <a:xfrm>
            <a:off x="5507928" y="7718096"/>
            <a:ext cx="10814363" cy="1556385"/>
          </a:xfrm>
          <a:prstGeom prst="rect">
            <a:avLst/>
          </a:prstGeom>
        </p:spPr>
        <p:txBody>
          <a:bodyPr lIns="0" tIns="0" rIns="0" bIns="0" rtlCol="0" anchor="t">
            <a:spAutoFit/>
          </a:bodyPr>
          <a:lstStyle/>
          <a:p>
            <a:pPr marL="593729" lvl="1" indent="-296864" algn="l">
              <a:lnSpc>
                <a:spcPts val="2970"/>
              </a:lnSpc>
              <a:buFont typeface="Arial"/>
              <a:buChar char="•"/>
            </a:pPr>
            <a:r>
              <a:rPr lang="en-US" sz="2750" spc="25">
                <a:solidFill>
                  <a:srgbClr val="FFFFFF"/>
                </a:solidFill>
                <a:latin typeface="Arial"/>
                <a:ea typeface="Arial"/>
                <a:cs typeface="Arial"/>
                <a:sym typeface="Arial"/>
              </a:rPr>
              <a:t>This is a paradigm change from the EN IEC 62443 series, shifting the obligation for fulfilling the given Cybersecurity requirements away from the system’s Owner or Operator to the Manufacturer.</a:t>
            </a:r>
          </a:p>
        </p:txBody>
      </p:sp>
      <p:sp>
        <p:nvSpPr>
          <p:cNvPr id="9" name="TextBox 9"/>
          <p:cNvSpPr txBox="1"/>
          <p:nvPr/>
        </p:nvSpPr>
        <p:spPr>
          <a:xfrm>
            <a:off x="10949940" y="9655969"/>
            <a:ext cx="5989320" cy="266700"/>
          </a:xfrm>
          <a:prstGeom prst="rect">
            <a:avLst/>
          </a:prstGeom>
        </p:spPr>
        <p:txBody>
          <a:bodyPr lIns="0" tIns="0" rIns="0" bIns="0" rtlCol="0" anchor="t">
            <a:spAutoFit/>
          </a:bodyPr>
          <a:lstStyle/>
          <a:p>
            <a:pPr algn="r">
              <a:lnSpc>
                <a:spcPts val="1889"/>
              </a:lnSpc>
            </a:pPr>
            <a:r>
              <a:rPr lang="en-US" sz="1575" spc="14">
                <a:solidFill>
                  <a:srgbClr val="FFFFFF"/>
                </a:solidFill>
                <a:latin typeface="Arial"/>
                <a:ea typeface="Arial"/>
                <a:cs typeface="Arial"/>
                <a:sym typeface="Arial"/>
              </a:rPr>
              <a:t>(c) 2024 McIndoe Risk Advisory | PROPRIETARY</a:t>
            </a:r>
          </a:p>
        </p:txBody>
      </p:sp>
      <p:sp>
        <p:nvSpPr>
          <p:cNvPr id="10" name="TextBox 10"/>
          <p:cNvSpPr txBox="1"/>
          <p:nvPr/>
        </p:nvSpPr>
        <p:spPr>
          <a:xfrm>
            <a:off x="1348740" y="9655969"/>
            <a:ext cx="3931920" cy="266700"/>
          </a:xfrm>
          <a:prstGeom prst="rect">
            <a:avLst/>
          </a:prstGeom>
        </p:spPr>
        <p:txBody>
          <a:bodyPr lIns="0" tIns="0" rIns="0" bIns="0" rtlCol="0" anchor="t">
            <a:spAutoFit/>
          </a:bodyPr>
          <a:lstStyle/>
          <a:p>
            <a:pPr algn="l">
              <a:lnSpc>
                <a:spcPts val="1889"/>
              </a:lnSpc>
            </a:pPr>
            <a:r>
              <a:rPr lang="en-US" sz="1575" spc="14">
                <a:solidFill>
                  <a:srgbClr val="FFFFFF"/>
                </a:solidFill>
                <a:latin typeface="Arial"/>
                <a:ea typeface="Arial"/>
                <a:cs typeface="Arial"/>
                <a:sym typeface="Arial"/>
              </a:rPr>
              <a:t>9</a:t>
            </a:r>
          </a:p>
        </p:txBody>
      </p:sp>
      <p:sp>
        <p:nvSpPr>
          <p:cNvPr id="11" name="TextBox 11"/>
          <p:cNvSpPr txBox="1"/>
          <p:nvPr/>
        </p:nvSpPr>
        <p:spPr>
          <a:xfrm>
            <a:off x="-160046" y="832264"/>
            <a:ext cx="12832080" cy="952500"/>
          </a:xfrm>
          <a:prstGeom prst="rect">
            <a:avLst/>
          </a:prstGeom>
        </p:spPr>
        <p:txBody>
          <a:bodyPr lIns="0" tIns="0" rIns="0" bIns="0" rtlCol="0" anchor="t">
            <a:spAutoFit/>
          </a:bodyPr>
          <a:lstStyle/>
          <a:p>
            <a:pPr algn="ctr">
              <a:lnSpc>
                <a:spcPts val="7439"/>
              </a:lnSpc>
              <a:spcBef>
                <a:spcPct val="0"/>
              </a:spcBef>
            </a:pPr>
            <a:r>
              <a:rPr lang="en-US" sz="6199" b="1">
                <a:solidFill>
                  <a:srgbClr val="8FD8FF"/>
                </a:solidFill>
                <a:latin typeface="Antonio Bold"/>
                <a:ea typeface="Antonio Bold"/>
                <a:cs typeface="Antonio Bold"/>
                <a:sym typeface="Antonio Bold"/>
              </a:rPr>
              <a:t>CYBERSECURITY STANDARDS FOR </a:t>
            </a:r>
            <a:r>
              <a:rPr lang="en-US" sz="6199" b="1">
                <a:solidFill>
                  <a:srgbClr val="F5EE1C"/>
                </a:solidFill>
                <a:latin typeface="Antonio Bold"/>
                <a:ea typeface="Antonio Bold"/>
                <a:cs typeface="Antonio Bold"/>
                <a:sym typeface="Antonio Bold"/>
              </a:rPr>
              <a:t>OT</a:t>
            </a:r>
          </a:p>
        </p:txBody>
      </p:sp>
      <p:sp>
        <p:nvSpPr>
          <p:cNvPr id="12" name="Freeform 12"/>
          <p:cNvSpPr/>
          <p:nvPr/>
        </p:nvSpPr>
        <p:spPr>
          <a:xfrm rot="-5400000">
            <a:off x="5903681" y="-2737935"/>
            <a:ext cx="103869" cy="9232800"/>
          </a:xfrm>
          <a:custGeom>
            <a:avLst/>
            <a:gdLst/>
            <a:ahLst/>
            <a:cxnLst/>
            <a:rect l="l" t="t" r="r" b="b"/>
            <a:pathLst>
              <a:path w="103869" h="9232800">
                <a:moveTo>
                  <a:pt x="0" y="0"/>
                </a:moveTo>
                <a:lnTo>
                  <a:pt x="103869" y="0"/>
                </a:lnTo>
                <a:lnTo>
                  <a:pt x="103869" y="9232800"/>
                </a:lnTo>
                <a:lnTo>
                  <a:pt x="0" y="9232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5B18A6CC496C4EB6D00C7F108B1CE2" ma:contentTypeVersion="11" ma:contentTypeDescription="Create a new document." ma:contentTypeScope="" ma:versionID="3bdab31c924b60b6821cf2a9d50c9d4b">
  <xsd:schema xmlns:xsd="http://www.w3.org/2001/XMLSchema" xmlns:xs="http://www.w3.org/2001/XMLSchema" xmlns:p="http://schemas.microsoft.com/office/2006/metadata/properties" xmlns:ns2="4024e5c1-f105-4bf3-8392-07c48f7e956d" xmlns:ns3="5049f8eb-3086-4dad-8dfa-deeaf3458b08" targetNamespace="http://schemas.microsoft.com/office/2006/metadata/properties" ma:root="true" ma:fieldsID="8b8a21513abb514da7bde073411ddc79" ns2:_="" ns3:_="">
    <xsd:import namespace="4024e5c1-f105-4bf3-8392-07c48f7e956d"/>
    <xsd:import namespace="5049f8eb-3086-4dad-8dfa-deeaf3458b0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24e5c1-f105-4bf3-8392-07c48f7e95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5bdcfac-3cee-4e80-852e-164a48446b1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049f8eb-3086-4dad-8dfa-deeaf3458b0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e2734db-913b-46ca-bf7d-099b25ae21c4}" ma:internalName="TaxCatchAll" ma:showField="CatchAllData" ma:web="5049f8eb-3086-4dad-8dfa-deeaf3458b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024e5c1-f105-4bf3-8392-07c48f7e956d">
      <Terms xmlns="http://schemas.microsoft.com/office/infopath/2007/PartnerControls"/>
    </lcf76f155ced4ddcb4097134ff3c332f>
    <TaxCatchAll xmlns="5049f8eb-3086-4dad-8dfa-deeaf3458b08" xsi:nil="true"/>
  </documentManagement>
</p:properties>
</file>

<file path=customXml/itemProps1.xml><?xml version="1.0" encoding="utf-8"?>
<ds:datastoreItem xmlns:ds="http://schemas.openxmlformats.org/officeDocument/2006/customXml" ds:itemID="{9FAA3AE0-99B4-4895-A2A9-8B3268D8CC31}"/>
</file>

<file path=customXml/itemProps2.xml><?xml version="1.0" encoding="utf-8"?>
<ds:datastoreItem xmlns:ds="http://schemas.openxmlformats.org/officeDocument/2006/customXml" ds:itemID="{FCB40333-9CC9-4C39-8C3E-95F00ADFD4A0}"/>
</file>

<file path=customXml/itemProps3.xml><?xml version="1.0" encoding="utf-8"?>
<ds:datastoreItem xmlns:ds="http://schemas.openxmlformats.org/officeDocument/2006/customXml" ds:itemID="{B91561E3-AA89-41C2-8ED7-9EEA7F5FE9FB}"/>
</file>

<file path=docProps/app.xml><?xml version="1.0" encoding="utf-8"?>
<Properties xmlns="http://schemas.openxmlformats.org/officeDocument/2006/extended-properties" xmlns:vt="http://schemas.openxmlformats.org/officeDocument/2006/docPropsVTypes">
  <TotalTime>37</TotalTime>
  <Words>2683</Words>
  <Application>Microsoft Office PowerPoint</Application>
  <PresentationFormat>Custom</PresentationFormat>
  <Paragraphs>284</Paragraphs>
  <Slides>29</Slides>
  <Notes>2</Notes>
  <HiddenSlides>0</HiddenSlides>
  <MMClips>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Daydream</vt:lpstr>
      <vt:lpstr>Aptos</vt:lpstr>
      <vt:lpstr>Arial Bold</vt:lpstr>
      <vt:lpstr>Antonio Italics</vt:lpstr>
      <vt:lpstr>Finger Paint</vt:lpstr>
      <vt:lpstr>Agrandir Italics</vt:lpstr>
      <vt:lpstr>Antonio Bold</vt:lpstr>
      <vt:lpstr>Arial</vt:lpstr>
      <vt:lpstr>Antonio</vt:lpstr>
      <vt:lpstr>Alex Brush</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AKM HAC Presentation_13Oct2024</dc:title>
  <cp:lastModifiedBy>Shefali Bhargava</cp:lastModifiedBy>
  <cp:revision>3</cp:revision>
  <dcterms:created xsi:type="dcterms:W3CDTF">2006-08-16T00:00:00Z</dcterms:created>
  <dcterms:modified xsi:type="dcterms:W3CDTF">2024-10-20T21:06:49Z</dcterms:modified>
  <dc:identifier>DAGTSOwEu2A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0x0101002E5B18A6CC496C4EB6D00C7F108B1CE2</vt:lpwstr>
  </property>
</Properties>
</file>