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48" r:id="rId2"/>
    <p:sldMasterId id="2147483661" r:id="rId3"/>
    <p:sldMasterId id="2147483714" r:id="rId4"/>
  </p:sldMasterIdLst>
  <p:notesMasterIdLst>
    <p:notesMasterId r:id="rId16"/>
  </p:notesMasterIdLst>
  <p:handoutMasterIdLst>
    <p:handoutMasterId r:id="rId17"/>
  </p:handoutMasterIdLst>
  <p:sldIdLst>
    <p:sldId id="298" r:id="rId5"/>
    <p:sldId id="1239" r:id="rId6"/>
    <p:sldId id="1224" r:id="rId7"/>
    <p:sldId id="1241" r:id="rId8"/>
    <p:sldId id="326" r:id="rId9"/>
    <p:sldId id="1222" r:id="rId10"/>
    <p:sldId id="1223" r:id="rId11"/>
    <p:sldId id="1233" r:id="rId12"/>
    <p:sldId id="1240" r:id="rId13"/>
    <p:sldId id="122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3F0574CC-272C-B348-967B-3EEA6063A757}">
          <p14:sldIdLst>
            <p14:sldId id="298"/>
          </p14:sldIdLst>
        </p14:section>
        <p14:section name="Status Presentation" id="{82AEDD7E-0608-BD46-83C5-21869EFB8BCE}">
          <p14:sldIdLst>
            <p14:sldId id="1239"/>
            <p14:sldId id="1224"/>
            <p14:sldId id="1241"/>
            <p14:sldId id="326"/>
            <p14:sldId id="1222"/>
            <p14:sldId id="1223"/>
            <p14:sldId id="1233"/>
            <p14:sldId id="1240"/>
            <p14:sldId id="1229"/>
          </p14:sldIdLst>
        </p14:section>
        <p14:section name="Contact Us Slide" id="{D464EDE1-F8B4-4424-9C76-CFBC81D9A91E}">
          <p14:sldIdLst>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003D7D"/>
    <a:srgbClr val="8A0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43" autoAdjust="0"/>
    <p:restoredTop sz="96375"/>
  </p:normalViewPr>
  <p:slideViewPr>
    <p:cSldViewPr snapToGrid="0">
      <p:cViewPr varScale="1">
        <p:scale>
          <a:sx n="88" d="100"/>
          <a:sy n="88" d="100"/>
        </p:scale>
        <p:origin x="854" y="67"/>
      </p:cViewPr>
      <p:guideLst/>
    </p:cSldViewPr>
  </p:slideViewPr>
  <p:notesTextViewPr>
    <p:cViewPr>
      <p:scale>
        <a:sx n="1" d="1"/>
        <a:sy n="1" d="1"/>
      </p:scale>
      <p:origin x="0" y="0"/>
    </p:cViewPr>
  </p:notesTextViewPr>
  <p:notesViewPr>
    <p:cSldViewPr snapToGrid="0">
      <p:cViewPr varScale="1">
        <p:scale>
          <a:sx n="72" d="100"/>
          <a:sy n="72" d="100"/>
        </p:scale>
        <p:origin x="22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05AD4-C13A-4622-BDDB-CFC1E41459F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6E4F405D-D986-43DF-82FD-092E267EAA51}">
      <dgm:prSet phldrT="[Text]"/>
      <dgm:spPr/>
      <dgm:t>
        <a:bodyPr/>
        <a:lstStyle/>
        <a:p>
          <a:r>
            <a:rPr lang="en-US" b="1" dirty="0"/>
            <a:t>White House</a:t>
          </a:r>
        </a:p>
        <a:p>
          <a:r>
            <a:rPr lang="en-US" dirty="0"/>
            <a:t>National Cybersecurity Director</a:t>
          </a:r>
        </a:p>
      </dgm:t>
    </dgm:pt>
    <dgm:pt modelId="{911B76F5-641E-46AB-B3ED-24D76FCD4C6F}" type="parTrans" cxnId="{6A2A1DFC-3512-4CFD-9E56-917F72352678}">
      <dgm:prSet/>
      <dgm:spPr/>
      <dgm:t>
        <a:bodyPr/>
        <a:lstStyle/>
        <a:p>
          <a:endParaRPr lang="en-US"/>
        </a:p>
      </dgm:t>
    </dgm:pt>
    <dgm:pt modelId="{D30757CE-B30A-4FF8-A5A6-5919259F8D04}" type="sibTrans" cxnId="{6A2A1DFC-3512-4CFD-9E56-917F72352678}">
      <dgm:prSet/>
      <dgm:spPr/>
      <dgm:t>
        <a:bodyPr/>
        <a:lstStyle/>
        <a:p>
          <a:endParaRPr lang="en-US"/>
        </a:p>
      </dgm:t>
    </dgm:pt>
    <dgm:pt modelId="{ECAF198D-4FDF-4C6D-B0D6-6790824277F7}">
      <dgm:prSet phldrT="[Text]" custT="1"/>
      <dgm:spPr/>
      <dgm:t>
        <a:bodyPr/>
        <a:lstStyle/>
        <a:p>
          <a:r>
            <a:rPr lang="en-US" sz="1700" b="1" dirty="0"/>
            <a:t>Department of Defense and the National Security Agency </a:t>
          </a:r>
        </a:p>
        <a:p>
          <a:r>
            <a:rPr lang="en-US" sz="1700" b="0" dirty="0"/>
            <a:t>Military and Intelligence Operations</a:t>
          </a:r>
        </a:p>
      </dgm:t>
    </dgm:pt>
    <dgm:pt modelId="{C4E3B6B0-1812-4A53-B09F-7B511B0C5D17}" type="parTrans" cxnId="{9CA6E0F9-3A10-4CA6-89F5-644C3325C6D0}">
      <dgm:prSet/>
      <dgm:spPr>
        <a:ln cmpd="sng"/>
      </dgm:spPr>
      <dgm:t>
        <a:bodyPr/>
        <a:lstStyle/>
        <a:p>
          <a:endParaRPr lang="en-US"/>
        </a:p>
      </dgm:t>
    </dgm:pt>
    <dgm:pt modelId="{C0900FE6-41BA-4903-B0EF-628E2EE6B898}" type="sibTrans" cxnId="{9CA6E0F9-3A10-4CA6-89F5-644C3325C6D0}">
      <dgm:prSet/>
      <dgm:spPr/>
      <dgm:t>
        <a:bodyPr/>
        <a:lstStyle/>
        <a:p>
          <a:endParaRPr lang="en-US"/>
        </a:p>
      </dgm:t>
    </dgm:pt>
    <dgm:pt modelId="{5C66F2A8-008D-4619-8CFE-B355BE3AA29B}">
      <dgm:prSet phldrT="[Text]" custT="1"/>
      <dgm:spPr/>
      <dgm:t>
        <a:bodyPr/>
        <a:lstStyle/>
        <a:p>
          <a:r>
            <a:rPr lang="en-US" sz="1700" b="1" dirty="0"/>
            <a:t>Department of Justice </a:t>
          </a:r>
        </a:p>
        <a:p>
          <a:r>
            <a:rPr lang="en-US" sz="1700" dirty="0"/>
            <a:t>Law Enforcement</a:t>
          </a:r>
        </a:p>
      </dgm:t>
    </dgm:pt>
    <dgm:pt modelId="{15014824-17D0-460B-9977-3C38FDE26C1E}" type="parTrans" cxnId="{AAC9F64D-EA94-434A-A7ED-199AE6DFB171}">
      <dgm:prSet/>
      <dgm:spPr/>
      <dgm:t>
        <a:bodyPr/>
        <a:lstStyle/>
        <a:p>
          <a:endParaRPr lang="en-US"/>
        </a:p>
      </dgm:t>
    </dgm:pt>
    <dgm:pt modelId="{9042BD9A-1070-48BC-87AF-711B5C331AAB}" type="sibTrans" cxnId="{AAC9F64D-EA94-434A-A7ED-199AE6DFB171}">
      <dgm:prSet/>
      <dgm:spPr/>
      <dgm:t>
        <a:bodyPr/>
        <a:lstStyle/>
        <a:p>
          <a:endParaRPr lang="en-US"/>
        </a:p>
      </dgm:t>
    </dgm:pt>
    <dgm:pt modelId="{AFF9AED9-1A8B-44DE-B014-FA4E949EAF03}">
      <dgm:prSet custT="1"/>
      <dgm:spPr/>
      <dgm:t>
        <a:bodyPr/>
        <a:lstStyle/>
        <a:p>
          <a:pPr>
            <a:spcAft>
              <a:spcPts val="300"/>
            </a:spcAft>
          </a:pPr>
          <a:r>
            <a:rPr lang="en-US" sz="1800" b="1" dirty="0"/>
            <a:t>Department of Homeland Security</a:t>
          </a:r>
        </a:p>
        <a:p>
          <a:pPr>
            <a:spcAft>
              <a:spcPct val="35000"/>
            </a:spcAft>
          </a:pPr>
          <a:r>
            <a:rPr lang="en-US" sz="1300" dirty="0"/>
            <a:t>Coordinates sharing of threat information, secures critical infrastructure</a:t>
          </a:r>
        </a:p>
      </dgm:t>
    </dgm:pt>
    <dgm:pt modelId="{49AC3871-A799-43F5-B5CA-4C0C1C9FB54F}" type="parTrans" cxnId="{A2325B3F-12BB-4667-B543-9D79DA4E396D}">
      <dgm:prSet/>
      <dgm:spPr/>
      <dgm:t>
        <a:bodyPr/>
        <a:lstStyle/>
        <a:p>
          <a:endParaRPr lang="en-US"/>
        </a:p>
      </dgm:t>
    </dgm:pt>
    <dgm:pt modelId="{EA5FA46E-0C25-4BA0-8BB2-065A84F90EE3}" type="sibTrans" cxnId="{A2325B3F-12BB-4667-B543-9D79DA4E396D}">
      <dgm:prSet/>
      <dgm:spPr/>
      <dgm:t>
        <a:bodyPr/>
        <a:lstStyle/>
        <a:p>
          <a:endParaRPr lang="en-US"/>
        </a:p>
      </dgm:t>
    </dgm:pt>
    <dgm:pt modelId="{85703ED7-0780-4575-90AC-64F31FE4B492}">
      <dgm:prSet custT="1"/>
      <dgm:spPr/>
      <dgm:t>
        <a:bodyPr/>
        <a:lstStyle/>
        <a:p>
          <a:pPr>
            <a:spcAft>
              <a:spcPts val="0"/>
            </a:spcAft>
          </a:pPr>
          <a:r>
            <a:rPr lang="en-US" sz="1800" b="1" dirty="0"/>
            <a:t>Sector Specific </a:t>
          </a:r>
        </a:p>
        <a:p>
          <a:pPr>
            <a:spcAft>
              <a:spcPts val="0"/>
            </a:spcAft>
          </a:pPr>
          <a:r>
            <a:rPr lang="en-US" sz="1800" b="1" dirty="0"/>
            <a:t>Agencies</a:t>
          </a:r>
        </a:p>
        <a:p>
          <a:pPr>
            <a:spcAft>
              <a:spcPct val="35000"/>
            </a:spcAft>
          </a:pPr>
          <a:r>
            <a:rPr lang="en-US" sz="1700" dirty="0"/>
            <a:t>Protect Critical Infrastructure</a:t>
          </a:r>
        </a:p>
      </dgm:t>
    </dgm:pt>
    <dgm:pt modelId="{CE915165-DB92-4738-BFC2-3AA6BDE04088}" type="parTrans" cxnId="{7ACC2512-19BF-4BE6-9002-6321B5DD501D}">
      <dgm:prSet/>
      <dgm:spPr/>
      <dgm:t>
        <a:bodyPr/>
        <a:lstStyle/>
        <a:p>
          <a:endParaRPr lang="en-US"/>
        </a:p>
      </dgm:t>
    </dgm:pt>
    <dgm:pt modelId="{FCD98D8B-6997-4272-9B6A-F1A5B71F0B6E}" type="sibTrans" cxnId="{7ACC2512-19BF-4BE6-9002-6321B5DD501D}">
      <dgm:prSet/>
      <dgm:spPr/>
      <dgm:t>
        <a:bodyPr/>
        <a:lstStyle/>
        <a:p>
          <a:endParaRPr lang="en-US"/>
        </a:p>
      </dgm:t>
    </dgm:pt>
    <dgm:pt modelId="{CB5A4C3B-6466-4612-84BA-46E5A91F0C96}" type="pres">
      <dgm:prSet presAssocID="{D6605AD4-C13A-4622-BDDB-CFC1E41459F4}" presName="Name0" presStyleCnt="0">
        <dgm:presLayoutVars>
          <dgm:chMax val="1"/>
          <dgm:chPref val="1"/>
          <dgm:dir/>
          <dgm:animOne val="branch"/>
          <dgm:animLvl val="lvl"/>
        </dgm:presLayoutVars>
      </dgm:prSet>
      <dgm:spPr/>
    </dgm:pt>
    <dgm:pt modelId="{B789AA08-AD11-4345-899C-6E38F1ABA914}" type="pres">
      <dgm:prSet presAssocID="{6E4F405D-D986-43DF-82FD-092E267EAA51}" presName="singleCycle" presStyleCnt="0"/>
      <dgm:spPr/>
    </dgm:pt>
    <dgm:pt modelId="{D98002DA-8D99-4906-9A16-4B1AE8F87A3B}" type="pres">
      <dgm:prSet presAssocID="{6E4F405D-D986-43DF-82FD-092E267EAA51}" presName="singleCenter" presStyleLbl="node1" presStyleIdx="0" presStyleCnt="5" custLinFactNeighborX="-1356" custLinFactNeighborY="-3452">
        <dgm:presLayoutVars>
          <dgm:chMax val="7"/>
          <dgm:chPref val="7"/>
        </dgm:presLayoutVars>
      </dgm:prSet>
      <dgm:spPr/>
    </dgm:pt>
    <dgm:pt modelId="{879982E6-7A51-4E35-A895-004E8DAC117D}" type="pres">
      <dgm:prSet presAssocID="{C4E3B6B0-1812-4A53-B09F-7B511B0C5D17}" presName="Name56" presStyleLbl="parChTrans1D2" presStyleIdx="0" presStyleCnt="4"/>
      <dgm:spPr/>
    </dgm:pt>
    <dgm:pt modelId="{3D99C80C-0F41-4FBF-B904-02B9F02A4319}" type="pres">
      <dgm:prSet presAssocID="{ECAF198D-4FDF-4C6D-B0D6-6790824277F7}" presName="text0" presStyleLbl="node1" presStyleIdx="1" presStyleCnt="5" custScaleX="385629" custRadScaleRad="99902" custRadScaleInc="-5829">
        <dgm:presLayoutVars>
          <dgm:bulletEnabled val="1"/>
        </dgm:presLayoutVars>
      </dgm:prSet>
      <dgm:spPr/>
    </dgm:pt>
    <dgm:pt modelId="{ADCCB7F3-729C-4E80-A86E-1CDA70C502A0}" type="pres">
      <dgm:prSet presAssocID="{15014824-17D0-460B-9977-3C38FDE26C1E}" presName="Name56" presStyleLbl="parChTrans1D2" presStyleIdx="1" presStyleCnt="4"/>
      <dgm:spPr/>
    </dgm:pt>
    <dgm:pt modelId="{BEFA9F91-A0E3-46A5-84F8-876C3E8B2A44}" type="pres">
      <dgm:prSet presAssocID="{5C66F2A8-008D-4619-8CFE-B355BE3AA29B}" presName="text0" presStyleLbl="node1" presStyleIdx="2" presStyleCnt="5" custScaleX="268323" custScaleY="111219" custRadScaleRad="137539" custRadScaleInc="-5259">
        <dgm:presLayoutVars>
          <dgm:bulletEnabled val="1"/>
        </dgm:presLayoutVars>
      </dgm:prSet>
      <dgm:spPr/>
    </dgm:pt>
    <dgm:pt modelId="{71B3E026-7F7E-408E-8A75-E46AD6F5EC1D}" type="pres">
      <dgm:prSet presAssocID="{49AC3871-A799-43F5-B5CA-4C0C1C9FB54F}" presName="Name56" presStyleLbl="parChTrans1D2" presStyleIdx="2" presStyleCnt="4"/>
      <dgm:spPr/>
    </dgm:pt>
    <dgm:pt modelId="{94F6FC46-F4AB-4A92-A4F3-A48682810C27}" type="pres">
      <dgm:prSet presAssocID="{AFF9AED9-1A8B-44DE-B014-FA4E949EAF03}" presName="text0" presStyleLbl="node1" presStyleIdx="3" presStyleCnt="5" custScaleX="388993" custRadScaleRad="86845" custRadScaleInc="5831">
        <dgm:presLayoutVars>
          <dgm:bulletEnabled val="1"/>
        </dgm:presLayoutVars>
      </dgm:prSet>
      <dgm:spPr/>
    </dgm:pt>
    <dgm:pt modelId="{8CA16CDB-218B-4000-829C-05BEE8C12BDE}" type="pres">
      <dgm:prSet presAssocID="{CE915165-DB92-4738-BFC2-3AA6BDE04088}" presName="Name56" presStyleLbl="parChTrans1D2" presStyleIdx="3" presStyleCnt="4"/>
      <dgm:spPr/>
    </dgm:pt>
    <dgm:pt modelId="{430B2007-CF65-46D3-A90C-4441868C0C9A}" type="pres">
      <dgm:prSet presAssocID="{85703ED7-0780-4575-90AC-64F31FE4B492}" presName="text0" presStyleLbl="node1" presStyleIdx="4" presStyleCnt="5" custScaleX="230312" custRadScaleRad="137779" custRadScaleInc="5250">
        <dgm:presLayoutVars>
          <dgm:bulletEnabled val="1"/>
        </dgm:presLayoutVars>
      </dgm:prSet>
      <dgm:spPr/>
    </dgm:pt>
  </dgm:ptLst>
  <dgm:cxnLst>
    <dgm:cxn modelId="{9C06FE08-483C-44BF-9D3E-369C733F4C4B}" type="presOf" srcId="{15014824-17D0-460B-9977-3C38FDE26C1E}" destId="{ADCCB7F3-729C-4E80-A86E-1CDA70C502A0}" srcOrd="0" destOrd="0" presId="urn:microsoft.com/office/officeart/2008/layout/RadialCluster"/>
    <dgm:cxn modelId="{7ACC2512-19BF-4BE6-9002-6321B5DD501D}" srcId="{6E4F405D-D986-43DF-82FD-092E267EAA51}" destId="{85703ED7-0780-4575-90AC-64F31FE4B492}" srcOrd="3" destOrd="0" parTransId="{CE915165-DB92-4738-BFC2-3AA6BDE04088}" sibTransId="{FCD98D8B-6997-4272-9B6A-F1A5B71F0B6E}"/>
    <dgm:cxn modelId="{ADA4761D-5A61-4890-91EA-AC9A10353277}" type="presOf" srcId="{6E4F405D-D986-43DF-82FD-092E267EAA51}" destId="{D98002DA-8D99-4906-9A16-4B1AE8F87A3B}" srcOrd="0" destOrd="0" presId="urn:microsoft.com/office/officeart/2008/layout/RadialCluster"/>
    <dgm:cxn modelId="{A2325B3F-12BB-4667-B543-9D79DA4E396D}" srcId="{6E4F405D-D986-43DF-82FD-092E267EAA51}" destId="{AFF9AED9-1A8B-44DE-B014-FA4E949EAF03}" srcOrd="2" destOrd="0" parTransId="{49AC3871-A799-43F5-B5CA-4C0C1C9FB54F}" sibTransId="{EA5FA46E-0C25-4BA0-8BB2-065A84F90EE3}"/>
    <dgm:cxn modelId="{9934A146-3575-4E45-8AF8-B8E904CB04EB}" type="presOf" srcId="{D6605AD4-C13A-4622-BDDB-CFC1E41459F4}" destId="{CB5A4C3B-6466-4612-84BA-46E5A91F0C96}" srcOrd="0" destOrd="0" presId="urn:microsoft.com/office/officeart/2008/layout/RadialCluster"/>
    <dgm:cxn modelId="{AAC9F64D-EA94-434A-A7ED-199AE6DFB171}" srcId="{6E4F405D-D986-43DF-82FD-092E267EAA51}" destId="{5C66F2A8-008D-4619-8CFE-B355BE3AA29B}" srcOrd="1" destOrd="0" parTransId="{15014824-17D0-460B-9977-3C38FDE26C1E}" sibTransId="{9042BD9A-1070-48BC-87AF-711B5C331AAB}"/>
    <dgm:cxn modelId="{7D5BD052-2ED9-4827-A670-B72FDD4A956E}" type="presOf" srcId="{ECAF198D-4FDF-4C6D-B0D6-6790824277F7}" destId="{3D99C80C-0F41-4FBF-B904-02B9F02A4319}" srcOrd="0" destOrd="0" presId="urn:microsoft.com/office/officeart/2008/layout/RadialCluster"/>
    <dgm:cxn modelId="{2743238B-2ED9-47C0-B4C4-F5A4028C4F1D}" type="presOf" srcId="{CE915165-DB92-4738-BFC2-3AA6BDE04088}" destId="{8CA16CDB-218B-4000-829C-05BEE8C12BDE}" srcOrd="0" destOrd="0" presId="urn:microsoft.com/office/officeart/2008/layout/RadialCluster"/>
    <dgm:cxn modelId="{39F04B9E-FBF8-4699-BCEA-CDE25440A7FF}" type="presOf" srcId="{5C66F2A8-008D-4619-8CFE-B355BE3AA29B}" destId="{BEFA9F91-A0E3-46A5-84F8-876C3E8B2A44}" srcOrd="0" destOrd="0" presId="urn:microsoft.com/office/officeart/2008/layout/RadialCluster"/>
    <dgm:cxn modelId="{A25218A5-35FB-48F6-B97B-28B9308F040B}" type="presOf" srcId="{49AC3871-A799-43F5-B5CA-4C0C1C9FB54F}" destId="{71B3E026-7F7E-408E-8A75-E46AD6F5EC1D}" srcOrd="0" destOrd="0" presId="urn:microsoft.com/office/officeart/2008/layout/RadialCluster"/>
    <dgm:cxn modelId="{56D476AC-1D23-4CBD-A4E0-8D15967E7DC9}" type="presOf" srcId="{AFF9AED9-1A8B-44DE-B014-FA4E949EAF03}" destId="{94F6FC46-F4AB-4A92-A4F3-A48682810C27}" srcOrd="0" destOrd="0" presId="urn:microsoft.com/office/officeart/2008/layout/RadialCluster"/>
    <dgm:cxn modelId="{01CED2DB-BDF1-482C-AC47-BE9A618C1CAD}" type="presOf" srcId="{85703ED7-0780-4575-90AC-64F31FE4B492}" destId="{430B2007-CF65-46D3-A90C-4441868C0C9A}" srcOrd="0" destOrd="0" presId="urn:microsoft.com/office/officeart/2008/layout/RadialCluster"/>
    <dgm:cxn modelId="{63ACC2DE-369B-4844-90B0-F4572EA22CEB}" type="presOf" srcId="{C4E3B6B0-1812-4A53-B09F-7B511B0C5D17}" destId="{879982E6-7A51-4E35-A895-004E8DAC117D}" srcOrd="0" destOrd="0" presId="urn:microsoft.com/office/officeart/2008/layout/RadialCluster"/>
    <dgm:cxn modelId="{9CA6E0F9-3A10-4CA6-89F5-644C3325C6D0}" srcId="{6E4F405D-D986-43DF-82FD-092E267EAA51}" destId="{ECAF198D-4FDF-4C6D-B0D6-6790824277F7}" srcOrd="0" destOrd="0" parTransId="{C4E3B6B0-1812-4A53-B09F-7B511B0C5D17}" sibTransId="{C0900FE6-41BA-4903-B0EF-628E2EE6B898}"/>
    <dgm:cxn modelId="{6A2A1DFC-3512-4CFD-9E56-917F72352678}" srcId="{D6605AD4-C13A-4622-BDDB-CFC1E41459F4}" destId="{6E4F405D-D986-43DF-82FD-092E267EAA51}" srcOrd="0" destOrd="0" parTransId="{911B76F5-641E-46AB-B3ED-24D76FCD4C6F}" sibTransId="{D30757CE-B30A-4FF8-A5A6-5919259F8D04}"/>
    <dgm:cxn modelId="{3CC7FA56-4C6F-4B1D-9EEB-B6FEC04A3288}" type="presParOf" srcId="{CB5A4C3B-6466-4612-84BA-46E5A91F0C96}" destId="{B789AA08-AD11-4345-899C-6E38F1ABA914}" srcOrd="0" destOrd="0" presId="urn:microsoft.com/office/officeart/2008/layout/RadialCluster"/>
    <dgm:cxn modelId="{44BA4EC4-EBF5-4C67-A9FA-E29DB7F7B414}" type="presParOf" srcId="{B789AA08-AD11-4345-899C-6E38F1ABA914}" destId="{D98002DA-8D99-4906-9A16-4B1AE8F87A3B}" srcOrd="0" destOrd="0" presId="urn:microsoft.com/office/officeart/2008/layout/RadialCluster"/>
    <dgm:cxn modelId="{9C8C9CCA-9FA5-4CC1-9988-9EAAE8CDB78E}" type="presParOf" srcId="{B789AA08-AD11-4345-899C-6E38F1ABA914}" destId="{879982E6-7A51-4E35-A895-004E8DAC117D}" srcOrd="1" destOrd="0" presId="urn:microsoft.com/office/officeart/2008/layout/RadialCluster"/>
    <dgm:cxn modelId="{9A865464-F839-4F66-B51A-0E72B9B0253A}" type="presParOf" srcId="{B789AA08-AD11-4345-899C-6E38F1ABA914}" destId="{3D99C80C-0F41-4FBF-B904-02B9F02A4319}" srcOrd="2" destOrd="0" presId="urn:microsoft.com/office/officeart/2008/layout/RadialCluster"/>
    <dgm:cxn modelId="{AB534A46-F918-47CE-BC77-A66057FD7AC8}" type="presParOf" srcId="{B789AA08-AD11-4345-899C-6E38F1ABA914}" destId="{ADCCB7F3-729C-4E80-A86E-1CDA70C502A0}" srcOrd="3" destOrd="0" presId="urn:microsoft.com/office/officeart/2008/layout/RadialCluster"/>
    <dgm:cxn modelId="{7BC9A5D0-7BC8-4BB3-85E9-696B84378164}" type="presParOf" srcId="{B789AA08-AD11-4345-899C-6E38F1ABA914}" destId="{BEFA9F91-A0E3-46A5-84F8-876C3E8B2A44}" srcOrd="4" destOrd="0" presId="urn:microsoft.com/office/officeart/2008/layout/RadialCluster"/>
    <dgm:cxn modelId="{FD56A8A7-4C6B-4B12-AC27-E3DCF5F6B97A}" type="presParOf" srcId="{B789AA08-AD11-4345-899C-6E38F1ABA914}" destId="{71B3E026-7F7E-408E-8A75-E46AD6F5EC1D}" srcOrd="5" destOrd="0" presId="urn:microsoft.com/office/officeart/2008/layout/RadialCluster"/>
    <dgm:cxn modelId="{8B248BEC-39F2-4593-BF11-63C475A2A9FD}" type="presParOf" srcId="{B789AA08-AD11-4345-899C-6E38F1ABA914}" destId="{94F6FC46-F4AB-4A92-A4F3-A48682810C27}" srcOrd="6" destOrd="0" presId="urn:microsoft.com/office/officeart/2008/layout/RadialCluster"/>
    <dgm:cxn modelId="{01C28813-DD2A-444B-9921-A2EEEB8BA15C}" type="presParOf" srcId="{B789AA08-AD11-4345-899C-6E38F1ABA914}" destId="{8CA16CDB-218B-4000-829C-05BEE8C12BDE}" srcOrd="7" destOrd="0" presId="urn:microsoft.com/office/officeart/2008/layout/RadialCluster"/>
    <dgm:cxn modelId="{446D1F5E-0D7F-4396-8E8B-AD6789942108}" type="presParOf" srcId="{B789AA08-AD11-4345-899C-6E38F1ABA914}" destId="{430B2007-CF65-46D3-A90C-4441868C0C9A}"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02DA-8D99-4906-9A16-4B1AE8F87A3B}">
      <dsp:nvSpPr>
        <dsp:cNvPr id="0" name=""/>
        <dsp:cNvSpPr/>
      </dsp:nvSpPr>
      <dsp:spPr>
        <a:xfrm>
          <a:off x="4096337" y="1798302"/>
          <a:ext cx="1673231" cy="1673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White House</a:t>
          </a:r>
        </a:p>
        <a:p>
          <a:pPr marL="0" lvl="0" indent="0" algn="ctr" defTabSz="889000">
            <a:lnSpc>
              <a:spcPct val="90000"/>
            </a:lnSpc>
            <a:spcBef>
              <a:spcPct val="0"/>
            </a:spcBef>
            <a:spcAft>
              <a:spcPct val="35000"/>
            </a:spcAft>
            <a:buNone/>
          </a:pPr>
          <a:r>
            <a:rPr lang="en-US" sz="2000" kern="1200" dirty="0"/>
            <a:t>National Cybersecurity Director</a:t>
          </a:r>
        </a:p>
      </dsp:txBody>
      <dsp:txXfrm>
        <a:off x="4178017" y="1879982"/>
        <a:ext cx="1509871" cy="1509871"/>
      </dsp:txXfrm>
    </dsp:sp>
    <dsp:sp modelId="{879982E6-7A51-4E35-A895-004E8DAC117D}">
      <dsp:nvSpPr>
        <dsp:cNvPr id="0" name=""/>
        <dsp:cNvSpPr/>
      </dsp:nvSpPr>
      <dsp:spPr>
        <a:xfrm rot="16131175">
          <a:off x="4573282" y="1462180"/>
          <a:ext cx="672377" cy="0"/>
        </a:xfrm>
        <a:custGeom>
          <a:avLst/>
          <a:gdLst/>
          <a:ahLst/>
          <a:cxnLst/>
          <a:rect l="0" t="0" r="0" b="0"/>
          <a:pathLst>
            <a:path>
              <a:moveTo>
                <a:pt x="0" y="0"/>
              </a:moveTo>
              <a:lnTo>
                <a:pt x="672377" y="0"/>
              </a:lnTo>
            </a:path>
          </a:pathLst>
        </a:custGeom>
        <a:noFill/>
        <a:ln w="127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D99C80C-0F41-4FBF-B904-02B9F02A4319}">
      <dsp:nvSpPr>
        <dsp:cNvPr id="0" name=""/>
        <dsp:cNvSpPr/>
      </dsp:nvSpPr>
      <dsp:spPr>
        <a:xfrm>
          <a:off x="2729941" y="4994"/>
          <a:ext cx="4323151" cy="11210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b="1" kern="1200" dirty="0"/>
            <a:t>Department of Defense and the National Security Agency </a:t>
          </a:r>
        </a:p>
        <a:p>
          <a:pPr marL="0" lvl="0" indent="0" algn="ctr" defTabSz="755650">
            <a:lnSpc>
              <a:spcPct val="90000"/>
            </a:lnSpc>
            <a:spcBef>
              <a:spcPct val="0"/>
            </a:spcBef>
            <a:spcAft>
              <a:spcPct val="35000"/>
            </a:spcAft>
            <a:buNone/>
          </a:pPr>
          <a:r>
            <a:rPr lang="en-US" sz="1700" b="0" kern="1200" dirty="0"/>
            <a:t>Military and Intelligence Operations</a:t>
          </a:r>
        </a:p>
      </dsp:txBody>
      <dsp:txXfrm>
        <a:off x="2784667" y="59720"/>
        <a:ext cx="4213699" cy="1011613"/>
      </dsp:txXfrm>
    </dsp:sp>
    <dsp:sp modelId="{ADCCB7F3-729C-4E80-A86E-1CDA70C502A0}">
      <dsp:nvSpPr>
        <dsp:cNvPr id="0" name=""/>
        <dsp:cNvSpPr/>
      </dsp:nvSpPr>
      <dsp:spPr>
        <a:xfrm rot="30043">
          <a:off x="5769553" y="2645642"/>
          <a:ext cx="781144" cy="0"/>
        </a:xfrm>
        <a:custGeom>
          <a:avLst/>
          <a:gdLst/>
          <a:ahLst/>
          <a:cxnLst/>
          <a:rect l="0" t="0" r="0" b="0"/>
          <a:pathLst>
            <a:path>
              <a:moveTo>
                <a:pt x="0" y="0"/>
              </a:moveTo>
              <a:lnTo>
                <a:pt x="7811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A9F91-A0E3-46A5-84F8-876C3E8B2A44}">
      <dsp:nvSpPr>
        <dsp:cNvPr id="0" name=""/>
        <dsp:cNvSpPr/>
      </dsp:nvSpPr>
      <dsp:spPr>
        <a:xfrm>
          <a:off x="6550683" y="2038781"/>
          <a:ext cx="3008075" cy="1246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b="1" kern="1200" dirty="0"/>
            <a:t>Department of Justice </a:t>
          </a:r>
        </a:p>
        <a:p>
          <a:pPr marL="0" lvl="0" indent="0" algn="ctr" defTabSz="755650">
            <a:lnSpc>
              <a:spcPct val="90000"/>
            </a:lnSpc>
            <a:spcBef>
              <a:spcPct val="0"/>
            </a:spcBef>
            <a:spcAft>
              <a:spcPct val="35000"/>
            </a:spcAft>
            <a:buNone/>
          </a:pPr>
          <a:r>
            <a:rPr lang="en-US" sz="1700" kern="1200" dirty="0"/>
            <a:t>Law Enforcement</a:t>
          </a:r>
        </a:p>
      </dsp:txBody>
      <dsp:txXfrm>
        <a:off x="6611549" y="2099647"/>
        <a:ext cx="2886343" cy="1125105"/>
      </dsp:txXfrm>
    </dsp:sp>
    <dsp:sp modelId="{71B3E026-7F7E-408E-8A75-E46AD6F5EC1D}">
      <dsp:nvSpPr>
        <dsp:cNvPr id="0" name=""/>
        <dsp:cNvSpPr/>
      </dsp:nvSpPr>
      <dsp:spPr>
        <a:xfrm rot="5446386">
          <a:off x="4572343" y="3816172"/>
          <a:ext cx="689339" cy="0"/>
        </a:xfrm>
        <a:custGeom>
          <a:avLst/>
          <a:gdLst/>
          <a:ahLst/>
          <a:cxnLst/>
          <a:rect l="0" t="0" r="0" b="0"/>
          <a:pathLst>
            <a:path>
              <a:moveTo>
                <a:pt x="0" y="0"/>
              </a:moveTo>
              <a:lnTo>
                <a:pt x="6893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F6FC46-F4AB-4A92-A4F3-A48682810C27}">
      <dsp:nvSpPr>
        <dsp:cNvPr id="0" name=""/>
        <dsp:cNvSpPr/>
      </dsp:nvSpPr>
      <dsp:spPr>
        <a:xfrm>
          <a:off x="2724366" y="4160810"/>
          <a:ext cx="4360864" cy="11210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ts val="300"/>
            </a:spcAft>
            <a:buNone/>
          </a:pPr>
          <a:r>
            <a:rPr lang="en-US" sz="1800" b="1" kern="1200" dirty="0"/>
            <a:t>Department of Homeland Security</a:t>
          </a:r>
        </a:p>
        <a:p>
          <a:pPr marL="0" lvl="0" indent="0" algn="ctr" defTabSz="800100">
            <a:lnSpc>
              <a:spcPct val="90000"/>
            </a:lnSpc>
            <a:spcBef>
              <a:spcPct val="0"/>
            </a:spcBef>
            <a:spcAft>
              <a:spcPct val="35000"/>
            </a:spcAft>
            <a:buNone/>
          </a:pPr>
          <a:r>
            <a:rPr lang="en-US" sz="1300" kern="1200" dirty="0"/>
            <a:t>Coordinates sharing of threat information, secures critical infrastructure</a:t>
          </a:r>
        </a:p>
      </dsp:txBody>
      <dsp:txXfrm>
        <a:off x="2779092" y="4215536"/>
        <a:ext cx="4251412" cy="1011613"/>
      </dsp:txXfrm>
    </dsp:sp>
    <dsp:sp modelId="{8CA16CDB-218B-4000-829C-05BEE8C12BDE}">
      <dsp:nvSpPr>
        <dsp:cNvPr id="0" name=""/>
        <dsp:cNvSpPr/>
      </dsp:nvSpPr>
      <dsp:spPr>
        <a:xfrm rot="10768807">
          <a:off x="3217620" y="2646495"/>
          <a:ext cx="878735" cy="0"/>
        </a:xfrm>
        <a:custGeom>
          <a:avLst/>
          <a:gdLst/>
          <a:ahLst/>
          <a:cxnLst/>
          <a:rect l="0" t="0" r="0" b="0"/>
          <a:pathLst>
            <a:path>
              <a:moveTo>
                <a:pt x="0" y="0"/>
              </a:moveTo>
              <a:lnTo>
                <a:pt x="8787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B2007-CF65-46D3-A90C-4441868C0C9A}">
      <dsp:nvSpPr>
        <dsp:cNvPr id="0" name=""/>
        <dsp:cNvSpPr/>
      </dsp:nvSpPr>
      <dsp:spPr>
        <a:xfrm>
          <a:off x="635691" y="2101664"/>
          <a:ext cx="2581947" cy="11210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ts val="0"/>
            </a:spcAft>
            <a:buNone/>
          </a:pPr>
          <a:r>
            <a:rPr lang="en-US" sz="1800" b="1" kern="1200" dirty="0"/>
            <a:t>Sector Specific </a:t>
          </a:r>
        </a:p>
        <a:p>
          <a:pPr marL="0" lvl="0" indent="0" algn="ctr" defTabSz="800100">
            <a:lnSpc>
              <a:spcPct val="90000"/>
            </a:lnSpc>
            <a:spcBef>
              <a:spcPct val="0"/>
            </a:spcBef>
            <a:spcAft>
              <a:spcPts val="0"/>
            </a:spcAft>
            <a:buNone/>
          </a:pPr>
          <a:r>
            <a:rPr lang="en-US" sz="1800" b="1" kern="1200" dirty="0"/>
            <a:t>Agencies</a:t>
          </a:r>
        </a:p>
        <a:p>
          <a:pPr marL="0" lvl="0" indent="0" algn="ctr" defTabSz="800100">
            <a:lnSpc>
              <a:spcPct val="90000"/>
            </a:lnSpc>
            <a:spcBef>
              <a:spcPct val="0"/>
            </a:spcBef>
            <a:spcAft>
              <a:spcPct val="35000"/>
            </a:spcAft>
            <a:buNone/>
          </a:pPr>
          <a:r>
            <a:rPr lang="en-US" sz="1700" kern="1200" dirty="0"/>
            <a:t>Protect Critical Infrastructure</a:t>
          </a:r>
        </a:p>
      </dsp:txBody>
      <dsp:txXfrm>
        <a:off x="690417" y="2156390"/>
        <a:ext cx="2472495" cy="10116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91B127-947C-40FB-0C31-FB86C96928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B01291-D8D9-6EBC-5DCF-29D6448500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C6C1FA-118A-5943-A71D-80208EE72CF0}" type="datetimeFigureOut">
              <a:rPr lang="en-US" smtClean="0"/>
              <a:t>10/21/2024</a:t>
            </a:fld>
            <a:endParaRPr lang="en-US" dirty="0"/>
          </a:p>
        </p:txBody>
      </p:sp>
      <p:sp>
        <p:nvSpPr>
          <p:cNvPr id="4" name="Footer Placeholder 3">
            <a:extLst>
              <a:ext uri="{FF2B5EF4-FFF2-40B4-BE49-F238E27FC236}">
                <a16:creationId xmlns:a16="http://schemas.microsoft.com/office/drawing/2014/main" id="{ABC11971-645D-E01D-BE81-A7D8F3A67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B323FC0-6452-49F0-A4DD-8E96275A69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396CDD-A31E-1B4B-AD8E-7C639C7D518C}" type="slidenum">
              <a:rPr lang="en-US" smtClean="0"/>
              <a:t>‹#›</a:t>
            </a:fld>
            <a:endParaRPr lang="en-US" dirty="0"/>
          </a:p>
        </p:txBody>
      </p:sp>
    </p:spTree>
    <p:extLst>
      <p:ext uri="{BB962C8B-B14F-4D97-AF65-F5344CB8AC3E}">
        <p14:creationId xmlns:p14="http://schemas.microsoft.com/office/powerpoint/2010/main" val="230800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3E4C1-CBDE-4A69-AA50-1916270822B5}"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5D7C1-E574-4210-8605-1B900B5CC5CC}" type="slidenum">
              <a:rPr lang="en-US" smtClean="0"/>
              <a:t>‹#›</a:t>
            </a:fld>
            <a:endParaRPr lang="en-US" dirty="0"/>
          </a:p>
        </p:txBody>
      </p:sp>
    </p:spTree>
    <p:extLst>
      <p:ext uri="{BB962C8B-B14F-4D97-AF65-F5344CB8AC3E}">
        <p14:creationId xmlns:p14="http://schemas.microsoft.com/office/powerpoint/2010/main" val="158791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5D7C1-E574-4210-8605-1B900B5CC5CC}" type="slidenum">
              <a:rPr lang="en-US" smtClean="0"/>
              <a:t>1</a:t>
            </a:fld>
            <a:endParaRPr lang="en-US" dirty="0"/>
          </a:p>
        </p:txBody>
      </p:sp>
    </p:spTree>
    <p:extLst>
      <p:ext uri="{BB962C8B-B14F-4D97-AF65-F5344CB8AC3E}">
        <p14:creationId xmlns:p14="http://schemas.microsoft.com/office/powerpoint/2010/main" val="12186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5D7C1-E574-4210-8605-1B900B5CC5CC}" type="slidenum">
              <a:rPr lang="en-US" smtClean="0"/>
              <a:t>8</a:t>
            </a:fld>
            <a:endParaRPr lang="en-US" dirty="0"/>
          </a:p>
        </p:txBody>
      </p:sp>
    </p:spTree>
    <p:extLst>
      <p:ext uri="{BB962C8B-B14F-4D97-AF65-F5344CB8AC3E}">
        <p14:creationId xmlns:p14="http://schemas.microsoft.com/office/powerpoint/2010/main" val="58746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5D7C1-E574-4210-8605-1B900B5CC5CC}" type="slidenum">
              <a:rPr lang="en-US" smtClean="0"/>
              <a:t>11</a:t>
            </a:fld>
            <a:endParaRPr lang="en-US" dirty="0"/>
          </a:p>
        </p:txBody>
      </p:sp>
    </p:spTree>
    <p:extLst>
      <p:ext uri="{BB962C8B-B14F-4D97-AF65-F5344CB8AC3E}">
        <p14:creationId xmlns:p14="http://schemas.microsoft.com/office/powerpoint/2010/main" val="35967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8BFF95-816A-45DF-A9DC-E8E050AD889F}"/>
              </a:ext>
            </a:extLst>
          </p:cNvPr>
          <p:cNvSpPr>
            <a:spLocks noGrp="1"/>
          </p:cNvSpPr>
          <p:nvPr>
            <p:ph type="body" sz="quarter" idx="10" hasCustomPrompt="1"/>
          </p:nvPr>
        </p:nvSpPr>
        <p:spPr>
          <a:xfrm>
            <a:off x="-33251" y="0"/>
            <a:ext cx="12192000" cy="5248275"/>
          </a:xfrm>
          <a:prstGeom prst="rect">
            <a:avLst/>
          </a:prstGeom>
        </p:spPr>
        <p:txBody>
          <a:bodyPr anchor="ctr"/>
          <a:lstStyle>
            <a:lvl1pPr marL="0" indent="0" algn="ctr">
              <a:buNone/>
              <a:defRPr sz="5400">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Rail Safety Advisory Committee (RSAC)</a:t>
            </a:r>
          </a:p>
          <a:p>
            <a:pPr lvl="0"/>
            <a:r>
              <a:rPr lang="en-US" dirty="0"/>
              <a:t>Wayside Detectors Working Group</a:t>
            </a:r>
          </a:p>
        </p:txBody>
      </p:sp>
      <p:sp>
        <p:nvSpPr>
          <p:cNvPr id="4" name="Text Placeholder 4">
            <a:extLst>
              <a:ext uri="{FF2B5EF4-FFF2-40B4-BE49-F238E27FC236}">
                <a16:creationId xmlns:a16="http://schemas.microsoft.com/office/drawing/2014/main" id="{1D27B43D-022C-4EB5-A1B1-83F2BFB9D5CC}"/>
              </a:ext>
            </a:extLst>
          </p:cNvPr>
          <p:cNvSpPr>
            <a:spLocks noGrp="1"/>
          </p:cNvSpPr>
          <p:nvPr>
            <p:ph type="body" sz="quarter" idx="11"/>
          </p:nvPr>
        </p:nvSpPr>
        <p:spPr>
          <a:xfrm>
            <a:off x="533399" y="5503249"/>
            <a:ext cx="10539412" cy="638803"/>
          </a:xfrm>
          <a:prstGeom prst="rect">
            <a:avLst/>
          </a:prstGeom>
        </p:spPr>
        <p:txBody>
          <a:bodyPr>
            <a:noAutofit/>
          </a:bodyPr>
          <a:lstStyle>
            <a:lvl1pPr marL="0" indent="0">
              <a:spcBef>
                <a:spcPts val="0"/>
              </a:spcBef>
              <a:buNone/>
              <a:defRPr sz="2000"/>
            </a:lvl1pPr>
          </a:lstStyle>
          <a:p>
            <a:r>
              <a:rPr lang="en-US" dirty="0"/>
              <a:t>Presenter Name, Title</a:t>
            </a:r>
          </a:p>
          <a:p>
            <a:r>
              <a:rPr lang="en-US" dirty="0"/>
              <a:t>Program Office</a:t>
            </a:r>
          </a:p>
        </p:txBody>
      </p:sp>
    </p:spTree>
    <p:extLst>
      <p:ext uri="{BB962C8B-B14F-4D97-AF65-F5344CB8AC3E}">
        <p14:creationId xmlns:p14="http://schemas.microsoft.com/office/powerpoint/2010/main" val="285485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Headline_Text w/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699250" y="1371600"/>
            <a:ext cx="4860925" cy="4705693"/>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6" name="Text Placeholder 21">
            <a:extLst>
              <a:ext uri="{FF2B5EF4-FFF2-40B4-BE49-F238E27FC236}">
                <a16:creationId xmlns:a16="http://schemas.microsoft.com/office/drawing/2014/main" id="{C85B9E9B-6388-4169-BA90-8E8E5149D1BF}"/>
              </a:ext>
            </a:extLst>
          </p:cNvPr>
          <p:cNvSpPr>
            <a:spLocks noGrp="1"/>
          </p:cNvSpPr>
          <p:nvPr>
            <p:ph type="body" sz="quarter" idx="13" hasCustomPrompt="1"/>
          </p:nvPr>
        </p:nvSpPr>
        <p:spPr>
          <a:xfrm>
            <a:off x="868680" y="1371600"/>
            <a:ext cx="5524499"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7" name="Text Placeholder 2">
            <a:extLst>
              <a:ext uri="{FF2B5EF4-FFF2-40B4-BE49-F238E27FC236}">
                <a16:creationId xmlns:a16="http://schemas.microsoft.com/office/drawing/2014/main" id="{A99485A8-895A-49CF-9829-25ED17F9233B}"/>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Tree>
    <p:extLst>
      <p:ext uri="{BB962C8B-B14F-4D97-AF65-F5344CB8AC3E}">
        <p14:creationId xmlns:p14="http://schemas.microsoft.com/office/powerpoint/2010/main" val="338352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Headline_Image Only">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9485A8-895A-49CF-9829-25ED17F9233B}"/>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
        <p:nvSpPr>
          <p:cNvPr id="5" name="Picture Placeholder 13">
            <a:extLst>
              <a:ext uri="{FF2B5EF4-FFF2-40B4-BE49-F238E27FC236}">
                <a16:creationId xmlns:a16="http://schemas.microsoft.com/office/drawing/2014/main" id="{E3B30946-D9F4-40CA-A3F8-AC14D9093307}"/>
              </a:ext>
            </a:extLst>
          </p:cNvPr>
          <p:cNvSpPr>
            <a:spLocks noGrp="1"/>
          </p:cNvSpPr>
          <p:nvPr>
            <p:ph type="pic" sz="quarter" idx="10" hasCustomPrompt="1"/>
          </p:nvPr>
        </p:nvSpPr>
        <p:spPr>
          <a:xfrm>
            <a:off x="619247" y="1371600"/>
            <a:ext cx="10953506" cy="4862146"/>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Tree>
    <p:extLst>
      <p:ext uri="{BB962C8B-B14F-4D97-AF65-F5344CB8AC3E}">
        <p14:creationId xmlns:p14="http://schemas.microsoft.com/office/powerpoint/2010/main" val="331119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Line Header_2 text columns">
    <p:spTree>
      <p:nvGrpSpPr>
        <p:cNvPr id="1" name=""/>
        <p:cNvGrpSpPr/>
        <p:nvPr/>
      </p:nvGrpSpPr>
      <p:grpSpPr>
        <a:xfrm>
          <a:off x="0" y="0"/>
          <a:ext cx="0" cy="0"/>
          <a:chOff x="0" y="0"/>
          <a:chExt cx="0" cy="0"/>
        </a:xfrm>
      </p:grpSpPr>
      <p:sp>
        <p:nvSpPr>
          <p:cNvPr id="6" name="Text Placeholder 21">
            <a:extLst>
              <a:ext uri="{FF2B5EF4-FFF2-40B4-BE49-F238E27FC236}">
                <a16:creationId xmlns:a16="http://schemas.microsoft.com/office/drawing/2014/main" id="{E98E32E7-CA97-429C-A0F9-6959BCB57695}"/>
              </a:ext>
            </a:extLst>
          </p:cNvPr>
          <p:cNvSpPr>
            <a:spLocks noGrp="1"/>
          </p:cNvSpPr>
          <p:nvPr>
            <p:ph type="body" sz="quarter" idx="13" hasCustomPrompt="1"/>
          </p:nvPr>
        </p:nvSpPr>
        <p:spPr>
          <a:xfrm>
            <a:off x="868680" y="137160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7" name="Text Placeholder 2">
            <a:extLst>
              <a:ext uri="{FF2B5EF4-FFF2-40B4-BE49-F238E27FC236}">
                <a16:creationId xmlns:a16="http://schemas.microsoft.com/office/drawing/2014/main" id="{8D52CBB9-14CA-43D6-BF28-FB14CE2C21BB}"/>
              </a:ext>
            </a:extLst>
          </p:cNvPr>
          <p:cNvSpPr>
            <a:spLocks noGrp="1"/>
          </p:cNvSpPr>
          <p:nvPr>
            <p:ph type="body" sz="quarter" idx="15"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
        <p:nvSpPr>
          <p:cNvPr id="8" name="Text Placeholder 21">
            <a:extLst>
              <a:ext uri="{FF2B5EF4-FFF2-40B4-BE49-F238E27FC236}">
                <a16:creationId xmlns:a16="http://schemas.microsoft.com/office/drawing/2014/main" id="{6F2A9BC8-2231-4A9E-A1D5-A8D025F62ABC}"/>
              </a:ext>
            </a:extLst>
          </p:cNvPr>
          <p:cNvSpPr>
            <a:spLocks noGrp="1"/>
          </p:cNvSpPr>
          <p:nvPr>
            <p:ph type="body" sz="quarter" idx="16" hasCustomPrompt="1"/>
          </p:nvPr>
        </p:nvSpPr>
        <p:spPr>
          <a:xfrm>
            <a:off x="6626471" y="137160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162610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8AF52C-B317-4215-901B-41AFE127C417}"/>
              </a:ext>
            </a:extLst>
          </p:cNvPr>
          <p:cNvSpPr>
            <a:spLocks noGrp="1"/>
          </p:cNvSpPr>
          <p:nvPr>
            <p:ph type="body" sz="quarter" idx="10" hasCustomPrompt="1"/>
          </p:nvPr>
        </p:nvSpPr>
        <p:spPr>
          <a:xfrm>
            <a:off x="7070351" y="1605107"/>
            <a:ext cx="4137659" cy="3647785"/>
          </a:xfrm>
          <a:prstGeom prst="rect">
            <a:avLst/>
          </a:prstGeom>
        </p:spPr>
        <p:txBody>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Name of Presenter 1</a:t>
            </a:r>
          </a:p>
          <a:p>
            <a:pPr lvl="0"/>
            <a:r>
              <a:rPr lang="en-US"/>
              <a:t>Title</a:t>
            </a:r>
          </a:p>
          <a:p>
            <a:pPr lvl="0"/>
            <a:r>
              <a:rPr lang="en-US"/>
              <a:t>Program Office</a:t>
            </a:r>
          </a:p>
          <a:p>
            <a:pPr lvl="0"/>
            <a:r>
              <a:rPr lang="en-US"/>
              <a:t>Contact Information</a:t>
            </a:r>
          </a:p>
          <a:p>
            <a:pPr lvl="0"/>
            <a:endParaRPr lang="en-US"/>
          </a:p>
          <a:p>
            <a:pPr lvl="0"/>
            <a:r>
              <a:rPr lang="en-US"/>
              <a:t>Name of Presenter 2</a:t>
            </a:r>
          </a:p>
          <a:p>
            <a:pPr lvl="0"/>
            <a:r>
              <a:rPr lang="en-US"/>
              <a:t>Title</a:t>
            </a:r>
          </a:p>
          <a:p>
            <a:pPr lvl="0"/>
            <a:r>
              <a:rPr lang="en-US"/>
              <a:t>Program Office</a:t>
            </a:r>
          </a:p>
          <a:p>
            <a:pPr lvl="0"/>
            <a:r>
              <a:rPr lang="en-US"/>
              <a:t>Contact Information</a:t>
            </a:r>
          </a:p>
        </p:txBody>
      </p:sp>
    </p:spTree>
    <p:extLst>
      <p:ext uri="{BB962C8B-B14F-4D97-AF65-F5344CB8AC3E}">
        <p14:creationId xmlns:p14="http://schemas.microsoft.com/office/powerpoint/2010/main" val="419932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8BFF95-816A-45DF-A9DC-E8E050AD889F}"/>
              </a:ext>
            </a:extLst>
          </p:cNvPr>
          <p:cNvSpPr>
            <a:spLocks noGrp="1"/>
          </p:cNvSpPr>
          <p:nvPr>
            <p:ph type="body" sz="quarter" idx="10" hasCustomPrompt="1"/>
          </p:nvPr>
        </p:nvSpPr>
        <p:spPr>
          <a:xfrm>
            <a:off x="0" y="-1"/>
            <a:ext cx="6381403" cy="5248275"/>
          </a:xfrm>
          <a:prstGeom prst="rect">
            <a:avLst/>
          </a:prstGeom>
        </p:spPr>
        <p:txBody>
          <a:bodyPr anchor="ctr"/>
          <a:lstStyle>
            <a:lvl1pPr marL="0" indent="0" algn="ctr">
              <a:buNone/>
              <a:defRPr sz="5400">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Add New Section Title</a:t>
            </a:r>
          </a:p>
        </p:txBody>
      </p:sp>
      <p:sp>
        <p:nvSpPr>
          <p:cNvPr id="4" name="Text Placeholder 4">
            <a:extLst>
              <a:ext uri="{FF2B5EF4-FFF2-40B4-BE49-F238E27FC236}">
                <a16:creationId xmlns:a16="http://schemas.microsoft.com/office/drawing/2014/main" id="{1D27B43D-022C-4EB5-A1B1-83F2BFB9D5CC}"/>
              </a:ext>
            </a:extLst>
          </p:cNvPr>
          <p:cNvSpPr>
            <a:spLocks noGrp="1"/>
          </p:cNvSpPr>
          <p:nvPr>
            <p:ph type="body" sz="quarter" idx="11"/>
          </p:nvPr>
        </p:nvSpPr>
        <p:spPr>
          <a:xfrm>
            <a:off x="533399" y="5503249"/>
            <a:ext cx="10539412" cy="638803"/>
          </a:xfrm>
          <a:prstGeom prst="rect">
            <a:avLst/>
          </a:prstGeom>
        </p:spPr>
        <p:txBody>
          <a:bodyPr>
            <a:noAutofit/>
          </a:bodyPr>
          <a:lstStyle>
            <a:lvl1pPr marL="0" indent="0">
              <a:spcBef>
                <a:spcPts val="0"/>
              </a:spcBef>
              <a:buNone/>
              <a:defRPr sz="2000"/>
            </a:lvl1pPr>
          </a:lstStyle>
          <a:p>
            <a:r>
              <a:rPr lang="en-US" dirty="0"/>
              <a:t>Presenter Name, Title</a:t>
            </a:r>
          </a:p>
          <a:p>
            <a:r>
              <a:rPr lang="en-US" dirty="0"/>
              <a:t>Program Office</a:t>
            </a:r>
          </a:p>
        </p:txBody>
      </p:sp>
      <p:sp>
        <p:nvSpPr>
          <p:cNvPr id="7" name="Picture Placeholder 6">
            <a:extLst>
              <a:ext uri="{FF2B5EF4-FFF2-40B4-BE49-F238E27FC236}">
                <a16:creationId xmlns:a16="http://schemas.microsoft.com/office/drawing/2014/main" id="{CDA35F39-2FC2-4B70-9ADD-3B8EC94E03FB}"/>
              </a:ext>
            </a:extLst>
          </p:cNvPr>
          <p:cNvSpPr>
            <a:spLocks noGrp="1"/>
          </p:cNvSpPr>
          <p:nvPr>
            <p:ph type="pic" sz="quarter" idx="12" hasCustomPrompt="1"/>
          </p:nvPr>
        </p:nvSpPr>
        <p:spPr>
          <a:xfrm>
            <a:off x="6381403" y="-2"/>
            <a:ext cx="5810597" cy="5248275"/>
          </a:xfrm>
          <a:prstGeom prst="rect">
            <a:avLst/>
          </a:prstGeom>
        </p:spPr>
        <p:txBody>
          <a:bodyPr/>
          <a:lstStyle>
            <a:lvl1pPr marL="0" indent="0">
              <a:buNone/>
              <a:defRPr>
                <a:solidFill>
                  <a:schemeClr val="bg1"/>
                </a:solidFill>
              </a:defRPr>
            </a:lvl1pPr>
          </a:lstStyle>
          <a:p>
            <a:r>
              <a:rPr lang="en-US" dirty="0"/>
              <a:t>Click to Add Image</a:t>
            </a:r>
          </a:p>
        </p:txBody>
      </p:sp>
    </p:spTree>
    <p:extLst>
      <p:ext uri="{BB962C8B-B14F-4D97-AF65-F5344CB8AC3E}">
        <p14:creationId xmlns:p14="http://schemas.microsoft.com/office/powerpoint/2010/main" val="8808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8F08A60-E770-4823-878B-9C236AFCAD48}"/>
              </a:ext>
            </a:extLst>
          </p:cNvPr>
          <p:cNvSpPr>
            <a:spLocks noGrp="1"/>
          </p:cNvSpPr>
          <p:nvPr>
            <p:ph type="body" sz="quarter" idx="11" hasCustomPrompt="1"/>
          </p:nvPr>
        </p:nvSpPr>
        <p:spPr>
          <a:xfrm>
            <a:off x="512767" y="5886449"/>
            <a:ext cx="5245237" cy="957525"/>
          </a:xfrm>
          <a:prstGeom prst="rect">
            <a:avLst/>
          </a:prstGeom>
        </p:spPr>
        <p:txBody>
          <a:bodyPr/>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Title</a:t>
            </a:r>
          </a:p>
          <a:p>
            <a:pPr lvl="0"/>
            <a:r>
              <a:rPr lang="en-US" dirty="0"/>
              <a:t>Program Office</a:t>
            </a:r>
          </a:p>
        </p:txBody>
      </p:sp>
      <p:sp>
        <p:nvSpPr>
          <p:cNvPr id="5" name="Text Placeholder 4">
            <a:extLst>
              <a:ext uri="{FF2B5EF4-FFF2-40B4-BE49-F238E27FC236}">
                <a16:creationId xmlns:a16="http://schemas.microsoft.com/office/drawing/2014/main" id="{9A8BFF95-816A-45DF-A9DC-E8E050AD889F}"/>
              </a:ext>
            </a:extLst>
          </p:cNvPr>
          <p:cNvSpPr>
            <a:spLocks noGrp="1"/>
          </p:cNvSpPr>
          <p:nvPr>
            <p:ph type="body" sz="quarter" idx="10" hasCustomPrompt="1"/>
          </p:nvPr>
        </p:nvSpPr>
        <p:spPr>
          <a:xfrm>
            <a:off x="512767" y="187860"/>
            <a:ext cx="5245237" cy="3141552"/>
          </a:xfrm>
          <a:prstGeom prst="rect">
            <a:avLst/>
          </a:prstGeom>
        </p:spPr>
        <p:txBody>
          <a:bodyPr/>
          <a:lstStyle>
            <a:lvl1pPr marL="0" indent="0">
              <a:buNone/>
              <a:defRPr sz="5400">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Headline</a:t>
            </a:r>
          </a:p>
        </p:txBody>
      </p:sp>
    </p:spTree>
    <p:extLst>
      <p:ext uri="{BB962C8B-B14F-4D97-AF65-F5344CB8AC3E}">
        <p14:creationId xmlns:p14="http://schemas.microsoft.com/office/powerpoint/2010/main" val="137573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Headline_Text only_bulle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
        <p:nvSpPr>
          <p:cNvPr id="3" name="Text Placeholder 2">
            <a:extLst>
              <a:ext uri="{FF2B5EF4-FFF2-40B4-BE49-F238E27FC236}">
                <a16:creationId xmlns:a16="http://schemas.microsoft.com/office/drawing/2014/main" id="{24C5C7CB-E948-4435-A80B-2641FB4D99F4}"/>
              </a:ext>
            </a:extLst>
          </p:cNvPr>
          <p:cNvSpPr>
            <a:spLocks noGrp="1"/>
          </p:cNvSpPr>
          <p:nvPr>
            <p:ph type="body" sz="quarter" idx="14" hasCustomPrompt="1"/>
          </p:nvPr>
        </p:nvSpPr>
        <p:spPr>
          <a:xfrm>
            <a:off x="868363" y="1097280"/>
            <a:ext cx="10596562" cy="3552825"/>
          </a:xfrm>
          <a:prstGeom prst="rect">
            <a:avLst/>
          </a:prstGeom>
        </p:spPr>
        <p:txBody>
          <a:bodyPr/>
          <a:lstStyle>
            <a:lvl1pPr marL="0" indent="0">
              <a:lnSpc>
                <a:spcPct val="100000"/>
              </a:lnSpc>
              <a:spcBef>
                <a:spcPts val="0"/>
              </a:spcBef>
              <a:buNone/>
              <a:defRPr sz="2400" b="1"/>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Courier New" panose="02070309020205020404" pitchFamily="49" charset="0"/>
              <a:buChar char="o"/>
              <a:defRPr sz="1800"/>
            </a:lvl3pPr>
            <a:lvl4pPr marL="1600200" indent="-228600">
              <a:lnSpc>
                <a:spcPct val="100000"/>
              </a:lnSpc>
              <a:spcBef>
                <a:spcPts val="0"/>
              </a:spcBef>
              <a:buFont typeface="Wingdings" panose="05000000000000000000" pitchFamily="2" charset="2"/>
              <a:buChar char="§"/>
              <a:defRPr sz="1800"/>
            </a:lvl4pPr>
            <a:lvl5pPr>
              <a:defRPr sz="1600"/>
            </a:lvl5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83012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Headline_Text w/imag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3779459-8116-4840-A507-CD04545FDED7}"/>
              </a:ext>
            </a:extLst>
          </p:cNvPr>
          <p:cNvSpPr>
            <a:spLocks noGrp="1"/>
          </p:cNvSpPr>
          <p:nvPr>
            <p:ph type="body" sz="quarter" idx="13" hasCustomPrompt="1"/>
          </p:nvPr>
        </p:nvSpPr>
        <p:spPr>
          <a:xfrm>
            <a:off x="868680"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699250" y="1114798"/>
            <a:ext cx="4860925" cy="4926012"/>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Tree>
    <p:extLst>
      <p:ext uri="{BB962C8B-B14F-4D97-AF65-F5344CB8AC3E}">
        <p14:creationId xmlns:p14="http://schemas.microsoft.com/office/powerpoint/2010/main" val="11438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Headline_Image Only">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19247" y="1097280"/>
            <a:ext cx="10953506" cy="5169877"/>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Tree>
    <p:extLst>
      <p:ext uri="{BB962C8B-B14F-4D97-AF65-F5344CB8AC3E}">
        <p14:creationId xmlns:p14="http://schemas.microsoft.com/office/powerpoint/2010/main" val="215281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Line Header_2 text columns">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32CFC8-F614-4B35-BE4F-240A5BC16563}"/>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
        <p:nvSpPr>
          <p:cNvPr id="12" name="Text Placeholder 21">
            <a:extLst>
              <a:ext uri="{FF2B5EF4-FFF2-40B4-BE49-F238E27FC236}">
                <a16:creationId xmlns:a16="http://schemas.microsoft.com/office/drawing/2014/main" id="{D491AACE-9B31-40A1-87E1-CFE284846A33}"/>
              </a:ext>
            </a:extLst>
          </p:cNvPr>
          <p:cNvSpPr>
            <a:spLocks noGrp="1"/>
          </p:cNvSpPr>
          <p:nvPr>
            <p:ph type="body" sz="quarter" idx="13" hasCustomPrompt="1"/>
          </p:nvPr>
        </p:nvSpPr>
        <p:spPr>
          <a:xfrm>
            <a:off x="868680"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13" name="Text Placeholder 21">
            <a:extLst>
              <a:ext uri="{FF2B5EF4-FFF2-40B4-BE49-F238E27FC236}">
                <a16:creationId xmlns:a16="http://schemas.microsoft.com/office/drawing/2014/main" id="{CF378D7E-811C-48C4-B7B1-1B0C22FB9A22}"/>
              </a:ext>
            </a:extLst>
          </p:cNvPr>
          <p:cNvSpPr>
            <a:spLocks noGrp="1"/>
          </p:cNvSpPr>
          <p:nvPr>
            <p:ph type="body" sz="quarter" idx="14" hasCustomPrompt="1"/>
          </p:nvPr>
        </p:nvSpPr>
        <p:spPr>
          <a:xfrm>
            <a:off x="6626471"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6994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1641-7F5D-4C87-A275-3FBDE93714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CCF910-8E93-4D36-B137-353BE1B3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4CD89-3841-4CF4-BF50-A1E9648BE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619D51-C3F0-44A6-92C0-8266FA0B7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4F182-AA27-4D3E-A431-9D4A0CD8D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CD8C4-170C-4A4D-90FB-467D4BE630F7}"/>
              </a:ext>
            </a:extLst>
          </p:cNvPr>
          <p:cNvSpPr>
            <a:spLocks noGrp="1"/>
          </p:cNvSpPr>
          <p:nvPr>
            <p:ph type="dt" sz="half" idx="10"/>
          </p:nvPr>
        </p:nvSpPr>
        <p:spPr/>
        <p:txBody>
          <a:bodyPr/>
          <a:lstStyle/>
          <a:p>
            <a:fld id="{68117AA2-8054-40D7-B341-BF8EBF4D7FB9}" type="datetimeFigureOut">
              <a:rPr lang="en-US" smtClean="0"/>
              <a:t>10/21/2024</a:t>
            </a:fld>
            <a:endParaRPr lang="en-US" dirty="0"/>
          </a:p>
        </p:txBody>
      </p:sp>
      <p:sp>
        <p:nvSpPr>
          <p:cNvPr id="8" name="Footer Placeholder 7">
            <a:extLst>
              <a:ext uri="{FF2B5EF4-FFF2-40B4-BE49-F238E27FC236}">
                <a16:creationId xmlns:a16="http://schemas.microsoft.com/office/drawing/2014/main" id="{5E5E4A92-D0A9-4DCF-A630-76D59734A9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BB9471E-5C34-4E22-881E-5755B5990CF6}"/>
              </a:ext>
            </a:extLst>
          </p:cNvPr>
          <p:cNvSpPr>
            <a:spLocks noGrp="1"/>
          </p:cNvSpPr>
          <p:nvPr>
            <p:ph type="sldNum" sz="quarter" idx="12"/>
          </p:nvPr>
        </p:nvSpPr>
        <p:spPr/>
        <p:txBody>
          <a:bodyPr/>
          <a:lstStyle/>
          <a:p>
            <a:fld id="{A2750CD7-B303-4C2E-9601-768BE984CF82}" type="slidenum">
              <a:rPr lang="en-US" smtClean="0"/>
              <a:t>‹#›</a:t>
            </a:fld>
            <a:endParaRPr lang="en-US" dirty="0"/>
          </a:p>
        </p:txBody>
      </p:sp>
    </p:spTree>
    <p:extLst>
      <p:ext uri="{BB962C8B-B14F-4D97-AF65-F5344CB8AC3E}">
        <p14:creationId xmlns:p14="http://schemas.microsoft.com/office/powerpoint/2010/main" val="354525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Headline_Text Onl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3779459-8116-4840-A507-CD04545FDED7}"/>
              </a:ext>
            </a:extLst>
          </p:cNvPr>
          <p:cNvSpPr>
            <a:spLocks noGrp="1"/>
          </p:cNvSpPr>
          <p:nvPr>
            <p:ph type="body" sz="quarter" idx="13" hasCustomPrompt="1"/>
          </p:nvPr>
        </p:nvSpPr>
        <p:spPr>
          <a:xfrm>
            <a:off x="868680" y="1371600"/>
            <a:ext cx="10588868"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3" name="Text Placeholder 2">
            <a:extLst>
              <a:ext uri="{FF2B5EF4-FFF2-40B4-BE49-F238E27FC236}">
                <a16:creationId xmlns:a16="http://schemas.microsoft.com/office/drawing/2014/main" id="{96E7F487-AB39-456A-A2BA-B3AD9A7EC41E}"/>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Tree>
    <p:extLst>
      <p:ext uri="{BB962C8B-B14F-4D97-AF65-F5344CB8AC3E}">
        <p14:creationId xmlns:p14="http://schemas.microsoft.com/office/powerpoint/2010/main" val="619299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youtube.com/c/FederalRailroadAdministration" TargetMode="External"/><Relationship Id="rId3" Type="http://schemas.openxmlformats.org/officeDocument/2006/relationships/image" Target="../media/image3.png"/><Relationship Id="rId7" Type="http://schemas.openxmlformats.org/officeDocument/2006/relationships/hyperlink" Target="https://www.facebook.com/USDOTFRA/" TargetMode="External"/><Relationship Id="rId12"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hyperlink" Target="https://twitter.com/USDOTFRA" TargetMode="External"/><Relationship Id="rId5" Type="http://schemas.openxmlformats.org/officeDocument/2006/relationships/hyperlink" Target="https://www.instagram.com/USDOT_FRA" TargetMode="External"/><Relationship Id="rId10" Type="http://schemas.openxmlformats.org/officeDocument/2006/relationships/image" Target="../media/image6.png"/><Relationship Id="rId4" Type="http://schemas.openxmlformats.org/officeDocument/2006/relationships/hyperlink" Target="https://www.fra.dot.gov/Page/P0001" TargetMode="External"/><Relationship Id="rId9" Type="http://schemas.openxmlformats.org/officeDocument/2006/relationships/hyperlink" Target="https://www.linkedin.com/company/Federal-Railroad-Administration"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23A5A34-10DB-4B36-92FA-D4BEC7065511}"/>
              </a:ext>
            </a:extLst>
          </p:cNvPr>
          <p:cNvSpPr txBox="1"/>
          <p:nvPr userDrawn="1"/>
        </p:nvSpPr>
        <p:spPr>
          <a:xfrm>
            <a:off x="11001483" y="6424880"/>
            <a:ext cx="993531" cy="261610"/>
          </a:xfrm>
          <a:prstGeom prst="rect">
            <a:avLst/>
          </a:prstGeom>
          <a:noFill/>
        </p:spPr>
        <p:txBody>
          <a:bodyPr wrap="square" rtlCol="0">
            <a:spAutoFit/>
          </a:bodyPr>
          <a:lstStyle/>
          <a:p>
            <a:pPr algn="r"/>
            <a:fld id="{80ADFED8-F71E-4842-AF38-B04513FD5E71}" type="slidenum">
              <a:rPr lang="en-US" sz="1050" smtClean="0"/>
              <a:t>‹#›</a:t>
            </a:fld>
            <a:endParaRPr lang="en-US" dirty="0"/>
          </a:p>
        </p:txBody>
      </p:sp>
      <p:sp>
        <p:nvSpPr>
          <p:cNvPr id="23" name="Rectangle 22">
            <a:extLst>
              <a:ext uri="{FF2B5EF4-FFF2-40B4-BE49-F238E27FC236}">
                <a16:creationId xmlns:a16="http://schemas.microsoft.com/office/drawing/2014/main" id="{F550619C-C3E9-4620-8F8B-D3F946497766}"/>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163D9C2-FFC9-4A12-BB1C-9B97B95DBEC9}"/>
              </a:ext>
            </a:extLst>
          </p:cNvPr>
          <p:cNvSpPr/>
          <p:nvPr userDrawn="1"/>
        </p:nvSpPr>
        <p:spPr>
          <a:xfrm>
            <a:off x="-13335" y="-8792"/>
            <a:ext cx="12218670" cy="5266592"/>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F7DBE46-F109-43BA-B316-BCF3C06F0715}"/>
              </a:ext>
            </a:extLst>
          </p:cNvPr>
          <p:cNvPicPr>
            <a:picLocks noChangeAspect="1"/>
          </p:cNvPicPr>
          <p:nvPr userDrawn="1"/>
        </p:nvPicPr>
        <p:blipFill>
          <a:blip r:embed="rId5">
            <a:alphaModFix amt="42000"/>
            <a:extLst>
              <a:ext uri="{28A0092B-C50C-407E-A947-70E740481C1C}">
                <a14:useLocalDpi xmlns:a14="http://schemas.microsoft.com/office/drawing/2010/main" val="0"/>
              </a:ext>
            </a:extLst>
          </a:blip>
          <a:srcRect t="7015" b="7015"/>
          <a:stretch/>
        </p:blipFill>
        <p:spPr>
          <a:xfrm>
            <a:off x="-39809" y="0"/>
            <a:ext cx="12231809" cy="5257800"/>
          </a:xfrm>
          <a:prstGeom prst="rect">
            <a:avLst/>
          </a:prstGeom>
        </p:spPr>
      </p:pic>
      <p:pic>
        <p:nvPicPr>
          <p:cNvPr id="3" name="Picture 2">
            <a:extLst>
              <a:ext uri="{FF2B5EF4-FFF2-40B4-BE49-F238E27FC236}">
                <a16:creationId xmlns:a16="http://schemas.microsoft.com/office/drawing/2014/main" id="{0582B1B5-7F96-4896-92D5-F50B18683D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6986" y="6240730"/>
            <a:ext cx="2460489" cy="560618"/>
          </a:xfrm>
          <a:prstGeom prst="rect">
            <a:avLst/>
          </a:prstGeom>
        </p:spPr>
      </p:pic>
    </p:spTree>
    <p:extLst>
      <p:ext uri="{BB962C8B-B14F-4D97-AF65-F5344CB8AC3E}">
        <p14:creationId xmlns:p14="http://schemas.microsoft.com/office/powerpoint/2010/main" val="146667310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71464F-4EE0-43A1-ADCC-2E59A0EE6D53}"/>
              </a:ext>
            </a:extLst>
          </p:cNvPr>
          <p:cNvSpPr/>
          <p:nvPr userDrawn="1"/>
        </p:nvSpPr>
        <p:spPr>
          <a:xfrm>
            <a:off x="631165" y="263067"/>
            <a:ext cx="11573270" cy="609601"/>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284C2BB-29BA-4F84-BC04-36D38F669067}"/>
              </a:ext>
            </a:extLst>
          </p:cNvPr>
          <p:cNvSpPr txBox="1"/>
          <p:nvPr userDrawn="1"/>
        </p:nvSpPr>
        <p:spPr>
          <a:xfrm>
            <a:off x="11560835" y="6424880"/>
            <a:ext cx="434179" cy="253916"/>
          </a:xfrm>
          <a:prstGeom prst="rect">
            <a:avLst/>
          </a:prstGeom>
          <a:noFill/>
        </p:spPr>
        <p:txBody>
          <a:bodyPr wrap="square" rtlCol="0">
            <a:spAutoFit/>
          </a:bodyPr>
          <a:lstStyle/>
          <a:p>
            <a:pPr algn="r"/>
            <a:fld id="{61C6531B-3848-4B07-B323-504BCB9141ED}" type="slidenum">
              <a:rPr lang="en-US" sz="1050" smtClean="0"/>
              <a:t>‹#›</a:t>
            </a:fld>
            <a:endParaRPr lang="en-US" dirty="0"/>
          </a:p>
        </p:txBody>
      </p:sp>
      <p:sp>
        <p:nvSpPr>
          <p:cNvPr id="11" name="Rectangle 10">
            <a:extLst>
              <a:ext uri="{FF2B5EF4-FFF2-40B4-BE49-F238E27FC236}">
                <a16:creationId xmlns:a16="http://schemas.microsoft.com/office/drawing/2014/main" id="{ACB56078-0CAE-46F2-B856-21E501F4AC5F}"/>
              </a:ext>
            </a:extLst>
          </p:cNvPr>
          <p:cNvSpPr/>
          <p:nvPr userDrawn="1"/>
        </p:nvSpPr>
        <p:spPr>
          <a:xfrm>
            <a:off x="-10160" y="6801348"/>
            <a:ext cx="12202160" cy="56652"/>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3ED9FFF-EEB9-41D0-9203-5634EC404482}"/>
              </a:ext>
            </a:extLst>
          </p:cNvPr>
          <p:cNvSpPr/>
          <p:nvPr userDrawn="1"/>
        </p:nvSpPr>
        <p:spPr>
          <a:xfrm>
            <a:off x="463724" y="263067"/>
            <a:ext cx="97947" cy="609601"/>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F395AD3-D76C-4B0E-AE12-5939A776FD2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6987" y="6270715"/>
            <a:ext cx="2328887" cy="530632"/>
          </a:xfrm>
          <a:prstGeom prst="rect">
            <a:avLst/>
          </a:prstGeom>
        </p:spPr>
      </p:pic>
    </p:spTree>
    <p:extLst>
      <p:ext uri="{BB962C8B-B14F-4D97-AF65-F5344CB8AC3E}">
        <p14:creationId xmlns:p14="http://schemas.microsoft.com/office/powerpoint/2010/main" val="2921492611"/>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82" r:id="rId3"/>
    <p:sldLayoutId id="2147483649" r:id="rId4"/>
    <p:sldLayoutId id="214748375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E56ACF-43B4-4DB7-889C-738437ED91AB}"/>
              </a:ext>
            </a:extLst>
          </p:cNvPr>
          <p:cNvSpPr/>
          <p:nvPr userDrawn="1"/>
        </p:nvSpPr>
        <p:spPr>
          <a:xfrm>
            <a:off x="631165" y="263067"/>
            <a:ext cx="11573270" cy="92812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E308857-0AEE-4359-A3E3-E439F35E2B91}"/>
              </a:ext>
            </a:extLst>
          </p:cNvPr>
          <p:cNvSpPr/>
          <p:nvPr userDrawn="1"/>
        </p:nvSpPr>
        <p:spPr>
          <a:xfrm>
            <a:off x="-10160" y="6801348"/>
            <a:ext cx="12202160" cy="56652"/>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F6FF416-9883-4CD3-BA93-DB369390D905}"/>
              </a:ext>
            </a:extLst>
          </p:cNvPr>
          <p:cNvSpPr/>
          <p:nvPr userDrawn="1"/>
        </p:nvSpPr>
        <p:spPr>
          <a:xfrm>
            <a:off x="463724" y="263066"/>
            <a:ext cx="97947" cy="93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926882C-6D6E-4E60-9615-AAD5E06A32A1}"/>
              </a:ext>
            </a:extLst>
          </p:cNvPr>
          <p:cNvSpPr txBox="1"/>
          <p:nvPr userDrawn="1"/>
        </p:nvSpPr>
        <p:spPr>
          <a:xfrm>
            <a:off x="11560835" y="6424880"/>
            <a:ext cx="434179" cy="253916"/>
          </a:xfrm>
          <a:prstGeom prst="rect">
            <a:avLst/>
          </a:prstGeom>
          <a:noFill/>
        </p:spPr>
        <p:txBody>
          <a:bodyPr wrap="square" rtlCol="0">
            <a:spAutoFit/>
          </a:bodyPr>
          <a:lstStyle/>
          <a:p>
            <a:pPr algn="r"/>
            <a:fld id="{61C6531B-3848-4B07-B323-504BCB9141ED}" type="slidenum">
              <a:rPr lang="en-US" sz="1050" smtClean="0"/>
              <a:t>‹#›</a:t>
            </a:fld>
            <a:endParaRPr lang="en-US" dirty="0"/>
          </a:p>
        </p:txBody>
      </p:sp>
      <p:pic>
        <p:nvPicPr>
          <p:cNvPr id="3" name="Picture 2">
            <a:extLst>
              <a:ext uri="{FF2B5EF4-FFF2-40B4-BE49-F238E27FC236}">
                <a16:creationId xmlns:a16="http://schemas.microsoft.com/office/drawing/2014/main" id="{07DBB555-43CA-49F5-BC19-AF1D19A2FA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6986" y="6263961"/>
            <a:ext cx="2338519" cy="532827"/>
          </a:xfrm>
          <a:prstGeom prst="rect">
            <a:avLst/>
          </a:prstGeom>
        </p:spPr>
      </p:pic>
    </p:spTree>
    <p:extLst>
      <p:ext uri="{BB962C8B-B14F-4D97-AF65-F5344CB8AC3E}">
        <p14:creationId xmlns:p14="http://schemas.microsoft.com/office/powerpoint/2010/main" val="24992032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BFB72DA-A3D9-4179-A2AB-CC789FBADC2C}"/>
              </a:ext>
            </a:extLst>
          </p:cNvPr>
          <p:cNvSpPr/>
          <p:nvPr userDrawn="1"/>
        </p:nvSpPr>
        <p:spPr>
          <a:xfrm>
            <a:off x="-13335" y="2644"/>
            <a:ext cx="12218670" cy="695567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2BD8563-C3C4-4CFF-9C8B-68DA24E33936}"/>
              </a:ext>
            </a:extLst>
          </p:cNvPr>
          <p:cNvSpPr txBox="1"/>
          <p:nvPr userDrawn="1"/>
        </p:nvSpPr>
        <p:spPr>
          <a:xfrm>
            <a:off x="874053" y="903808"/>
            <a:ext cx="4757195" cy="1015663"/>
          </a:xfrm>
          <a:prstGeom prst="rect">
            <a:avLst/>
          </a:prstGeom>
          <a:noFill/>
        </p:spPr>
        <p:txBody>
          <a:bodyPr wrap="square" rtlCol="0">
            <a:spAutoFit/>
          </a:bodyPr>
          <a:lstStyle/>
          <a:p>
            <a:r>
              <a:rPr lang="en-US" sz="6000" dirty="0">
                <a:solidFill>
                  <a:schemeClr val="bg1"/>
                </a:solidFill>
                <a:latin typeface="+mj-lt"/>
              </a:rPr>
              <a:t>Contact Us</a:t>
            </a:r>
          </a:p>
        </p:txBody>
      </p:sp>
      <p:pic>
        <p:nvPicPr>
          <p:cNvPr id="22" name="Picture 21">
            <a:extLst>
              <a:ext uri="{FF2B5EF4-FFF2-40B4-BE49-F238E27FC236}">
                <a16:creationId xmlns:a16="http://schemas.microsoft.com/office/drawing/2014/main" id="{22EC8875-4082-4BEB-B81B-1663BE977B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187" y="321659"/>
            <a:ext cx="3028711" cy="402641"/>
          </a:xfrm>
          <a:prstGeom prst="rect">
            <a:avLst/>
          </a:prstGeom>
        </p:spPr>
      </p:pic>
      <p:sp>
        <p:nvSpPr>
          <p:cNvPr id="23" name="TextBox 22">
            <a:extLst>
              <a:ext uri="{FF2B5EF4-FFF2-40B4-BE49-F238E27FC236}">
                <a16:creationId xmlns:a16="http://schemas.microsoft.com/office/drawing/2014/main" id="{3F0AAF16-B925-4EA5-B482-B6EC9C4BDCAD}"/>
              </a:ext>
            </a:extLst>
          </p:cNvPr>
          <p:cNvSpPr txBox="1"/>
          <p:nvPr userDrawn="1"/>
        </p:nvSpPr>
        <p:spPr>
          <a:xfrm>
            <a:off x="973826" y="1914615"/>
            <a:ext cx="3104248" cy="923330"/>
          </a:xfrm>
          <a:prstGeom prst="rect">
            <a:avLst/>
          </a:prstGeom>
          <a:noFill/>
        </p:spPr>
        <p:txBody>
          <a:bodyPr wrap="none" rtlCol="0">
            <a:spAutoFit/>
          </a:bodyPr>
          <a:lstStyle/>
          <a:p>
            <a:r>
              <a:rPr lang="en-US" dirty="0">
                <a:solidFill>
                  <a:schemeClr val="bg1"/>
                </a:solidFill>
                <a:latin typeface="+mj-lt"/>
                <a:cs typeface="Arial" panose="020B0604020202020204" pitchFamily="34" charset="0"/>
              </a:rPr>
              <a:t>Federal Railroad Administration</a:t>
            </a:r>
          </a:p>
          <a:p>
            <a:r>
              <a:rPr lang="en-US" dirty="0">
                <a:solidFill>
                  <a:schemeClr val="bg1"/>
                </a:solidFill>
                <a:latin typeface="+mj-lt"/>
                <a:cs typeface="Arial" panose="020B0604020202020204" pitchFamily="34" charset="0"/>
              </a:rPr>
              <a:t>1200 New Jersey Avenue, SE</a:t>
            </a:r>
          </a:p>
          <a:p>
            <a:r>
              <a:rPr lang="en-US" dirty="0">
                <a:solidFill>
                  <a:schemeClr val="bg1"/>
                </a:solidFill>
                <a:latin typeface="+mj-lt"/>
                <a:cs typeface="Arial" panose="020B0604020202020204" pitchFamily="34" charset="0"/>
              </a:rPr>
              <a:t>Washington, DC 20590</a:t>
            </a:r>
          </a:p>
        </p:txBody>
      </p:sp>
      <p:sp>
        <p:nvSpPr>
          <p:cNvPr id="24" name="TextBox 23">
            <a:extLst>
              <a:ext uri="{FF2B5EF4-FFF2-40B4-BE49-F238E27FC236}">
                <a16:creationId xmlns:a16="http://schemas.microsoft.com/office/drawing/2014/main" id="{9D268783-0AD4-4887-BDE4-D5802A8C390A}"/>
              </a:ext>
            </a:extLst>
          </p:cNvPr>
          <p:cNvSpPr txBox="1"/>
          <p:nvPr userDrawn="1"/>
        </p:nvSpPr>
        <p:spPr>
          <a:xfrm>
            <a:off x="1677855" y="4875784"/>
            <a:ext cx="1218154" cy="307777"/>
          </a:xfrm>
          <a:prstGeom prst="rect">
            <a:avLst/>
          </a:prstGeom>
          <a:noFill/>
        </p:spPr>
        <p:txBody>
          <a:bodyPr wrap="none" rtlCol="0">
            <a:spAutoFit/>
          </a:bodyPr>
          <a:lstStyle/>
          <a:p>
            <a:r>
              <a:rPr lang="en-US" sz="1400" b="0" dirty="0">
                <a:solidFill>
                  <a:schemeClr val="bg1"/>
                </a:solidFill>
                <a:latin typeface="+mj-lt"/>
                <a:cs typeface="Arial" panose="020B0604020202020204" pitchFamily="34" charset="0"/>
              </a:rPr>
              <a:t>@USDOT_FRA</a:t>
            </a:r>
          </a:p>
        </p:txBody>
      </p:sp>
      <p:sp>
        <p:nvSpPr>
          <p:cNvPr id="25" name="Rectangle 24">
            <a:hlinkClick r:id="rId4"/>
            <a:extLst>
              <a:ext uri="{FF2B5EF4-FFF2-40B4-BE49-F238E27FC236}">
                <a16:creationId xmlns:a16="http://schemas.microsoft.com/office/drawing/2014/main" id="{C0D5FFF5-B212-4B02-8BA9-EF9D70D3F65F}"/>
              </a:ext>
            </a:extLst>
          </p:cNvPr>
          <p:cNvSpPr/>
          <p:nvPr userDrawn="1"/>
        </p:nvSpPr>
        <p:spPr>
          <a:xfrm>
            <a:off x="1188944" y="3516404"/>
            <a:ext cx="1727199" cy="16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6" name="Picture 25" descr="Icon&#10;&#10;Description automatically generated">
            <a:hlinkClick r:id="rId5"/>
            <a:extLst>
              <a:ext uri="{FF2B5EF4-FFF2-40B4-BE49-F238E27FC236}">
                <a16:creationId xmlns:a16="http://schemas.microsoft.com/office/drawing/2014/main" id="{93B9C2E9-15F8-4AA8-BC17-38A8E82949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1461" y="4790436"/>
            <a:ext cx="484856" cy="484632"/>
          </a:xfrm>
          <a:prstGeom prst="rect">
            <a:avLst/>
          </a:prstGeom>
        </p:spPr>
      </p:pic>
      <p:pic>
        <p:nvPicPr>
          <p:cNvPr id="27" name="Picture 26" descr="A picture containing text, clipart&#10;&#10;Description automatically generated">
            <a:hlinkClick r:id="rId7"/>
            <a:extLst>
              <a:ext uri="{FF2B5EF4-FFF2-40B4-BE49-F238E27FC236}">
                <a16:creationId xmlns:a16="http://schemas.microsoft.com/office/drawing/2014/main" id="{0056F452-28E1-41BE-B96B-D693B406CBC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1461" y="3462156"/>
            <a:ext cx="484632" cy="484632"/>
          </a:xfrm>
          <a:prstGeom prst="rect">
            <a:avLst/>
          </a:prstGeom>
        </p:spPr>
      </p:pic>
      <p:pic>
        <p:nvPicPr>
          <p:cNvPr id="28" name="Picture 2" descr="linkedin 6 icon">
            <a:hlinkClick r:id="rId9"/>
            <a:extLst>
              <a:ext uri="{FF2B5EF4-FFF2-40B4-BE49-F238E27FC236}">
                <a16:creationId xmlns:a16="http://schemas.microsoft.com/office/drawing/2014/main" id="{9DACAA84-F95D-4891-9360-02E45AD32E2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3412" y="6099267"/>
            <a:ext cx="484632" cy="4846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Logo, icon&#10;&#10;Description automatically generated">
            <a:hlinkClick r:id="rId11"/>
            <a:extLst>
              <a:ext uri="{FF2B5EF4-FFF2-40B4-BE49-F238E27FC236}">
                <a16:creationId xmlns:a16="http://schemas.microsoft.com/office/drawing/2014/main" id="{24D2E2ED-9520-462D-8E04-75076FD0319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83412" y="4126296"/>
            <a:ext cx="484632" cy="484632"/>
          </a:xfrm>
          <a:prstGeom prst="rect">
            <a:avLst/>
          </a:prstGeom>
        </p:spPr>
      </p:pic>
      <p:pic>
        <p:nvPicPr>
          <p:cNvPr id="30" name="Picture 29" descr="A black and white logo&#10;&#10;Description automatically generated with low confidence">
            <a:hlinkClick r:id="rId13"/>
            <a:extLst>
              <a:ext uri="{FF2B5EF4-FFF2-40B4-BE49-F238E27FC236}">
                <a16:creationId xmlns:a16="http://schemas.microsoft.com/office/drawing/2014/main" id="{1825EE4A-6661-46BB-BBD5-107794DBD5D8}"/>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67433"/>
          <a:stretch/>
        </p:blipFill>
        <p:spPr>
          <a:xfrm>
            <a:off x="973826" y="5443925"/>
            <a:ext cx="704029" cy="484632"/>
          </a:xfrm>
          <a:prstGeom prst="rect">
            <a:avLst/>
          </a:prstGeom>
        </p:spPr>
      </p:pic>
      <p:sp>
        <p:nvSpPr>
          <p:cNvPr id="31" name="TextBox 30">
            <a:extLst>
              <a:ext uri="{FF2B5EF4-FFF2-40B4-BE49-F238E27FC236}">
                <a16:creationId xmlns:a16="http://schemas.microsoft.com/office/drawing/2014/main" id="{83E25C75-66EE-4082-BDD9-7BEF6DE89705}"/>
              </a:ext>
            </a:extLst>
          </p:cNvPr>
          <p:cNvSpPr txBox="1"/>
          <p:nvPr userDrawn="1"/>
        </p:nvSpPr>
        <p:spPr>
          <a:xfrm>
            <a:off x="1677855" y="5531739"/>
            <a:ext cx="2642583" cy="307777"/>
          </a:xfrm>
          <a:prstGeom prst="rect">
            <a:avLst/>
          </a:prstGeom>
          <a:noFill/>
        </p:spPr>
        <p:txBody>
          <a:bodyPr wrap="none" rtlCol="0">
            <a:spAutoFit/>
          </a:bodyPr>
          <a:lstStyle/>
          <a:p>
            <a:r>
              <a:rPr lang="en-US" sz="1400" dirty="0">
                <a:solidFill>
                  <a:schemeClr val="bg1"/>
                </a:solidFill>
                <a:latin typeface="+mj-lt"/>
                <a:cs typeface="Arial" panose="020B0604020202020204" pitchFamily="34" charset="0"/>
              </a:rPr>
              <a:t>@Federal-Railroad-Administration</a:t>
            </a:r>
            <a:endParaRPr lang="en-US" sz="1400" b="1" dirty="0">
              <a:solidFill>
                <a:schemeClr val="bg1"/>
              </a:solidFill>
              <a:latin typeface="+mj-lt"/>
              <a:cs typeface="Arial" panose="020B0604020202020204" pitchFamily="34" charset="0"/>
            </a:endParaRPr>
          </a:p>
        </p:txBody>
      </p:sp>
      <p:sp>
        <p:nvSpPr>
          <p:cNvPr id="32" name="TextBox 31">
            <a:extLst>
              <a:ext uri="{FF2B5EF4-FFF2-40B4-BE49-F238E27FC236}">
                <a16:creationId xmlns:a16="http://schemas.microsoft.com/office/drawing/2014/main" id="{8C1BA537-129B-4FE4-9DCE-B58A1068ECC1}"/>
              </a:ext>
            </a:extLst>
          </p:cNvPr>
          <p:cNvSpPr txBox="1"/>
          <p:nvPr userDrawn="1"/>
        </p:nvSpPr>
        <p:spPr>
          <a:xfrm>
            <a:off x="1670867" y="6180936"/>
            <a:ext cx="2613729" cy="307777"/>
          </a:xfrm>
          <a:prstGeom prst="rect">
            <a:avLst/>
          </a:prstGeom>
          <a:noFill/>
        </p:spPr>
        <p:txBody>
          <a:bodyPr wrap="none" rtlCol="0">
            <a:spAutoFit/>
          </a:bodyPr>
          <a:lstStyle/>
          <a:p>
            <a:r>
              <a:rPr lang="en-US" sz="1400" b="0" dirty="0">
                <a:solidFill>
                  <a:schemeClr val="bg1"/>
                </a:solidFill>
                <a:latin typeface="+mj-lt"/>
                <a:cs typeface="Arial" panose="020B0604020202020204" pitchFamily="34" charset="0"/>
              </a:rPr>
              <a:t>@Federal Railroad Administration</a:t>
            </a:r>
          </a:p>
        </p:txBody>
      </p:sp>
      <p:sp>
        <p:nvSpPr>
          <p:cNvPr id="33" name="TextBox 32">
            <a:extLst>
              <a:ext uri="{FF2B5EF4-FFF2-40B4-BE49-F238E27FC236}">
                <a16:creationId xmlns:a16="http://schemas.microsoft.com/office/drawing/2014/main" id="{2AF1E4D5-9972-4994-8C18-85BCD4E13F9F}"/>
              </a:ext>
            </a:extLst>
          </p:cNvPr>
          <p:cNvSpPr txBox="1"/>
          <p:nvPr userDrawn="1"/>
        </p:nvSpPr>
        <p:spPr>
          <a:xfrm>
            <a:off x="1670868" y="4209383"/>
            <a:ext cx="1155637" cy="307777"/>
          </a:xfrm>
          <a:prstGeom prst="rect">
            <a:avLst/>
          </a:prstGeom>
          <a:noFill/>
        </p:spPr>
        <p:txBody>
          <a:bodyPr wrap="none" rtlCol="0">
            <a:spAutoFit/>
          </a:bodyPr>
          <a:lstStyle/>
          <a:p>
            <a:r>
              <a:rPr lang="en-US" sz="1400" b="0" dirty="0">
                <a:solidFill>
                  <a:schemeClr val="bg1"/>
                </a:solidFill>
                <a:latin typeface="+mj-lt"/>
                <a:cs typeface="Arial" panose="020B0604020202020204" pitchFamily="34" charset="0"/>
              </a:rPr>
              <a:t>@USDOTFRA</a:t>
            </a:r>
          </a:p>
        </p:txBody>
      </p:sp>
      <p:sp>
        <p:nvSpPr>
          <p:cNvPr id="34" name="TextBox 33">
            <a:extLst>
              <a:ext uri="{FF2B5EF4-FFF2-40B4-BE49-F238E27FC236}">
                <a16:creationId xmlns:a16="http://schemas.microsoft.com/office/drawing/2014/main" id="{B4B1C340-80DD-4F2D-9CBE-3D890354D94C}"/>
              </a:ext>
            </a:extLst>
          </p:cNvPr>
          <p:cNvSpPr txBox="1"/>
          <p:nvPr userDrawn="1"/>
        </p:nvSpPr>
        <p:spPr>
          <a:xfrm>
            <a:off x="1673576" y="3529616"/>
            <a:ext cx="1155637" cy="307777"/>
          </a:xfrm>
          <a:prstGeom prst="rect">
            <a:avLst/>
          </a:prstGeom>
          <a:noFill/>
        </p:spPr>
        <p:txBody>
          <a:bodyPr wrap="none" rtlCol="0">
            <a:spAutoFit/>
          </a:bodyPr>
          <a:lstStyle/>
          <a:p>
            <a:r>
              <a:rPr lang="en-US" sz="1400" b="0" dirty="0">
                <a:solidFill>
                  <a:schemeClr val="bg1"/>
                </a:solidFill>
                <a:latin typeface="+mj-lt"/>
                <a:cs typeface="Arial" panose="020B0604020202020204" pitchFamily="34" charset="0"/>
              </a:rPr>
              <a:t>@USDOTFRA</a:t>
            </a:r>
          </a:p>
        </p:txBody>
      </p:sp>
    </p:spTree>
    <p:extLst>
      <p:ext uri="{BB962C8B-B14F-4D97-AF65-F5344CB8AC3E}">
        <p14:creationId xmlns:p14="http://schemas.microsoft.com/office/powerpoint/2010/main" val="753219773"/>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c.hayward-Williams@dot.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cisa.gov/securebydesig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energy.gov/ceser/cyber-informed-engineer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F63CD-04B7-892D-8968-79F75D46967D}"/>
              </a:ext>
            </a:extLst>
          </p:cNvPr>
          <p:cNvSpPr>
            <a:spLocks noGrp="1"/>
          </p:cNvSpPr>
          <p:nvPr>
            <p:ph type="body" sz="quarter" idx="10"/>
          </p:nvPr>
        </p:nvSpPr>
        <p:spPr>
          <a:xfrm>
            <a:off x="512766" y="187860"/>
            <a:ext cx="11251603" cy="3141552"/>
          </a:xfrm>
        </p:spPr>
        <p:txBody>
          <a:bodyPr/>
          <a:lstStyle/>
          <a:p>
            <a:endParaRPr lang="en-US" dirty="0"/>
          </a:p>
          <a:p>
            <a:r>
              <a:rPr lang="en-US" sz="3200" b="1" dirty="0">
                <a:effectLst/>
                <a:ea typeface="Calibri" panose="020F0502020204030204" pitchFamily="34" charset="0"/>
              </a:rPr>
              <a:t>Hack the Railroad - 2024</a:t>
            </a:r>
            <a:endParaRPr lang="en-US" sz="3200" b="1" dirty="0"/>
          </a:p>
          <a:p>
            <a:endParaRPr lang="en-US" sz="3600" dirty="0"/>
          </a:p>
          <a:p>
            <a:r>
              <a:rPr lang="en-US" sz="2800" b="1" dirty="0"/>
              <a:t>FRA Cybersecurity Update</a:t>
            </a:r>
          </a:p>
          <a:p>
            <a:r>
              <a:rPr lang="en-US" sz="2800" b="1" i="1" dirty="0"/>
              <a:t>Railroad Operational Technology</a:t>
            </a:r>
          </a:p>
          <a:p>
            <a:endParaRPr lang="en-US" sz="2400" dirty="0"/>
          </a:p>
          <a:p>
            <a:r>
              <a:rPr lang="en-US" sz="2400" dirty="0"/>
              <a:t>October 23, 2024</a:t>
            </a:r>
          </a:p>
        </p:txBody>
      </p:sp>
    </p:spTree>
    <p:extLst>
      <p:ext uri="{BB962C8B-B14F-4D97-AF65-F5344CB8AC3E}">
        <p14:creationId xmlns:p14="http://schemas.microsoft.com/office/powerpoint/2010/main" val="331673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diagram&#10;&#10;Description automatically generated">
            <a:extLst>
              <a:ext uri="{FF2B5EF4-FFF2-40B4-BE49-F238E27FC236}">
                <a16:creationId xmlns:a16="http://schemas.microsoft.com/office/drawing/2014/main" id="{65350E40-E7AA-E6B1-1473-E997FC6AFAB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285" r="48375"/>
          <a:stretch/>
        </p:blipFill>
        <p:spPr>
          <a:xfrm>
            <a:off x="6846395" y="1165689"/>
            <a:ext cx="4860925" cy="4926012"/>
          </a:xfrm>
        </p:spPr>
      </p:pic>
      <p:sp>
        <p:nvSpPr>
          <p:cNvPr id="4" name="Text Placeholder 3">
            <a:extLst>
              <a:ext uri="{FF2B5EF4-FFF2-40B4-BE49-F238E27FC236}">
                <a16:creationId xmlns:a16="http://schemas.microsoft.com/office/drawing/2014/main" id="{F0C2C742-220C-1D07-3779-BD2CFEF20E0D}"/>
              </a:ext>
            </a:extLst>
          </p:cNvPr>
          <p:cNvSpPr>
            <a:spLocks noGrp="1"/>
          </p:cNvSpPr>
          <p:nvPr>
            <p:ph type="body" sz="quarter" idx="11"/>
          </p:nvPr>
        </p:nvSpPr>
        <p:spPr/>
        <p:txBody>
          <a:bodyPr/>
          <a:lstStyle/>
          <a:p>
            <a:r>
              <a:rPr lang="en-US" dirty="0"/>
              <a:t>Takeaways</a:t>
            </a:r>
          </a:p>
        </p:txBody>
      </p:sp>
      <p:sp>
        <p:nvSpPr>
          <p:cNvPr id="2" name="TextBox 1">
            <a:extLst>
              <a:ext uri="{FF2B5EF4-FFF2-40B4-BE49-F238E27FC236}">
                <a16:creationId xmlns:a16="http://schemas.microsoft.com/office/drawing/2014/main" id="{FEA709E5-A10A-0900-0309-A4080788815A}"/>
              </a:ext>
            </a:extLst>
          </p:cNvPr>
          <p:cNvSpPr txBox="1"/>
          <p:nvPr/>
        </p:nvSpPr>
        <p:spPr>
          <a:xfrm>
            <a:off x="594911" y="1178803"/>
            <a:ext cx="5993176" cy="5355312"/>
          </a:xfrm>
          <a:prstGeom prst="rect">
            <a:avLst/>
          </a:prstGeom>
          <a:noFill/>
        </p:spPr>
        <p:txBody>
          <a:bodyPr wrap="square" rtlCol="0">
            <a:spAutoFit/>
          </a:bodyPr>
          <a:lstStyle/>
          <a:p>
            <a:pPr algn="just"/>
            <a:r>
              <a:rPr lang="en-US" sz="2400" dirty="0"/>
              <a:t>Operational Technology that supports critical infrastructure is hackable – threat continue to target OT</a:t>
            </a:r>
          </a:p>
          <a:p>
            <a:pPr algn="just"/>
            <a:endParaRPr lang="en-US" sz="2400" dirty="0"/>
          </a:p>
          <a:p>
            <a:pPr algn="just"/>
            <a:r>
              <a:rPr lang="en-US" sz="2400" dirty="0"/>
              <a:t>Be vigilant: Phishing works – still common, still effective </a:t>
            </a:r>
          </a:p>
          <a:p>
            <a:pPr algn="just"/>
            <a:endParaRPr lang="en-US" sz="2400" dirty="0"/>
          </a:p>
          <a:p>
            <a:pPr algn="just"/>
            <a:r>
              <a:rPr lang="en-US" sz="2400" dirty="0"/>
              <a:t>We are thinking about what all of this means for FRA and our equities in a regulatory space</a:t>
            </a:r>
          </a:p>
          <a:p>
            <a:pPr algn="just"/>
            <a:endParaRPr lang="en-US" sz="2400" dirty="0"/>
          </a:p>
          <a:p>
            <a:pPr algn="just"/>
            <a:r>
              <a:rPr lang="en-US" sz="2400" u="sng" dirty="0"/>
              <a:t>Watch this space</a:t>
            </a:r>
            <a:r>
              <a:rPr lang="en-US" sz="2400" dirty="0"/>
              <a:t> as we apply what we have learned to current rulemakings</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420837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40C51F-762C-CCF2-7C19-CD68EECAF7DC}"/>
              </a:ext>
            </a:extLst>
          </p:cNvPr>
          <p:cNvSpPr>
            <a:spLocks noGrp="1"/>
          </p:cNvSpPr>
          <p:nvPr>
            <p:ph type="body" sz="quarter" idx="10"/>
          </p:nvPr>
        </p:nvSpPr>
        <p:spPr>
          <a:xfrm>
            <a:off x="5873263" y="1927322"/>
            <a:ext cx="5592656" cy="3647785"/>
          </a:xfrm>
        </p:spPr>
        <p:txBody>
          <a:bodyPr/>
          <a:lstStyle/>
          <a:p>
            <a:pPr>
              <a:spcBef>
                <a:spcPts val="0"/>
              </a:spcBef>
            </a:pPr>
            <a:r>
              <a:rPr lang="en-US" dirty="0">
                <a:cs typeface="Arial" panose="020B0604020202020204" pitchFamily="34" charset="0"/>
              </a:rPr>
              <a:t>Carolyn Hayward-Williams</a:t>
            </a:r>
          </a:p>
          <a:p>
            <a:pPr>
              <a:spcBef>
                <a:spcPts val="0"/>
              </a:spcBef>
            </a:pPr>
            <a:r>
              <a:rPr lang="en-US" dirty="0">
                <a:cs typeface="Arial" panose="020B0604020202020204" pitchFamily="34" charset="0"/>
              </a:rPr>
              <a:t>Director, Office of Railroad Systems and Technology</a:t>
            </a:r>
          </a:p>
          <a:p>
            <a:pPr>
              <a:spcBef>
                <a:spcPts val="0"/>
              </a:spcBef>
            </a:pPr>
            <a:r>
              <a:rPr lang="en-US" dirty="0">
                <a:cs typeface="Arial" panose="020B0604020202020204" pitchFamily="34" charset="0"/>
              </a:rPr>
              <a:t>Office of Railroad Safety</a:t>
            </a:r>
          </a:p>
          <a:p>
            <a:pPr>
              <a:spcBef>
                <a:spcPts val="0"/>
              </a:spcBef>
            </a:pPr>
            <a:r>
              <a:rPr lang="en-US" dirty="0">
                <a:cs typeface="Arial" panose="020B0604020202020204" pitchFamily="34" charset="0"/>
              </a:rPr>
              <a:t>Federal Railroad Administration</a:t>
            </a:r>
          </a:p>
          <a:p>
            <a:pPr>
              <a:spcBef>
                <a:spcPts val="0"/>
              </a:spcBef>
            </a:pPr>
            <a:r>
              <a:rPr lang="en-US" dirty="0">
                <a:cs typeface="Arial" panose="020B0604020202020204" pitchFamily="34" charset="0"/>
              </a:rPr>
              <a:t>202-493-6036</a:t>
            </a:r>
          </a:p>
          <a:p>
            <a:pPr>
              <a:spcBef>
                <a:spcPts val="0"/>
              </a:spcBef>
            </a:pPr>
            <a:r>
              <a:rPr lang="en-US" dirty="0">
                <a:cs typeface="Arial" panose="020B0604020202020204" pitchFamily="34" charset="0"/>
                <a:hlinkClick r:id="rId3"/>
              </a:rPr>
              <a:t>c.hayward-Williams@dot.gov</a:t>
            </a:r>
            <a:endParaRPr lang="en-US" dirty="0">
              <a:cs typeface="Arial" panose="020B0604020202020204" pitchFamily="34" charset="0"/>
            </a:endParaRPr>
          </a:p>
          <a:p>
            <a:pPr>
              <a:spcBef>
                <a:spcPts val="0"/>
              </a:spcBef>
            </a:pPr>
            <a:endParaRPr lang="en-US" dirty="0">
              <a:cs typeface="Arial" panose="020B0604020202020204" pitchFamily="34" charset="0"/>
            </a:endParaRPr>
          </a:p>
          <a:p>
            <a:pPr>
              <a:spcBef>
                <a:spcPts val="0"/>
              </a:spcBef>
            </a:pPr>
            <a:r>
              <a:rPr lang="en-US" dirty="0">
                <a:cs typeface="Arial" panose="020B0604020202020204" pitchFamily="34" charset="0"/>
              </a:rPr>
              <a:t>Jen Gallagher</a:t>
            </a:r>
          </a:p>
          <a:p>
            <a:pPr>
              <a:spcBef>
                <a:spcPts val="0"/>
              </a:spcBef>
            </a:pPr>
            <a:r>
              <a:rPr lang="en-US" dirty="0">
                <a:cs typeface="Arial" panose="020B0604020202020204" pitchFamily="34" charset="0"/>
              </a:rPr>
              <a:t>Program Analyst </a:t>
            </a:r>
            <a:r>
              <a:rPr lang="en-US" sz="1800" dirty="0">
                <a:effectLst/>
                <a:latin typeface="Calibri" panose="020F0502020204030204" pitchFamily="34" charset="0"/>
                <a:ea typeface="Calibri" panose="020F0502020204030204" pitchFamily="34" charset="0"/>
              </a:rPr>
              <a:t>| Cyber</a:t>
            </a:r>
            <a:endParaRPr lang="en-US" dirty="0">
              <a:cs typeface="Arial" panose="020B0604020202020204" pitchFamily="34" charset="0"/>
            </a:endParaRPr>
          </a:p>
          <a:p>
            <a:pPr>
              <a:spcBef>
                <a:spcPts val="0"/>
              </a:spcBef>
            </a:pPr>
            <a:r>
              <a:rPr lang="en-US" dirty="0">
                <a:cs typeface="Arial" panose="020B0604020202020204" pitchFamily="34" charset="0"/>
              </a:rPr>
              <a:t>Office of Railroad Systems and Technology </a:t>
            </a:r>
          </a:p>
          <a:p>
            <a:pPr>
              <a:spcBef>
                <a:spcPts val="0"/>
              </a:spcBef>
            </a:pPr>
            <a:r>
              <a:rPr lang="en-US" dirty="0">
                <a:cs typeface="Arial" panose="020B0604020202020204" pitchFamily="34" charset="0"/>
              </a:rPr>
              <a:t>Office of Railroad Safety</a:t>
            </a:r>
          </a:p>
          <a:p>
            <a:pPr>
              <a:spcBef>
                <a:spcPts val="0"/>
              </a:spcBef>
            </a:pPr>
            <a:r>
              <a:rPr lang="en-US" dirty="0">
                <a:cs typeface="Arial" panose="020B0604020202020204" pitchFamily="34" charset="0"/>
              </a:rPr>
              <a:t>Federal Railroad Administration</a:t>
            </a:r>
          </a:p>
          <a:p>
            <a:pPr>
              <a:spcBef>
                <a:spcPts val="0"/>
              </a:spcBef>
            </a:pPr>
            <a:r>
              <a:rPr lang="en-US" sz="1800" dirty="0">
                <a:effectLst/>
                <a:latin typeface="Calibri" panose="020F0502020204030204" pitchFamily="34" charset="0"/>
                <a:ea typeface="Calibri" panose="020F0502020204030204" pitchFamily="34" charset="0"/>
              </a:rPr>
              <a:t>202-878-2691</a:t>
            </a:r>
            <a:endParaRPr lang="en-US" dirty="0">
              <a:highlight>
                <a:srgbClr val="FFFF00"/>
              </a:highlight>
              <a:cs typeface="Arial" panose="020B0604020202020204" pitchFamily="34" charset="0"/>
            </a:endParaRPr>
          </a:p>
          <a:p>
            <a:pPr>
              <a:spcBef>
                <a:spcPts val="0"/>
              </a:spcBef>
            </a:pPr>
            <a:r>
              <a:rPr lang="en-US" dirty="0">
                <a:cs typeface="Arial" panose="020B0604020202020204" pitchFamily="34" charset="0"/>
                <a:hlinkClick r:id="rId3"/>
              </a:rPr>
              <a:t>jennifer.gallagher@dot.gov</a:t>
            </a:r>
            <a:endParaRPr lang="en-US" dirty="0">
              <a:cs typeface="Arial" panose="020B0604020202020204" pitchFamily="34" charset="0"/>
            </a:endParaRPr>
          </a:p>
        </p:txBody>
      </p:sp>
    </p:spTree>
    <p:extLst>
      <p:ext uri="{BB962C8B-B14F-4D97-AF65-F5344CB8AC3E}">
        <p14:creationId xmlns:p14="http://schemas.microsoft.com/office/powerpoint/2010/main" val="416273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C705C98-F82F-76B5-A04A-A0AF279C16FD}"/>
              </a:ext>
            </a:extLst>
          </p:cNvPr>
          <p:cNvSpPr/>
          <p:nvPr/>
        </p:nvSpPr>
        <p:spPr>
          <a:xfrm>
            <a:off x="7729980" y="4411647"/>
            <a:ext cx="2380563" cy="2376715"/>
          </a:xfrm>
          <a:prstGeom prst="ellipse">
            <a:avLst/>
          </a:prstGeom>
          <a:solidFill>
            <a:schemeClr val="accent1">
              <a:alpha val="1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1FDC1F-2D5D-BA77-577F-02E1AEBE9865}"/>
              </a:ext>
            </a:extLst>
          </p:cNvPr>
          <p:cNvSpPr>
            <a:spLocks noGrp="1"/>
          </p:cNvSpPr>
          <p:nvPr>
            <p:ph type="title"/>
          </p:nvPr>
        </p:nvSpPr>
        <p:spPr>
          <a:xfrm>
            <a:off x="699218" y="346905"/>
            <a:ext cx="10515600" cy="1325563"/>
          </a:xfrm>
        </p:spPr>
        <p:txBody>
          <a:bodyPr/>
          <a:lstStyle/>
          <a:p>
            <a:r>
              <a:rPr lang="en-US" sz="2800" dirty="0">
                <a:solidFill>
                  <a:schemeClr val="bg1"/>
                </a:solidFill>
                <a:latin typeface="+mn-lt"/>
              </a:rPr>
              <a:t>Agencies Contributing to Critical Infrastructure Resiliency</a:t>
            </a:r>
          </a:p>
        </p:txBody>
      </p:sp>
      <p:sp>
        <p:nvSpPr>
          <p:cNvPr id="9" name="Oval 8">
            <a:extLst>
              <a:ext uri="{FF2B5EF4-FFF2-40B4-BE49-F238E27FC236}">
                <a16:creationId xmlns:a16="http://schemas.microsoft.com/office/drawing/2014/main" id="{99F5745F-9F91-86CB-0A7F-9B9C2D84A7DB}"/>
              </a:ext>
            </a:extLst>
          </p:cNvPr>
          <p:cNvSpPr/>
          <p:nvPr/>
        </p:nvSpPr>
        <p:spPr>
          <a:xfrm>
            <a:off x="9750032" y="2538425"/>
            <a:ext cx="2380563" cy="2376715"/>
          </a:xfrm>
          <a:prstGeom prst="ellipse">
            <a:avLst/>
          </a:prstGeom>
          <a:solidFill>
            <a:schemeClr val="accent1">
              <a:alpha val="1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BFD8A45-4B48-0BB8-4546-E7FE2004EAE2}"/>
              </a:ext>
            </a:extLst>
          </p:cNvPr>
          <p:cNvSpPr/>
          <p:nvPr/>
        </p:nvSpPr>
        <p:spPr>
          <a:xfrm>
            <a:off x="51435" y="2538425"/>
            <a:ext cx="2380563" cy="2376715"/>
          </a:xfrm>
          <a:prstGeom prst="ellipse">
            <a:avLst/>
          </a:prstGeom>
          <a:solidFill>
            <a:schemeClr val="accent1">
              <a:alpha val="1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8096085-9958-6962-60B7-B8D249AD1E66}"/>
              </a:ext>
            </a:extLst>
          </p:cNvPr>
          <p:cNvSpPr/>
          <p:nvPr/>
        </p:nvSpPr>
        <p:spPr>
          <a:xfrm>
            <a:off x="375303" y="2944776"/>
            <a:ext cx="14166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DOT</a:t>
            </a:r>
          </a:p>
        </p:txBody>
      </p:sp>
      <p:sp>
        <p:nvSpPr>
          <p:cNvPr id="12" name="Rectangle 11">
            <a:extLst>
              <a:ext uri="{FF2B5EF4-FFF2-40B4-BE49-F238E27FC236}">
                <a16:creationId xmlns:a16="http://schemas.microsoft.com/office/drawing/2014/main" id="{AF56DDB3-FEF5-1EA5-9BB2-FECF4AC54805}"/>
              </a:ext>
            </a:extLst>
          </p:cNvPr>
          <p:cNvSpPr/>
          <p:nvPr/>
        </p:nvSpPr>
        <p:spPr>
          <a:xfrm>
            <a:off x="385320" y="3671769"/>
            <a:ext cx="1019831"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FRA</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Rectangle 12">
            <a:extLst>
              <a:ext uri="{FF2B5EF4-FFF2-40B4-BE49-F238E27FC236}">
                <a16:creationId xmlns:a16="http://schemas.microsoft.com/office/drawing/2014/main" id="{4318B366-A28F-C6C7-417D-B2208E2B3B0E}"/>
              </a:ext>
            </a:extLst>
          </p:cNvPr>
          <p:cNvSpPr/>
          <p:nvPr/>
        </p:nvSpPr>
        <p:spPr>
          <a:xfrm>
            <a:off x="10742364" y="3291544"/>
            <a:ext cx="107433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FBI</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14" name="Diagram 13">
            <a:extLst>
              <a:ext uri="{FF2B5EF4-FFF2-40B4-BE49-F238E27FC236}">
                <a16:creationId xmlns:a16="http://schemas.microsoft.com/office/drawing/2014/main" id="{D94E9258-1C2D-55A8-9DB4-7C666A500E8C}"/>
              </a:ext>
            </a:extLst>
          </p:cNvPr>
          <p:cNvGraphicFramePr/>
          <p:nvPr/>
        </p:nvGraphicFramePr>
        <p:xfrm>
          <a:off x="1158057" y="1022907"/>
          <a:ext cx="10199801" cy="557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a:extLst>
              <a:ext uri="{FF2B5EF4-FFF2-40B4-BE49-F238E27FC236}">
                <a16:creationId xmlns:a16="http://schemas.microsoft.com/office/drawing/2014/main" id="{0F11CBEE-F48D-CFB7-B15F-4547A99DF6FF}"/>
              </a:ext>
            </a:extLst>
          </p:cNvPr>
          <p:cNvSpPr/>
          <p:nvPr/>
        </p:nvSpPr>
        <p:spPr>
          <a:xfrm>
            <a:off x="8192413" y="4484990"/>
            <a:ext cx="147463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CISA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6" name="Rectangle 15">
            <a:extLst>
              <a:ext uri="{FF2B5EF4-FFF2-40B4-BE49-F238E27FC236}">
                <a16:creationId xmlns:a16="http://schemas.microsoft.com/office/drawing/2014/main" id="{D87FD8C6-8B27-3389-9B25-93FDF275628E}"/>
              </a:ext>
            </a:extLst>
          </p:cNvPr>
          <p:cNvSpPr/>
          <p:nvPr/>
        </p:nvSpPr>
        <p:spPr>
          <a:xfrm>
            <a:off x="8410306" y="5029648"/>
            <a:ext cx="126284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TSA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7" name="Rectangle 16">
            <a:extLst>
              <a:ext uri="{FF2B5EF4-FFF2-40B4-BE49-F238E27FC236}">
                <a16:creationId xmlns:a16="http://schemas.microsoft.com/office/drawing/2014/main" id="{59EAF038-F918-DA7C-52A9-FBF9D061D363}"/>
              </a:ext>
            </a:extLst>
          </p:cNvPr>
          <p:cNvSpPr/>
          <p:nvPr/>
        </p:nvSpPr>
        <p:spPr>
          <a:xfrm>
            <a:off x="8158442" y="5562213"/>
            <a:ext cx="176657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USCG</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8238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USDOT ‘s Strategic Priority is to make our Transportation Systems Safer</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755194" y="1013358"/>
            <a:ext cx="10918150" cy="3552825"/>
          </a:xfrm>
        </p:spPr>
        <p:txBody>
          <a:bodyPr/>
          <a:lstStyle/>
          <a:p>
            <a:r>
              <a:rPr lang="en-US" sz="2400" dirty="0">
                <a:effectLst/>
                <a:ea typeface="Calibri" panose="020F0502020204030204" pitchFamily="34" charset="0"/>
              </a:rPr>
              <a:t>The National Cybersecurity Strategy, released in March 2023, includes </a:t>
            </a:r>
            <a:r>
              <a:rPr lang="en-US" sz="2400" i="1" dirty="0">
                <a:effectLst/>
                <a:ea typeface="Calibri" panose="020F0502020204030204" pitchFamily="34" charset="0"/>
              </a:rPr>
              <a:t>Defending Critical Infrastructure</a:t>
            </a:r>
            <a:r>
              <a:rPr lang="en-US" sz="2400" dirty="0">
                <a:effectLst/>
                <a:ea typeface="Calibri" panose="020F0502020204030204" pitchFamily="34" charset="0"/>
              </a:rPr>
              <a:t> as one of its four (4) pillars</a:t>
            </a:r>
            <a:endParaRPr lang="en-US" dirty="0"/>
          </a:p>
          <a:p>
            <a:pPr marL="0" indent="0">
              <a:buNone/>
            </a:pPr>
            <a:endParaRPr lang="en-US" sz="2000" dirty="0"/>
          </a:p>
          <a:p>
            <a:pPr marL="342900" marR="0" lvl="0" indent="-342900">
              <a:lnSpc>
                <a:spcPct val="107000"/>
              </a:lnSpc>
              <a:spcBef>
                <a:spcPts val="0"/>
              </a:spcBef>
              <a:spcAft>
                <a:spcPts val="0"/>
              </a:spcAft>
              <a:buFont typeface="Symbol" panose="05050102010706020507" pitchFamily="18" charset="2"/>
              <a:buChar char=""/>
            </a:pPr>
            <a:r>
              <a:rPr lang="en-US" sz="2000" b="0" dirty="0">
                <a:effectLst/>
                <a:ea typeface="Calibri" panose="020F0502020204030204" pitchFamily="34" charset="0"/>
                <a:cs typeface="Arial" panose="020B0604020202020204" pitchFamily="34" charset="0"/>
              </a:rPr>
              <a:t>This Strategy recognizes that robust collaboration, particularly between the public and private sectors, is essential to securing cyberspace</a:t>
            </a:r>
          </a:p>
          <a:p>
            <a:pPr marL="457200" marR="0">
              <a:lnSpc>
                <a:spcPct val="107000"/>
              </a:lnSpc>
              <a:spcBef>
                <a:spcPts val="0"/>
              </a:spcBef>
              <a:spcAft>
                <a:spcPts val="0"/>
              </a:spcAft>
            </a:pPr>
            <a:r>
              <a:rPr lang="en-US" sz="2000" b="0" dirty="0">
                <a:effectLst/>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000" b="0" dirty="0">
                <a:effectLst/>
                <a:ea typeface="Calibri" panose="020F0502020204030204" pitchFamily="34" charset="0"/>
                <a:cs typeface="Arial" panose="020B0604020202020204" pitchFamily="34" charset="0"/>
              </a:rPr>
              <a:t>The Department of Transportation, as a Co Sector Risk Management Agency for transportation, will support the Strategy’s implementation to help protect transportation critical infrastructure</a:t>
            </a:r>
          </a:p>
          <a:p>
            <a:pPr marL="457200" marR="0">
              <a:lnSpc>
                <a:spcPct val="107000"/>
              </a:lnSpc>
              <a:spcBef>
                <a:spcPts val="0"/>
              </a:spcBef>
              <a:spcAft>
                <a:spcPts val="0"/>
              </a:spcAft>
            </a:pPr>
            <a:r>
              <a:rPr lang="en-US" sz="2000" b="0" dirty="0">
                <a:effectLst/>
                <a:ea typeface="Calibri" panose="020F0502020204030204" pitchFamily="34" charset="0"/>
                <a:cs typeface="Arial" panose="020B0604020202020204" pitchFamily="34" charset="0"/>
              </a:rPr>
              <a:t> </a:t>
            </a:r>
          </a:p>
          <a:p>
            <a:pPr marL="342900" marR="0" lvl="0" indent="-342900">
              <a:lnSpc>
                <a:spcPct val="107000"/>
              </a:lnSpc>
              <a:spcBef>
                <a:spcPts val="0"/>
              </a:spcBef>
              <a:buFont typeface="Symbol" panose="05050102010706020507" pitchFamily="18" charset="2"/>
              <a:buChar char=""/>
            </a:pPr>
            <a:r>
              <a:rPr lang="en-US" sz="2000" b="0" dirty="0">
                <a:effectLst/>
                <a:ea typeface="Calibri" panose="020F0502020204030204" pitchFamily="34" charset="0"/>
                <a:cs typeface="Arial" panose="020B0604020202020204" pitchFamily="34" charset="0"/>
              </a:rPr>
              <a:t>In supporting the Strategy’s implementation, we work closely with our Co Sector Risk Management Agency partners at the Transportation Security Administration (or TSA) and the US Coast Guard </a:t>
            </a:r>
          </a:p>
          <a:p>
            <a:pPr marR="0" lvl="0">
              <a:lnSpc>
                <a:spcPct val="107000"/>
              </a:lnSpc>
              <a:spcBef>
                <a:spcPts val="0"/>
              </a:spcBef>
              <a:spcAft>
                <a:spcPts val="800"/>
              </a:spcAft>
            </a:pPr>
            <a:endParaRPr lang="en-US" sz="1600" b="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000" b="0" dirty="0">
                <a:effectLst/>
                <a:ea typeface="Calibri" panose="020F0502020204030204" pitchFamily="34" charset="0"/>
              </a:rPr>
              <a:t>The Department </a:t>
            </a:r>
            <a:r>
              <a:rPr lang="en-US" sz="2000" b="0" dirty="0">
                <a:ea typeface="Calibri" panose="020F0502020204030204" pitchFamily="34" charset="0"/>
              </a:rPr>
              <a:t>houses the new </a:t>
            </a:r>
            <a:r>
              <a:rPr lang="en-US" sz="2000" b="0" dirty="0">
                <a:effectLst/>
                <a:ea typeface="Calibri" panose="020F0502020204030204" pitchFamily="34" charset="0"/>
              </a:rPr>
              <a:t>Office of Sector Cyber Coordination to lead a ‘One DOT’ strategy to enhance US transportation sector cybersecurity and engage with stakeholder communities across the sector</a:t>
            </a:r>
            <a:endParaRPr lang="en-US" sz="1800" b="0" dirty="0">
              <a:ea typeface="Times New Roman" panose="02020603050405020304" pitchFamily="18" charset="0"/>
            </a:endParaRPr>
          </a:p>
          <a:p>
            <a:endParaRPr lang="en-US" sz="1800" b="0" dirty="0">
              <a:ea typeface="Times New Roman" panose="02020603050405020304" pitchFamily="18" charset="0"/>
            </a:endParaRPr>
          </a:p>
          <a:p>
            <a:endParaRPr lang="en-US" sz="1800" b="0" dirty="0">
              <a:ea typeface="Times New Roman" panose="02020603050405020304" pitchFamily="18" charset="0"/>
            </a:endParaRPr>
          </a:p>
          <a:p>
            <a:endParaRPr lang="en-US" sz="1800" b="0" dirty="0">
              <a:ea typeface="Times New Roman" panose="02020603050405020304" pitchFamily="18" charset="0"/>
            </a:endParaRPr>
          </a:p>
          <a:p>
            <a:pPr marL="1028700" lvl="1" indent="-342900"/>
            <a:endParaRPr lang="en-US" sz="1800" dirty="0">
              <a:effectLst/>
              <a:ea typeface="Times New Roman" panose="02020603050405020304" pitchFamily="18" charset="0"/>
            </a:endParaRPr>
          </a:p>
          <a:p>
            <a:pPr marL="342900" indent="-342900">
              <a:buFont typeface="Arial" panose="020B0604020202020204" pitchFamily="34" charset="0"/>
              <a:buChar char="•"/>
            </a:pPr>
            <a:endParaRPr lang="en-US" sz="1800" b="0" dirty="0">
              <a:effectLst/>
              <a:highlight>
                <a:srgbClr val="FFFF00"/>
              </a:highlight>
              <a:ea typeface="Times New Roman" panose="02020603050405020304" pitchFamily="18" charset="0"/>
            </a:endParaRPr>
          </a:p>
          <a:p>
            <a:pPr marL="692150" lvl="2" indent="-234950" algn="l">
              <a:buFont typeface="Courier New" panose="02070309020205020404" pitchFamily="49" charset="0"/>
              <a:buChar char="o"/>
            </a:pPr>
            <a:endParaRPr lang="en-US" dirty="0">
              <a:ea typeface="Cambria Math" panose="02040503050406030204" pitchFamily="18" charset="0"/>
            </a:endParaRPr>
          </a:p>
          <a:p>
            <a:pPr marL="342900" indent="-342900">
              <a:buFont typeface="Arial" panose="020B060402020202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109984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a:xfrm>
            <a:off x="868362" y="358544"/>
            <a:ext cx="10999787" cy="514350"/>
          </a:xfrm>
        </p:spPr>
        <p:txBody>
          <a:bodyPr/>
          <a:lstStyle/>
          <a:p>
            <a:r>
              <a:rPr lang="en-US" dirty="0"/>
              <a:t>FRA regulates Freight Rail, Intercity Passenger Rail (Amtrak) and Commuter Rail </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755194" y="1013358"/>
            <a:ext cx="10436681" cy="3552825"/>
          </a:xfrm>
        </p:spPr>
        <p:txBody>
          <a:bodyPr/>
          <a:lstStyle/>
          <a:p>
            <a:pPr marL="457200" algn="ctr"/>
            <a:r>
              <a:rPr lang="en-US" i="1" dirty="0"/>
              <a:t>FRA’s Mission is to Enable the Safe, Reliable and Efficient Movement of </a:t>
            </a:r>
          </a:p>
          <a:p>
            <a:pPr marL="457200" algn="ctr"/>
            <a:r>
              <a:rPr lang="en-US" i="1" dirty="0"/>
              <a:t>People and Goods </a:t>
            </a:r>
            <a:r>
              <a:rPr lang="en-US" b="1" i="1" dirty="0">
                <a:solidFill>
                  <a:srgbClr val="212529"/>
                </a:solidFill>
                <a:effectLst/>
              </a:rPr>
              <a:t>for a strong America, now and in the future.</a:t>
            </a:r>
            <a:endParaRPr lang="en-US" i="1" dirty="0"/>
          </a:p>
          <a:p>
            <a:pPr marL="457200" algn="ctr"/>
            <a:endParaRPr lang="en-US" i="1" dirty="0"/>
          </a:p>
          <a:p>
            <a:pPr marL="457200" lvl="1" indent="0">
              <a:buNone/>
            </a:pPr>
            <a:endParaRPr lang="en-US" dirty="0"/>
          </a:p>
        </p:txBody>
      </p:sp>
      <p:grpSp>
        <p:nvGrpSpPr>
          <p:cNvPr id="12" name="Group 11">
            <a:extLst>
              <a:ext uri="{FF2B5EF4-FFF2-40B4-BE49-F238E27FC236}">
                <a16:creationId xmlns:a16="http://schemas.microsoft.com/office/drawing/2014/main" id="{68281E9A-41E0-1864-124C-D2C9BF72B140}"/>
              </a:ext>
            </a:extLst>
          </p:cNvPr>
          <p:cNvGrpSpPr/>
          <p:nvPr/>
        </p:nvGrpSpPr>
        <p:grpSpPr>
          <a:xfrm>
            <a:off x="8763000" y="1885950"/>
            <a:ext cx="2962275" cy="3800475"/>
            <a:chOff x="8820150" y="1857375"/>
            <a:chExt cx="2962275" cy="3800475"/>
          </a:xfrm>
        </p:grpSpPr>
        <p:sp>
          <p:nvSpPr>
            <p:cNvPr id="11" name="Rectangle 10">
              <a:extLst>
                <a:ext uri="{FF2B5EF4-FFF2-40B4-BE49-F238E27FC236}">
                  <a16:creationId xmlns:a16="http://schemas.microsoft.com/office/drawing/2014/main" id="{58CC935B-546A-01CB-4595-E999BD52A557}"/>
                </a:ext>
              </a:extLst>
            </p:cNvPr>
            <p:cNvSpPr/>
            <p:nvPr/>
          </p:nvSpPr>
          <p:spPr>
            <a:xfrm>
              <a:off x="8820150" y="1857375"/>
              <a:ext cx="2962275" cy="3800475"/>
            </a:xfrm>
            <a:prstGeom prst="rect">
              <a:avLst/>
            </a:prstGeom>
            <a:ln>
              <a:solidFill>
                <a:srgbClr val="0020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6331EE1-ACE4-07DE-56B6-BFC7AFDE7538}"/>
                </a:ext>
              </a:extLst>
            </p:cNvPr>
            <p:cNvSpPr txBox="1"/>
            <p:nvPr/>
          </p:nvSpPr>
          <p:spPr>
            <a:xfrm>
              <a:off x="9020175" y="2124670"/>
              <a:ext cx="2552700" cy="3416320"/>
            </a:xfrm>
            <a:prstGeom prst="rect">
              <a:avLst/>
            </a:prstGeom>
            <a:ln>
              <a:solidFill>
                <a:srgbClr val="00205B"/>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600" i="1" dirty="0"/>
                <a:t>Regulatory Design, installation and maintenance requirements and FRA approvals process, to ensure safety </a:t>
              </a:r>
              <a:r>
                <a:rPr lang="en-US" sz="1600" i="1" u="sng" dirty="0"/>
                <a:t>and security </a:t>
              </a:r>
              <a:r>
                <a:rPr lang="en-US" sz="1600" i="1" dirty="0"/>
                <a:t>(including cyber risks)</a:t>
              </a:r>
            </a:p>
            <a:p>
              <a:pPr algn="ctr"/>
              <a:endParaRPr lang="en-US" sz="800" i="1" dirty="0"/>
            </a:p>
            <a:p>
              <a:pPr algn="ctr"/>
              <a:endParaRPr lang="en-US" sz="1600" i="1" dirty="0"/>
            </a:p>
            <a:p>
              <a:pPr algn="ctr"/>
              <a:r>
                <a:rPr lang="en-US" sz="1600" i="1" dirty="0"/>
                <a:t>Cyber security resilience  requirements for FRA grants</a:t>
              </a:r>
            </a:p>
            <a:p>
              <a:pPr algn="ctr"/>
              <a:endParaRPr lang="en-US" sz="1600" i="1" dirty="0"/>
            </a:p>
            <a:p>
              <a:pPr algn="ctr"/>
              <a:endParaRPr lang="en-US" sz="1600" i="1" dirty="0"/>
            </a:p>
            <a:p>
              <a:pPr algn="ctr"/>
              <a:r>
                <a:rPr lang="en-US" sz="1600" i="1" dirty="0"/>
                <a:t>Cyber security related research </a:t>
              </a:r>
            </a:p>
          </p:txBody>
        </p:sp>
      </p:grpSp>
      <p:sp>
        <p:nvSpPr>
          <p:cNvPr id="10" name="Text Placeholder 6">
            <a:extLst>
              <a:ext uri="{FF2B5EF4-FFF2-40B4-BE49-F238E27FC236}">
                <a16:creationId xmlns:a16="http://schemas.microsoft.com/office/drawing/2014/main" id="{2B145F1B-E73C-E72C-22A7-8A1AEDECCAF9}"/>
              </a:ext>
            </a:extLst>
          </p:cNvPr>
          <p:cNvSpPr txBox="1">
            <a:spLocks/>
          </p:cNvSpPr>
          <p:nvPr/>
        </p:nvSpPr>
        <p:spPr>
          <a:xfrm>
            <a:off x="877659" y="2014626"/>
            <a:ext cx="7542441" cy="3552825"/>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FRA accomplishes its mission primarily through:</a:t>
            </a:r>
          </a:p>
          <a:p>
            <a:endParaRPr lang="en-US" sz="2000" dirty="0"/>
          </a:p>
          <a:p>
            <a:endParaRPr lang="en-US" sz="1000" dirty="0"/>
          </a:p>
          <a:p>
            <a:pPr marL="342900" indent="-342900">
              <a:lnSpc>
                <a:spcPct val="107000"/>
              </a:lnSpc>
              <a:buFont typeface="Symbol" panose="05050102010706020507" pitchFamily="18" charset="2"/>
              <a:buChar char=""/>
            </a:pPr>
            <a:r>
              <a:rPr lang="en-US" sz="2000" b="0" dirty="0">
                <a:ea typeface="Calibri" panose="020F0502020204030204" pitchFamily="34" charset="0"/>
                <a:cs typeface="Arial" panose="020B0604020202020204" pitchFamily="34" charset="0"/>
              </a:rPr>
              <a:t>Issuance, implementation and enforcement of safety regulations</a:t>
            </a:r>
          </a:p>
          <a:p>
            <a:pPr>
              <a:lnSpc>
                <a:spcPct val="107000"/>
              </a:lnSpc>
            </a:pPr>
            <a:endParaRPr lang="en-US" sz="2000" b="0" dirty="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sz="2000" b="0" dirty="0">
                <a:ea typeface="Calibri" panose="020F0502020204030204" pitchFamily="34" charset="0"/>
                <a:cs typeface="Arial" panose="020B0604020202020204" pitchFamily="34" charset="0"/>
              </a:rPr>
              <a:t>Managing Federal investments in freight and passenger rail across the country</a:t>
            </a:r>
          </a:p>
          <a:p>
            <a:pPr>
              <a:lnSpc>
                <a:spcPct val="107000"/>
              </a:lnSpc>
            </a:pPr>
            <a:endParaRPr lang="en-US" sz="2000" b="0" dirty="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sz="2000" b="0" dirty="0">
                <a:ea typeface="Calibri" panose="020F0502020204030204" pitchFamily="34" charset="0"/>
                <a:cs typeface="Arial" panose="020B0604020202020204" pitchFamily="34" charset="0"/>
              </a:rPr>
              <a:t>Research and technology development</a:t>
            </a:r>
          </a:p>
          <a:p>
            <a:pPr marL="342900" indent="-342900">
              <a:lnSpc>
                <a:spcPct val="107000"/>
              </a:lnSpc>
              <a:buFont typeface="Symbol" panose="05050102010706020507" pitchFamily="18" charset="2"/>
              <a:buChar char=""/>
            </a:pPr>
            <a:endParaRPr lang="en-US" sz="2000" b="0" dirty="0">
              <a:ea typeface="Calibri" panose="020F0502020204030204" pitchFamily="34" charset="0"/>
              <a:cs typeface="Arial" panose="020B0604020202020204" pitchFamily="34" charset="0"/>
            </a:endParaRPr>
          </a:p>
          <a:p>
            <a:pPr>
              <a:lnSpc>
                <a:spcPct val="107000"/>
              </a:lnSpc>
            </a:pPr>
            <a:r>
              <a:rPr lang="en-US" dirty="0">
                <a:ea typeface="Calibri" panose="020F0502020204030204" pitchFamily="34" charset="0"/>
                <a:cs typeface="Arial" panose="020B0604020202020204" pitchFamily="34" charset="0"/>
              </a:rPr>
              <a:t>Today, FRA regulates approximately 800 railroads</a:t>
            </a:r>
            <a:endParaRPr lang="en-US" dirty="0">
              <a:ea typeface="Times New Roman" panose="02020603050405020304" pitchFamily="18" charset="0"/>
            </a:endParaRPr>
          </a:p>
          <a:p>
            <a:endParaRPr lang="en-US" dirty="0">
              <a:highlight>
                <a:srgbClr val="FFFF00"/>
              </a:highlight>
              <a:ea typeface="Times New Roman" panose="02020603050405020304" pitchFamily="18" charset="0"/>
            </a:endParaRPr>
          </a:p>
          <a:p>
            <a:pPr marL="692150" lvl="2" indent="-234950"/>
            <a:endParaRPr lang="en-US" dirty="0">
              <a:ea typeface="Cambria Math" panose="02040503050406030204" pitchFamily="18" charset="0"/>
            </a:endParaRPr>
          </a:p>
          <a:p>
            <a:pPr marL="342900" indent="-34290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13" name="Isosceles Triangle 12">
            <a:extLst>
              <a:ext uri="{FF2B5EF4-FFF2-40B4-BE49-F238E27FC236}">
                <a16:creationId xmlns:a16="http://schemas.microsoft.com/office/drawing/2014/main" id="{F9A7BEEC-A94F-661F-BA59-FE052791E93A}"/>
              </a:ext>
            </a:extLst>
          </p:cNvPr>
          <p:cNvSpPr/>
          <p:nvPr/>
        </p:nvSpPr>
        <p:spPr>
          <a:xfrm rot="16200000">
            <a:off x="6648451" y="3581400"/>
            <a:ext cx="3800475" cy="409573"/>
          </a:xfrm>
          <a:prstGeom prst="triangle">
            <a:avLst>
              <a:gd name="adj" fmla="val 52005"/>
            </a:avLst>
          </a:prstGeom>
          <a:ln>
            <a:solidFill>
              <a:srgbClr val="0020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953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a:xfrm>
            <a:off x="868363" y="358544"/>
            <a:ext cx="11174480" cy="514350"/>
          </a:xfrm>
        </p:spPr>
        <p:txBody>
          <a:bodyPr/>
          <a:lstStyle/>
          <a:p>
            <a:r>
              <a:rPr lang="en-US" dirty="0"/>
              <a:t>FRA’s Cybersecurity focus reflects the ever-increasing complexity of OT</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p:txBody>
          <a:bodyPr/>
          <a:lstStyle/>
          <a:p>
            <a:pPr marL="0" indent="0">
              <a:buNone/>
            </a:pPr>
            <a:r>
              <a:rPr lang="en-US" sz="2800" dirty="0"/>
              <a:t>Innovative Developments overlayed on Legacy Systems:</a:t>
            </a:r>
          </a:p>
          <a:p>
            <a:pPr marL="0" indent="0">
              <a:buNone/>
            </a:pPr>
            <a:endParaRPr lang="en-US" dirty="0"/>
          </a:p>
          <a:p>
            <a:pPr marL="342900" indent="-342900">
              <a:buFont typeface="Arial" panose="020B0604020202020204" pitchFamily="34" charset="0"/>
              <a:buChar char="•"/>
            </a:pPr>
            <a:r>
              <a:rPr lang="en-US" dirty="0">
                <a:effectLst/>
                <a:ea typeface="Times New Roman" panose="02020603050405020304" pitchFamily="18" charset="0"/>
              </a:rPr>
              <a:t>Integrated Locomotive Cab Environment</a:t>
            </a:r>
          </a:p>
          <a:p>
            <a:pPr marL="1028700" lvl="1" indent="-342900"/>
            <a:r>
              <a:rPr lang="en-US" dirty="0">
                <a:ea typeface="Times New Roman" panose="02020603050405020304" pitchFamily="18" charset="0"/>
              </a:rPr>
              <a:t>Engine Control and Distributed Power</a:t>
            </a:r>
          </a:p>
          <a:p>
            <a:pPr marL="1028700" lvl="1" indent="-342900"/>
            <a:r>
              <a:rPr lang="en-US" dirty="0">
                <a:ea typeface="Times New Roman" panose="02020603050405020304" pitchFamily="18" charset="0"/>
              </a:rPr>
              <a:t>Energy Management</a:t>
            </a:r>
          </a:p>
          <a:p>
            <a:pPr marL="1028700" lvl="1" indent="-342900"/>
            <a:r>
              <a:rPr lang="en-US" dirty="0">
                <a:ea typeface="Times New Roman" panose="02020603050405020304" pitchFamily="18" charset="0"/>
              </a:rPr>
              <a:t>Positive Train Control</a:t>
            </a:r>
            <a:endParaRPr lang="en-US" dirty="0">
              <a:effectLst/>
              <a:ea typeface="Times New Roman" panose="02020603050405020304" pitchFamily="18" charset="0"/>
            </a:endParaRPr>
          </a:p>
          <a:p>
            <a:pPr marL="692150" lvl="2" indent="-234950" algn="l">
              <a:buFont typeface="Courier New" panose="02070309020205020404" pitchFamily="49" charset="0"/>
              <a:buChar char="o"/>
            </a:pPr>
            <a:endParaRPr lang="en-US" sz="1600" dirty="0">
              <a:ea typeface="Cambria Math" panose="02040503050406030204" pitchFamily="18" charset="0"/>
            </a:endParaRPr>
          </a:p>
          <a:p>
            <a:pPr marL="342900" indent="-342900">
              <a:buFont typeface="Arial" panose="020B0604020202020204" pitchFamily="34" charset="0"/>
              <a:buChar char="•"/>
            </a:pPr>
            <a:r>
              <a:rPr lang="en-US" dirty="0">
                <a:effectLst/>
                <a:ea typeface="Times New Roman" panose="02020603050405020304" pitchFamily="18" charset="0"/>
              </a:rPr>
              <a:t>Next Generation Centralized Monitoring &amp; Control</a:t>
            </a:r>
          </a:p>
          <a:p>
            <a:pPr marL="1028700" lvl="1" indent="-342900"/>
            <a:r>
              <a:rPr lang="en-US" dirty="0">
                <a:ea typeface="Times New Roman" panose="02020603050405020304" pitchFamily="18" charset="0"/>
              </a:rPr>
              <a:t>Dispatch Systems</a:t>
            </a:r>
          </a:p>
          <a:p>
            <a:pPr marL="1028700" lvl="1" indent="-342900"/>
            <a:r>
              <a:rPr lang="en-US" dirty="0">
                <a:ea typeface="Times New Roman" panose="02020603050405020304" pitchFamily="18" charset="0"/>
              </a:rPr>
              <a:t>SCADA</a:t>
            </a:r>
          </a:p>
          <a:p>
            <a:pPr marL="1028700" lvl="1" indent="-342900"/>
            <a:r>
              <a:rPr lang="en-US" dirty="0">
                <a:ea typeface="Times New Roman" panose="02020603050405020304" pitchFamily="18" charset="0"/>
              </a:rPr>
              <a:t>PTC Back-Office</a:t>
            </a:r>
          </a:p>
          <a:p>
            <a:pPr marL="1028700" lvl="1" indent="-342900"/>
            <a:r>
              <a:rPr lang="en-US" dirty="0">
                <a:ea typeface="Times New Roman" panose="02020603050405020304" pitchFamily="18" charset="0"/>
              </a:rPr>
              <a:t>Remote Monitoring</a:t>
            </a:r>
          </a:p>
          <a:p>
            <a:pPr marL="1028700" lvl="1" indent="-342900"/>
            <a:r>
              <a:rPr lang="en-US" dirty="0">
                <a:ea typeface="Times New Roman" panose="02020603050405020304" pitchFamily="18" charset="0"/>
              </a:rPr>
              <a:t>AI supported Advisory Systems</a:t>
            </a:r>
          </a:p>
          <a:p>
            <a:pPr marL="692150" lvl="2" indent="-234950" algn="l">
              <a:buFont typeface="Courier New" panose="02070309020205020404" pitchFamily="49" charset="0"/>
              <a:buChar char="o"/>
            </a:pPr>
            <a:endParaRPr lang="en-US" sz="1600" dirty="0">
              <a:ea typeface="Cambria Math" panose="02040503050406030204" pitchFamily="18" charset="0"/>
            </a:endParaRPr>
          </a:p>
          <a:p>
            <a:r>
              <a:rPr lang="en-US" sz="2800" u="sng" dirty="0"/>
              <a:t>Safety and Security are fully intertwined</a:t>
            </a:r>
          </a:p>
          <a:p>
            <a:pPr marL="457200" lvl="1" indent="0">
              <a:buNone/>
            </a:pPr>
            <a:endParaRPr lang="en-US" dirty="0"/>
          </a:p>
        </p:txBody>
      </p:sp>
      <p:pic>
        <p:nvPicPr>
          <p:cNvPr id="2" name="Picture 1">
            <a:extLst>
              <a:ext uri="{FF2B5EF4-FFF2-40B4-BE49-F238E27FC236}">
                <a16:creationId xmlns:a16="http://schemas.microsoft.com/office/drawing/2014/main" id="{D7FC0CB7-4B5C-2716-7AE2-61593778A8EF}"/>
              </a:ext>
            </a:extLst>
          </p:cNvPr>
          <p:cNvPicPr>
            <a:picLocks noChangeAspect="1"/>
          </p:cNvPicPr>
          <p:nvPr/>
        </p:nvPicPr>
        <p:blipFill rotWithShape="1">
          <a:blip r:embed="rId2"/>
          <a:srcRect l="4082" r="5957"/>
          <a:stretch/>
        </p:blipFill>
        <p:spPr>
          <a:xfrm>
            <a:off x="8288057" y="1520049"/>
            <a:ext cx="2227634" cy="2204167"/>
          </a:xfrm>
          <a:prstGeom prst="rect">
            <a:avLst/>
          </a:prstGeom>
        </p:spPr>
      </p:pic>
      <p:sp>
        <p:nvSpPr>
          <p:cNvPr id="3" name="TextBox 2">
            <a:extLst>
              <a:ext uri="{FF2B5EF4-FFF2-40B4-BE49-F238E27FC236}">
                <a16:creationId xmlns:a16="http://schemas.microsoft.com/office/drawing/2014/main" id="{FF97BA2C-581C-A473-5D73-B72F0050A0F8}"/>
              </a:ext>
            </a:extLst>
          </p:cNvPr>
          <p:cNvSpPr txBox="1"/>
          <p:nvPr/>
        </p:nvSpPr>
        <p:spPr>
          <a:xfrm>
            <a:off x="8288058" y="3630130"/>
            <a:ext cx="3285634" cy="2677656"/>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t>Part 218: 131 – 137 Risk Assessment relating to crew size</a:t>
            </a:r>
          </a:p>
          <a:p>
            <a:pPr marL="285750" indent="-285750">
              <a:buFont typeface="Wingdings" panose="05000000000000000000" pitchFamily="2" charset="2"/>
              <a:buChar char="ü"/>
            </a:pPr>
            <a:r>
              <a:rPr lang="en-US" sz="1400" dirty="0"/>
              <a:t>Part 229 Subpart E – Locomotive Electrics</a:t>
            </a:r>
          </a:p>
          <a:p>
            <a:pPr marL="285750" indent="-285750">
              <a:buFont typeface="Wingdings" panose="05000000000000000000" pitchFamily="2" charset="2"/>
              <a:buChar char="ü"/>
            </a:pPr>
            <a:r>
              <a:rPr lang="en-US" sz="1400" dirty="0"/>
              <a:t>Part 236 Subpart H – Microprocessor Based Control Systems</a:t>
            </a:r>
          </a:p>
          <a:p>
            <a:pPr marL="285750" indent="-285750">
              <a:buFont typeface="Wingdings" panose="05000000000000000000" pitchFamily="2" charset="2"/>
              <a:buChar char="ü"/>
            </a:pPr>
            <a:r>
              <a:rPr lang="en-US" sz="1400" dirty="0"/>
              <a:t>Part 236 Subpart I – Positive Train Control</a:t>
            </a:r>
          </a:p>
          <a:p>
            <a:pPr marL="285750" indent="-285750">
              <a:buFont typeface="Wingdings" panose="05000000000000000000" pitchFamily="2" charset="2"/>
              <a:buChar char="ü"/>
            </a:pPr>
            <a:r>
              <a:rPr lang="en-US" sz="1400" dirty="0"/>
              <a:t>Part 238: Subpart G -  Safety planning requirements (Tier II)</a:t>
            </a:r>
          </a:p>
          <a:p>
            <a:pPr marL="285750" indent="-285750">
              <a:buFont typeface="Wingdings" panose="05000000000000000000" pitchFamily="2" charset="2"/>
              <a:buChar char="ü"/>
            </a:pPr>
            <a:r>
              <a:rPr lang="en-US" sz="1400" dirty="0">
                <a:solidFill>
                  <a:schemeClr val="bg2">
                    <a:lumMod val="75000"/>
                  </a:schemeClr>
                </a:solidFill>
              </a:rPr>
              <a:t>Part 238: Subpart H – Tier III (coming soon)</a:t>
            </a:r>
          </a:p>
        </p:txBody>
      </p:sp>
    </p:spTree>
    <p:extLst>
      <p:ext uri="{BB962C8B-B14F-4D97-AF65-F5344CB8AC3E}">
        <p14:creationId xmlns:p14="http://schemas.microsoft.com/office/powerpoint/2010/main" val="365830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Recent USDOT &amp; FRA Collaborative Efforts relating to Cybersecurity</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2" y="1097280"/>
            <a:ext cx="10172532" cy="3552825"/>
          </a:xfrm>
        </p:spPr>
        <p:txBody>
          <a:bodyPr/>
          <a:lstStyle/>
          <a:p>
            <a:pPr marL="0" indent="0">
              <a:buNone/>
            </a:pPr>
            <a:r>
              <a:rPr lang="en-US" dirty="0"/>
              <a:t>USDOT &amp; FRA are supporting DHS in Railroad Cyber Security Efforts:</a:t>
            </a:r>
          </a:p>
          <a:p>
            <a:pPr marL="0" indent="0">
              <a:buNone/>
            </a:pPr>
            <a:endParaRPr lang="en-US" sz="2000" dirty="0"/>
          </a:p>
          <a:p>
            <a:pPr marL="342900" indent="-342900">
              <a:buFont typeface="Arial" panose="020B0604020202020204" pitchFamily="34" charset="0"/>
              <a:buChar char="•"/>
            </a:pPr>
            <a:r>
              <a:rPr lang="en-US" sz="2000" b="0" dirty="0">
                <a:effectLst/>
                <a:ea typeface="Times New Roman" panose="02020603050405020304" pitchFamily="18" charset="0"/>
              </a:rPr>
              <a:t>Rail Working Group</a:t>
            </a:r>
          </a:p>
          <a:p>
            <a:pPr marL="342900" indent="-342900">
              <a:buFont typeface="Arial" panose="020B0604020202020204" pitchFamily="34" charset="0"/>
              <a:buChar char="•"/>
            </a:pPr>
            <a:endParaRPr lang="en-US" sz="2000" b="0" dirty="0">
              <a:ea typeface="Times New Roman" panose="02020603050405020304" pitchFamily="18" charset="0"/>
            </a:endParaRPr>
          </a:p>
          <a:p>
            <a:pPr marL="342900" indent="-342900">
              <a:buFont typeface="Arial" panose="020B0604020202020204" pitchFamily="34" charset="0"/>
              <a:buChar char="•"/>
            </a:pPr>
            <a:r>
              <a:rPr lang="en-US" sz="2000" b="0" dirty="0">
                <a:effectLst/>
                <a:ea typeface="Times New Roman" panose="02020603050405020304" pitchFamily="18" charset="0"/>
              </a:rPr>
              <a:t>TSA Security Directives &amp; Regulatory Developments</a:t>
            </a:r>
          </a:p>
          <a:p>
            <a:pPr marL="342900" indent="-342900">
              <a:buFont typeface="Arial" panose="020B0604020202020204" pitchFamily="34" charset="0"/>
              <a:buChar char="•"/>
            </a:pPr>
            <a:endParaRPr lang="en-US" sz="2000" b="0" dirty="0">
              <a:ea typeface="Times New Roman" panose="02020603050405020304" pitchFamily="18" charset="0"/>
            </a:endParaRPr>
          </a:p>
          <a:p>
            <a:pPr marL="342900" indent="-342900">
              <a:buFont typeface="Arial" panose="020B0604020202020204" pitchFamily="34" charset="0"/>
              <a:buChar char="•"/>
            </a:pPr>
            <a:r>
              <a:rPr lang="en-US" sz="2000" b="0" dirty="0">
                <a:ea typeface="Times New Roman" panose="02020603050405020304" pitchFamily="18" charset="0"/>
              </a:rPr>
              <a:t>Subject Matter Expertise to support Vulnerability Analysis and Sector Risk Assessments</a:t>
            </a:r>
          </a:p>
          <a:p>
            <a:pPr marL="342900" indent="-342900">
              <a:buFont typeface="Arial" panose="020B0604020202020204" pitchFamily="34" charset="0"/>
              <a:buChar char="•"/>
            </a:pPr>
            <a:endParaRPr lang="en-US" sz="2000" b="0" dirty="0">
              <a:ea typeface="Times New Roman" panose="02020603050405020304" pitchFamily="18" charset="0"/>
            </a:endParaRPr>
          </a:p>
          <a:p>
            <a:pPr marL="342900" indent="-342900">
              <a:buFont typeface="Arial" panose="020B0604020202020204" pitchFamily="34" charset="0"/>
              <a:buChar char="•"/>
            </a:pPr>
            <a:r>
              <a:rPr lang="en-US" sz="2000" b="0" dirty="0">
                <a:ea typeface="Times New Roman" panose="02020603050405020304" pitchFamily="18" charset="0"/>
              </a:rPr>
              <a:t>Project CHARIOT</a:t>
            </a:r>
          </a:p>
          <a:p>
            <a:endParaRPr lang="en-US" sz="2000" dirty="0">
              <a:ea typeface="Times New Roman" panose="02020603050405020304" pitchFamily="18" charset="0"/>
            </a:endParaRPr>
          </a:p>
          <a:p>
            <a:endParaRPr lang="en-US" sz="2000" dirty="0">
              <a:ea typeface="Times New Roman" panose="02020603050405020304" pitchFamily="18" charset="0"/>
            </a:endParaRPr>
          </a:p>
          <a:p>
            <a:r>
              <a:rPr lang="en-US" dirty="0">
                <a:ea typeface="Times New Roman" panose="02020603050405020304" pitchFamily="18" charset="0"/>
              </a:rPr>
              <a:t>FRA is part of DOT’s Positioning Navigation Timing Efforts:</a:t>
            </a:r>
          </a:p>
          <a:p>
            <a:pPr marL="0" indent="0">
              <a:buNone/>
            </a:pPr>
            <a:endParaRPr lang="en-US" sz="2000" dirty="0"/>
          </a:p>
          <a:p>
            <a:pPr marL="342900" indent="-342900">
              <a:buFont typeface="Arial" panose="020B0604020202020204" pitchFamily="34" charset="0"/>
              <a:buChar char="•"/>
            </a:pPr>
            <a:r>
              <a:rPr lang="en-US" sz="2000" b="0" dirty="0">
                <a:effectLst/>
                <a:ea typeface="Times New Roman" panose="02020603050405020304" pitchFamily="18" charset="0"/>
              </a:rPr>
              <a:t>Executive Order 13905 – </a:t>
            </a:r>
            <a:r>
              <a:rPr lang="en-US" sz="2000" b="0" i="1" u="none" strike="noStrike" baseline="0" dirty="0">
                <a:solidFill>
                  <a:srgbClr val="293340"/>
                </a:solidFill>
              </a:rPr>
              <a:t>Strengthening National Resilience through Responsible Use of Positioning, Navigation, and Timing Services</a:t>
            </a:r>
            <a:endParaRPr lang="en-US" sz="2000" b="0" dirty="0">
              <a:ea typeface="Times New Roman" panose="02020603050405020304" pitchFamily="18" charset="0"/>
            </a:endParaRPr>
          </a:p>
          <a:p>
            <a:endParaRPr lang="en-US" dirty="0">
              <a:ea typeface="Times New Roman" panose="02020603050405020304" pitchFamily="18" charset="0"/>
            </a:endParaRPr>
          </a:p>
          <a:p>
            <a:endParaRPr lang="en-US" dirty="0">
              <a:ea typeface="Times New Roman" panose="02020603050405020304" pitchFamily="18" charset="0"/>
            </a:endParaRPr>
          </a:p>
          <a:p>
            <a:pPr marL="1028700" lvl="1" indent="-342900"/>
            <a:endParaRPr lang="en-US" dirty="0">
              <a:effectLst/>
              <a:ea typeface="Times New Roman" panose="02020603050405020304" pitchFamily="18" charset="0"/>
            </a:endParaRPr>
          </a:p>
          <a:p>
            <a:pPr marL="342900" indent="-342900">
              <a:buFont typeface="Arial" panose="020B0604020202020204" pitchFamily="34" charset="0"/>
              <a:buChar char="•"/>
            </a:pPr>
            <a:endParaRPr lang="en-US" dirty="0">
              <a:effectLst/>
              <a:highlight>
                <a:srgbClr val="FFFF00"/>
              </a:highlight>
              <a:ea typeface="Times New Roman" panose="02020603050405020304" pitchFamily="18" charset="0"/>
            </a:endParaRPr>
          </a:p>
          <a:p>
            <a:pPr marL="692150" lvl="2" indent="-234950" algn="l">
              <a:buFont typeface="Courier New" panose="02070309020205020404" pitchFamily="49" charset="0"/>
              <a:buChar char="o"/>
            </a:pPr>
            <a:endParaRPr lang="en-US" sz="1600" dirty="0">
              <a:ea typeface="Cambria Math" panose="02040503050406030204" pitchFamily="18" charset="0"/>
            </a:endParaRPr>
          </a:p>
          <a:p>
            <a:pPr marL="342900" indent="-342900">
              <a:buFont typeface="Arial" panose="020B060402020202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30625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a:xfrm>
            <a:off x="868362" y="358544"/>
            <a:ext cx="11165267" cy="514350"/>
          </a:xfrm>
        </p:spPr>
        <p:txBody>
          <a:bodyPr/>
          <a:lstStyle/>
          <a:p>
            <a:r>
              <a:rPr lang="en-US" dirty="0"/>
              <a:t>FRA’s Cyber Focus Over the Last Year:  Standards, Best Practice and Regulations</a:t>
            </a:r>
          </a:p>
        </p:txBody>
      </p:sp>
      <p:sp>
        <p:nvSpPr>
          <p:cNvPr id="8" name="Text Placeholder 6">
            <a:extLst>
              <a:ext uri="{FF2B5EF4-FFF2-40B4-BE49-F238E27FC236}">
                <a16:creationId xmlns:a16="http://schemas.microsoft.com/office/drawing/2014/main" id="{0DAAC70A-B09C-4727-AE85-19EC285D8156}"/>
              </a:ext>
            </a:extLst>
          </p:cNvPr>
          <p:cNvSpPr>
            <a:spLocks noGrp="1"/>
          </p:cNvSpPr>
          <p:nvPr>
            <p:ph type="body" sz="quarter" idx="14"/>
          </p:nvPr>
        </p:nvSpPr>
        <p:spPr>
          <a:xfrm>
            <a:off x="868363" y="1097280"/>
            <a:ext cx="9943663" cy="3552825"/>
          </a:xfrm>
        </p:spPr>
        <p:txBody>
          <a:bodyPr/>
          <a:lstStyle/>
          <a:p>
            <a:pPr marL="0" indent="0">
              <a:buNone/>
            </a:pPr>
            <a:r>
              <a:rPr lang="en-US" sz="2800" dirty="0"/>
              <a:t>Evaluate Standards &amp; Best Practice</a:t>
            </a:r>
            <a:endParaRPr lang="en-US" dirty="0"/>
          </a:p>
          <a:p>
            <a:pPr marL="342900" indent="-342900">
              <a:buFont typeface="Arial" panose="020B0604020202020204" pitchFamily="34" charset="0"/>
              <a:buChar char="•"/>
            </a:pPr>
            <a:r>
              <a:rPr lang="en-US" sz="2000" b="0" dirty="0">
                <a:effectLst/>
                <a:ea typeface="Times New Roman" panose="02020603050405020304" pitchFamily="18" charset="0"/>
              </a:rPr>
              <a:t>Design</a:t>
            </a:r>
          </a:p>
          <a:p>
            <a:pPr marL="342900" indent="-342900">
              <a:buFont typeface="Arial" panose="020B0604020202020204" pitchFamily="34" charset="0"/>
              <a:buChar char="•"/>
            </a:pPr>
            <a:r>
              <a:rPr lang="en-US" sz="2000" b="0" dirty="0">
                <a:ea typeface="Times New Roman" panose="02020603050405020304" pitchFamily="18" charset="0"/>
              </a:rPr>
              <a:t>Operations &amp; Maintenance</a:t>
            </a:r>
          </a:p>
          <a:p>
            <a:pPr marL="342900" indent="-342900">
              <a:buFont typeface="Arial" panose="020B0604020202020204" pitchFamily="34" charset="0"/>
              <a:buChar char="•"/>
            </a:pPr>
            <a:r>
              <a:rPr lang="en-US" sz="2000" b="0" dirty="0">
                <a:ea typeface="Times New Roman" panose="02020603050405020304" pitchFamily="18" charset="0"/>
              </a:rPr>
              <a:t>Technology Migration</a:t>
            </a:r>
            <a:endParaRPr lang="en-US" sz="2000" b="0" dirty="0">
              <a:effectLst/>
              <a:ea typeface="Times New Roman" panose="02020603050405020304" pitchFamily="18" charset="0"/>
            </a:endParaRPr>
          </a:p>
          <a:p>
            <a:endParaRPr lang="en-US" sz="2000" dirty="0">
              <a:ea typeface="Times New Roman" panose="02020603050405020304" pitchFamily="18" charset="0"/>
            </a:endParaRPr>
          </a:p>
          <a:p>
            <a:r>
              <a:rPr lang="en-US" sz="2800" dirty="0">
                <a:effectLst/>
                <a:ea typeface="Times New Roman" panose="02020603050405020304" pitchFamily="18" charset="0"/>
              </a:rPr>
              <a:t>Stakeholder Engagement:</a:t>
            </a:r>
          </a:p>
          <a:p>
            <a:pPr marL="342900" indent="-342900">
              <a:buFont typeface="Arial" panose="020B0604020202020204" pitchFamily="34" charset="0"/>
              <a:buChar char="•"/>
            </a:pPr>
            <a:r>
              <a:rPr lang="en-US" sz="2000" b="0" dirty="0">
                <a:ea typeface="Times New Roman" panose="02020603050405020304" pitchFamily="18" charset="0"/>
              </a:rPr>
              <a:t>Government</a:t>
            </a:r>
          </a:p>
          <a:p>
            <a:pPr marL="342900" indent="-342900">
              <a:buFont typeface="Arial" panose="020B0604020202020204" pitchFamily="34" charset="0"/>
              <a:buChar char="•"/>
            </a:pPr>
            <a:r>
              <a:rPr lang="en-US" sz="2000" b="0" dirty="0">
                <a:ea typeface="Times New Roman" panose="02020603050405020304" pitchFamily="18" charset="0"/>
              </a:rPr>
              <a:t>Railroads</a:t>
            </a:r>
          </a:p>
          <a:p>
            <a:pPr marL="342900" indent="-342900">
              <a:buFont typeface="Arial" panose="020B0604020202020204" pitchFamily="34" charset="0"/>
              <a:buChar char="•"/>
            </a:pPr>
            <a:r>
              <a:rPr lang="en-US" sz="2000" b="0" dirty="0"/>
              <a:t>Supply Industry</a:t>
            </a:r>
          </a:p>
          <a:p>
            <a:pPr marL="342900" indent="-342900">
              <a:buFont typeface="Arial" panose="020B0604020202020204" pitchFamily="34" charset="0"/>
              <a:buChar char="•"/>
            </a:pPr>
            <a:r>
              <a:rPr lang="en-US" sz="2000" b="0" dirty="0"/>
              <a:t>International Community</a:t>
            </a:r>
          </a:p>
          <a:p>
            <a:pPr marL="457200" lvl="1" indent="0">
              <a:buNone/>
            </a:pPr>
            <a:endParaRPr lang="en-US" dirty="0"/>
          </a:p>
          <a:p>
            <a:r>
              <a:rPr lang="en-US" sz="2800" dirty="0">
                <a:effectLst/>
                <a:ea typeface="Times New Roman" panose="02020603050405020304" pitchFamily="18" charset="0"/>
              </a:rPr>
              <a:t>Regulatory Review:</a:t>
            </a:r>
          </a:p>
          <a:p>
            <a:pPr marL="342900" indent="-342900">
              <a:buFont typeface="Arial" panose="020B0604020202020204" pitchFamily="34" charset="0"/>
              <a:buChar char="•"/>
            </a:pPr>
            <a:r>
              <a:rPr lang="en-US" sz="2000" b="0" dirty="0">
                <a:ea typeface="Times New Roman" panose="02020603050405020304" pitchFamily="18" charset="0"/>
              </a:rPr>
              <a:t>New and Novel Technology</a:t>
            </a:r>
          </a:p>
          <a:p>
            <a:pPr marL="342900" indent="-342900">
              <a:buFont typeface="Arial" panose="020B0604020202020204" pitchFamily="34" charset="0"/>
              <a:buChar char="•"/>
            </a:pPr>
            <a:r>
              <a:rPr lang="en-US" sz="2000" b="0" dirty="0"/>
              <a:t>System Safety and Risk Reduction</a:t>
            </a:r>
          </a:p>
          <a:p>
            <a:pPr marL="342900" indent="-342900">
              <a:buFont typeface="Arial" panose="020B0604020202020204" pitchFamily="34" charset="0"/>
              <a:buChar char="•"/>
            </a:pPr>
            <a:r>
              <a:rPr lang="en-US" sz="2000" b="0" dirty="0"/>
              <a:t>Integrated Systems of Systems</a:t>
            </a:r>
          </a:p>
          <a:p>
            <a:pPr marL="457200" lvl="1" indent="0">
              <a:buNone/>
            </a:pPr>
            <a:endParaRPr lang="en-US" dirty="0"/>
          </a:p>
        </p:txBody>
      </p:sp>
      <p:pic>
        <p:nvPicPr>
          <p:cNvPr id="4" name="Picture 3">
            <a:extLst>
              <a:ext uri="{FF2B5EF4-FFF2-40B4-BE49-F238E27FC236}">
                <a16:creationId xmlns:a16="http://schemas.microsoft.com/office/drawing/2014/main" id="{23F3152D-E422-E451-9D82-422D3322BCA9}"/>
              </a:ext>
            </a:extLst>
          </p:cNvPr>
          <p:cNvPicPr>
            <a:picLocks noChangeAspect="1"/>
          </p:cNvPicPr>
          <p:nvPr/>
        </p:nvPicPr>
        <p:blipFill rotWithShape="1">
          <a:blip r:embed="rId2"/>
          <a:srcRect l="4082" r="5957"/>
          <a:stretch/>
        </p:blipFill>
        <p:spPr>
          <a:xfrm>
            <a:off x="6666402" y="4387488"/>
            <a:ext cx="2119671" cy="2097341"/>
          </a:xfrm>
          <a:prstGeom prst="rect">
            <a:avLst/>
          </a:prstGeom>
        </p:spPr>
      </p:pic>
      <p:pic>
        <p:nvPicPr>
          <p:cNvPr id="7" name="Picture 6">
            <a:extLst>
              <a:ext uri="{FF2B5EF4-FFF2-40B4-BE49-F238E27FC236}">
                <a16:creationId xmlns:a16="http://schemas.microsoft.com/office/drawing/2014/main" id="{A06E57D6-A68B-16A7-ED29-42494A8EE234}"/>
              </a:ext>
            </a:extLst>
          </p:cNvPr>
          <p:cNvPicPr>
            <a:picLocks noChangeAspect="1"/>
          </p:cNvPicPr>
          <p:nvPr/>
        </p:nvPicPr>
        <p:blipFill>
          <a:blip r:embed="rId3"/>
          <a:stretch>
            <a:fillRect/>
          </a:stretch>
        </p:blipFill>
        <p:spPr>
          <a:xfrm>
            <a:off x="10628409" y="4230512"/>
            <a:ext cx="1222401" cy="1082074"/>
          </a:xfrm>
          <a:prstGeom prst="rect">
            <a:avLst/>
          </a:prstGeom>
        </p:spPr>
      </p:pic>
      <p:pic>
        <p:nvPicPr>
          <p:cNvPr id="11" name="Picture 10">
            <a:extLst>
              <a:ext uri="{FF2B5EF4-FFF2-40B4-BE49-F238E27FC236}">
                <a16:creationId xmlns:a16="http://schemas.microsoft.com/office/drawing/2014/main" id="{8BB254C3-9E48-69A2-1862-23F03ACD715B}"/>
              </a:ext>
            </a:extLst>
          </p:cNvPr>
          <p:cNvPicPr>
            <a:picLocks noChangeAspect="1"/>
          </p:cNvPicPr>
          <p:nvPr/>
        </p:nvPicPr>
        <p:blipFill>
          <a:blip r:embed="rId4"/>
          <a:stretch>
            <a:fillRect/>
          </a:stretch>
        </p:blipFill>
        <p:spPr>
          <a:xfrm>
            <a:off x="10004911" y="1079873"/>
            <a:ext cx="1947861" cy="661987"/>
          </a:xfrm>
          <a:prstGeom prst="rect">
            <a:avLst/>
          </a:prstGeom>
        </p:spPr>
      </p:pic>
      <p:pic>
        <p:nvPicPr>
          <p:cNvPr id="13" name="Picture 12">
            <a:extLst>
              <a:ext uri="{FF2B5EF4-FFF2-40B4-BE49-F238E27FC236}">
                <a16:creationId xmlns:a16="http://schemas.microsoft.com/office/drawing/2014/main" id="{52C0B82E-746B-DB4B-ED04-26844C2B7837}"/>
              </a:ext>
            </a:extLst>
          </p:cNvPr>
          <p:cNvPicPr>
            <a:picLocks noChangeAspect="1"/>
          </p:cNvPicPr>
          <p:nvPr/>
        </p:nvPicPr>
        <p:blipFill rotWithShape="1">
          <a:blip r:embed="rId5"/>
          <a:srcRect r="869"/>
          <a:stretch/>
        </p:blipFill>
        <p:spPr>
          <a:xfrm>
            <a:off x="9437363" y="1863304"/>
            <a:ext cx="2317757" cy="1268592"/>
          </a:xfrm>
          <a:prstGeom prst="rect">
            <a:avLst/>
          </a:prstGeom>
        </p:spPr>
      </p:pic>
      <p:pic>
        <p:nvPicPr>
          <p:cNvPr id="3" name="Picture 2">
            <a:extLst>
              <a:ext uri="{FF2B5EF4-FFF2-40B4-BE49-F238E27FC236}">
                <a16:creationId xmlns:a16="http://schemas.microsoft.com/office/drawing/2014/main" id="{796D0250-38B3-7BE0-6BEC-5B683AC91601}"/>
              </a:ext>
            </a:extLst>
          </p:cNvPr>
          <p:cNvPicPr>
            <a:picLocks noChangeAspect="1"/>
          </p:cNvPicPr>
          <p:nvPr/>
        </p:nvPicPr>
        <p:blipFill rotWithShape="1">
          <a:blip r:embed="rId6"/>
          <a:srcRect l="2874" r="3352" b="27679"/>
          <a:stretch/>
        </p:blipFill>
        <p:spPr>
          <a:xfrm>
            <a:off x="6602676" y="960779"/>
            <a:ext cx="2823425" cy="3290208"/>
          </a:xfrm>
          <a:prstGeom prst="rect">
            <a:avLst/>
          </a:prstGeom>
        </p:spPr>
      </p:pic>
      <p:pic>
        <p:nvPicPr>
          <p:cNvPr id="15" name="Picture 14">
            <a:extLst>
              <a:ext uri="{FF2B5EF4-FFF2-40B4-BE49-F238E27FC236}">
                <a16:creationId xmlns:a16="http://schemas.microsoft.com/office/drawing/2014/main" id="{5B770457-F0AB-9F73-00C8-66806A68A953}"/>
              </a:ext>
            </a:extLst>
          </p:cNvPr>
          <p:cNvPicPr>
            <a:picLocks noChangeAspect="1"/>
          </p:cNvPicPr>
          <p:nvPr/>
        </p:nvPicPr>
        <p:blipFill>
          <a:blip r:embed="rId7"/>
          <a:stretch>
            <a:fillRect/>
          </a:stretch>
        </p:blipFill>
        <p:spPr>
          <a:xfrm>
            <a:off x="9877447" y="3369605"/>
            <a:ext cx="2202791" cy="595140"/>
          </a:xfrm>
          <a:prstGeom prst="rect">
            <a:avLst/>
          </a:prstGeom>
        </p:spPr>
      </p:pic>
      <p:pic>
        <p:nvPicPr>
          <p:cNvPr id="6" name="Picture 5">
            <a:extLst>
              <a:ext uri="{FF2B5EF4-FFF2-40B4-BE49-F238E27FC236}">
                <a16:creationId xmlns:a16="http://schemas.microsoft.com/office/drawing/2014/main" id="{574DBC9B-8A3B-49DD-94EC-712B4A72075B}"/>
              </a:ext>
            </a:extLst>
          </p:cNvPr>
          <p:cNvPicPr>
            <a:picLocks noChangeAspect="1"/>
          </p:cNvPicPr>
          <p:nvPr/>
        </p:nvPicPr>
        <p:blipFill>
          <a:blip r:embed="rId8"/>
          <a:stretch>
            <a:fillRect/>
          </a:stretch>
        </p:blipFill>
        <p:spPr>
          <a:xfrm>
            <a:off x="9590421" y="5527173"/>
            <a:ext cx="2443209" cy="821155"/>
          </a:xfrm>
          <a:prstGeom prst="rect">
            <a:avLst/>
          </a:prstGeom>
        </p:spPr>
      </p:pic>
      <p:pic>
        <p:nvPicPr>
          <p:cNvPr id="10" name="Picture 9">
            <a:extLst>
              <a:ext uri="{FF2B5EF4-FFF2-40B4-BE49-F238E27FC236}">
                <a16:creationId xmlns:a16="http://schemas.microsoft.com/office/drawing/2014/main" id="{29AE1EB9-DE95-F62F-F6A2-176AB81E2C37}"/>
              </a:ext>
            </a:extLst>
          </p:cNvPr>
          <p:cNvPicPr>
            <a:picLocks noChangeAspect="1"/>
          </p:cNvPicPr>
          <p:nvPr/>
        </p:nvPicPr>
        <p:blipFill>
          <a:blip r:embed="rId9"/>
          <a:stretch>
            <a:fillRect/>
          </a:stretch>
        </p:blipFill>
        <p:spPr>
          <a:xfrm>
            <a:off x="9154740" y="4117673"/>
            <a:ext cx="1288619" cy="1665887"/>
          </a:xfrm>
          <a:prstGeom prst="rect">
            <a:avLst/>
          </a:prstGeom>
        </p:spPr>
      </p:pic>
    </p:spTree>
    <p:extLst>
      <p:ext uri="{BB962C8B-B14F-4D97-AF65-F5344CB8AC3E}">
        <p14:creationId xmlns:p14="http://schemas.microsoft.com/office/powerpoint/2010/main" val="184026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72626F-9AFE-27E3-0852-F4DCB8CCE99D}"/>
              </a:ext>
            </a:extLst>
          </p:cNvPr>
          <p:cNvSpPr>
            <a:spLocks noGrp="1"/>
          </p:cNvSpPr>
          <p:nvPr>
            <p:ph type="body" sz="quarter" idx="13"/>
          </p:nvPr>
        </p:nvSpPr>
        <p:spPr>
          <a:xfrm>
            <a:off x="340658" y="1197680"/>
            <a:ext cx="6176681" cy="3817937"/>
          </a:xfrm>
        </p:spPr>
        <p:txBody>
          <a:bodyPr/>
          <a:lstStyle/>
          <a:p>
            <a:pPr marL="342900" indent="-342900">
              <a:buFont typeface="Arial" panose="020B0604020202020204" pitchFamily="34" charset="0"/>
              <a:buChar char="•"/>
            </a:pPr>
            <a:r>
              <a:rPr lang="en-US" sz="2000" dirty="0"/>
              <a:t>Secure by Design </a:t>
            </a:r>
            <a:r>
              <a:rPr lang="en-US" sz="2000" baseline="30000" dirty="0"/>
              <a:t>1</a:t>
            </a:r>
            <a:r>
              <a:rPr lang="en-US" sz="2000" dirty="0"/>
              <a:t> </a:t>
            </a:r>
          </a:p>
          <a:p>
            <a:pPr marL="1028700" lvl="1" indent="-342900">
              <a:spcAft>
                <a:spcPts val="600"/>
              </a:spcAft>
            </a:pPr>
            <a:r>
              <a:rPr lang="en-US" sz="1800" dirty="0"/>
              <a:t>Products are built in a way that reasonably protects against malicious cyber actors successfully gaining access to devices, data, and connected infrastructure</a:t>
            </a:r>
          </a:p>
          <a:p>
            <a:pPr marL="1028700" lvl="1" indent="-342900">
              <a:spcAft>
                <a:spcPts val="1200"/>
              </a:spcAft>
            </a:pPr>
            <a:r>
              <a:rPr lang="en-US" sz="1800" dirty="0"/>
              <a:t>Secure by Default</a:t>
            </a:r>
          </a:p>
          <a:p>
            <a:pPr marL="342900" indent="-342900">
              <a:buFont typeface="Arial" panose="020B0604020202020204" pitchFamily="34" charset="0"/>
              <a:buChar char="•"/>
            </a:pPr>
            <a:r>
              <a:rPr lang="en-US" sz="2000" dirty="0"/>
              <a:t>Cyber-Informed Engineering </a:t>
            </a:r>
            <a:r>
              <a:rPr lang="en-US" sz="2000" baseline="30000" dirty="0"/>
              <a:t>2</a:t>
            </a:r>
            <a:r>
              <a:rPr lang="en-US" sz="2000" dirty="0"/>
              <a:t> </a:t>
            </a:r>
          </a:p>
          <a:p>
            <a:pPr marL="1028700" lvl="1" indent="-342900">
              <a:spcAft>
                <a:spcPts val="600"/>
              </a:spcAft>
            </a:pPr>
            <a:r>
              <a:rPr lang="en-US" sz="1800" b="0" i="0" dirty="0">
                <a:solidFill>
                  <a:srgbClr val="292929"/>
                </a:solidFill>
                <a:effectLst/>
              </a:rPr>
              <a:t>Cyber-Informed Engineering (CIE) is an emerging method to integrate cybersecurity considerations into the conception, design, development, and operation of any physical system, energy or otherwise, to mitigate or even eliminate avenues for cyber-enabled attacks.</a:t>
            </a:r>
          </a:p>
          <a:p>
            <a:pPr marL="1028700" lvl="1" indent="-342900">
              <a:spcAft>
                <a:spcPts val="600"/>
              </a:spcAft>
            </a:pPr>
            <a:r>
              <a:rPr lang="en-US" sz="1800" b="0" i="0" dirty="0">
                <a:solidFill>
                  <a:srgbClr val="292929"/>
                </a:solidFill>
                <a:effectLst/>
              </a:rPr>
              <a:t>CIE concepts use design decisions and engineering controls to prioritize defense against the worst possible consequences of cyberattacks facing critical infrastructure systems and asset owners</a:t>
            </a:r>
          </a:p>
        </p:txBody>
      </p:sp>
      <p:sp>
        <p:nvSpPr>
          <p:cNvPr id="4" name="Text Placeholder 3">
            <a:extLst>
              <a:ext uri="{FF2B5EF4-FFF2-40B4-BE49-F238E27FC236}">
                <a16:creationId xmlns:a16="http://schemas.microsoft.com/office/drawing/2014/main" id="{6F48FE23-DC0D-36F0-AC33-FEDFE2D7A797}"/>
              </a:ext>
            </a:extLst>
          </p:cNvPr>
          <p:cNvSpPr>
            <a:spLocks noGrp="1"/>
          </p:cNvSpPr>
          <p:nvPr>
            <p:ph type="body" sz="quarter" idx="11"/>
          </p:nvPr>
        </p:nvSpPr>
        <p:spPr>
          <a:xfrm>
            <a:off x="750094" y="348571"/>
            <a:ext cx="11441906" cy="514350"/>
          </a:xfrm>
        </p:spPr>
        <p:txBody>
          <a:bodyPr/>
          <a:lstStyle/>
          <a:p>
            <a:r>
              <a:rPr lang="en-US" dirty="0"/>
              <a:t>We must address cyber risk at the product, subsystem, system and operational level</a:t>
            </a:r>
          </a:p>
        </p:txBody>
      </p:sp>
      <p:sp>
        <p:nvSpPr>
          <p:cNvPr id="7" name="TextBox 6">
            <a:extLst>
              <a:ext uri="{FF2B5EF4-FFF2-40B4-BE49-F238E27FC236}">
                <a16:creationId xmlns:a16="http://schemas.microsoft.com/office/drawing/2014/main" id="{BC236665-61D0-D6EB-C85B-2AFADE726B11}"/>
              </a:ext>
            </a:extLst>
          </p:cNvPr>
          <p:cNvSpPr txBox="1"/>
          <p:nvPr/>
        </p:nvSpPr>
        <p:spPr>
          <a:xfrm>
            <a:off x="750094" y="5998607"/>
            <a:ext cx="3283271" cy="430887"/>
          </a:xfrm>
          <a:prstGeom prst="rect">
            <a:avLst/>
          </a:prstGeom>
          <a:noFill/>
        </p:spPr>
        <p:txBody>
          <a:bodyPr wrap="none" rtlCol="0">
            <a:spAutoFit/>
          </a:bodyPr>
          <a:lstStyle/>
          <a:p>
            <a:r>
              <a:rPr lang="en-US" sz="1100" baseline="30000" dirty="0"/>
              <a:t>1 </a:t>
            </a:r>
            <a:r>
              <a:rPr lang="en-US" sz="1100" dirty="0">
                <a:hlinkClick r:id="rId3"/>
              </a:rPr>
              <a:t>https://www.cisa.gov/securebydesign</a:t>
            </a:r>
            <a:endParaRPr lang="en-US" sz="1100" dirty="0"/>
          </a:p>
          <a:p>
            <a:r>
              <a:rPr lang="en-US" sz="1100" baseline="30000" dirty="0"/>
              <a:t>2</a:t>
            </a:r>
            <a:r>
              <a:rPr lang="en-US" sz="1100" dirty="0"/>
              <a:t> </a:t>
            </a:r>
            <a:r>
              <a:rPr lang="en-US" sz="1100" dirty="0">
                <a:hlinkClick r:id="rId4"/>
              </a:rPr>
              <a:t>Cyber-Informed Engineering | Department of Energy</a:t>
            </a:r>
            <a:endParaRPr lang="en-US" sz="1100" dirty="0"/>
          </a:p>
        </p:txBody>
      </p:sp>
      <p:sp>
        <p:nvSpPr>
          <p:cNvPr id="12" name="Oval 11">
            <a:extLst>
              <a:ext uri="{FF2B5EF4-FFF2-40B4-BE49-F238E27FC236}">
                <a16:creationId xmlns:a16="http://schemas.microsoft.com/office/drawing/2014/main" id="{FD10943D-4AE5-7DD9-13B9-589D5442A7F4}"/>
              </a:ext>
            </a:extLst>
          </p:cNvPr>
          <p:cNvSpPr/>
          <p:nvPr/>
        </p:nvSpPr>
        <p:spPr>
          <a:xfrm>
            <a:off x="6517339" y="1389817"/>
            <a:ext cx="5467350" cy="48109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1C9ABDF-3035-F294-917B-937D9ED3CE22}"/>
              </a:ext>
            </a:extLst>
          </p:cNvPr>
          <p:cNvSpPr txBox="1"/>
          <p:nvPr/>
        </p:nvSpPr>
        <p:spPr>
          <a:xfrm>
            <a:off x="6517339" y="1601033"/>
            <a:ext cx="5467350" cy="4431983"/>
          </a:xfrm>
          <a:prstGeom prst="rect">
            <a:avLst/>
          </a:prstGeom>
          <a:noFill/>
        </p:spPr>
        <p:txBody>
          <a:bodyPr wrap="square">
            <a:spAutoFit/>
          </a:bodyPr>
          <a:lstStyle/>
          <a:p>
            <a:pPr marL="0" indent="0" algn="ctr">
              <a:buNone/>
            </a:pPr>
            <a:r>
              <a:rPr lang="en-US" dirty="0">
                <a:solidFill>
                  <a:schemeClr val="bg1"/>
                </a:solidFill>
              </a:rPr>
              <a:t>The Challenge:</a:t>
            </a:r>
          </a:p>
          <a:p>
            <a:pPr marL="0" indent="0" algn="ctr">
              <a:buNone/>
            </a:pPr>
            <a:r>
              <a:rPr lang="en-US" dirty="0">
                <a:solidFill>
                  <a:schemeClr val="bg1"/>
                </a:solidFill>
              </a:rPr>
              <a:t>Innovative Developments </a:t>
            </a:r>
          </a:p>
          <a:p>
            <a:pPr marL="0" indent="0" algn="ctr">
              <a:buNone/>
            </a:pPr>
            <a:r>
              <a:rPr lang="en-US" dirty="0">
                <a:solidFill>
                  <a:schemeClr val="bg1"/>
                </a:solidFill>
              </a:rPr>
              <a:t>overlayed upon </a:t>
            </a:r>
          </a:p>
          <a:p>
            <a:pPr marL="0" indent="0" algn="ctr">
              <a:buNone/>
            </a:pPr>
            <a:r>
              <a:rPr lang="en-US" dirty="0">
                <a:solidFill>
                  <a:schemeClr val="bg1"/>
                </a:solidFill>
              </a:rPr>
              <a:t>Legacy Systems … who is responsible?</a:t>
            </a:r>
          </a:p>
          <a:p>
            <a:pPr marL="0" indent="0" algn="ctr">
              <a:buNone/>
            </a:pPr>
            <a:endParaRPr lang="en-US" dirty="0">
              <a:solidFill>
                <a:schemeClr val="bg1"/>
              </a:solidFill>
            </a:endParaRPr>
          </a:p>
          <a:p>
            <a:pPr marL="342900" indent="-342900" algn="ctr">
              <a:buFont typeface="Arial" panose="020B0604020202020204" pitchFamily="34" charset="0"/>
              <a:buChar char="•"/>
            </a:pPr>
            <a:r>
              <a:rPr lang="en-US" sz="1600" u="sng" dirty="0">
                <a:solidFill>
                  <a:schemeClr val="bg1"/>
                </a:solidFill>
                <a:effectLst/>
                <a:ea typeface="Times New Roman" panose="02020603050405020304" pitchFamily="18" charset="0"/>
              </a:rPr>
              <a:t>Integrated Locomotive Cab Environment</a:t>
            </a:r>
          </a:p>
          <a:p>
            <a:pPr marL="1028700" lvl="1" indent="-342900" algn="ctr"/>
            <a:r>
              <a:rPr lang="en-US" sz="1600" dirty="0">
                <a:solidFill>
                  <a:schemeClr val="bg1"/>
                </a:solidFill>
                <a:ea typeface="Times New Roman" panose="02020603050405020304" pitchFamily="18" charset="0"/>
              </a:rPr>
              <a:t>Engine Control and Distributed Power</a:t>
            </a:r>
          </a:p>
          <a:p>
            <a:pPr marL="1028700" lvl="1" indent="-342900" algn="ctr"/>
            <a:r>
              <a:rPr lang="en-US" sz="1600" dirty="0">
                <a:solidFill>
                  <a:schemeClr val="bg1"/>
                </a:solidFill>
                <a:ea typeface="Times New Roman" panose="02020603050405020304" pitchFamily="18" charset="0"/>
              </a:rPr>
              <a:t>Energy Management</a:t>
            </a:r>
          </a:p>
          <a:p>
            <a:pPr marL="1028700" lvl="1" indent="-342900" algn="ctr"/>
            <a:r>
              <a:rPr lang="en-US" sz="1600" dirty="0">
                <a:solidFill>
                  <a:schemeClr val="bg1"/>
                </a:solidFill>
                <a:ea typeface="Times New Roman" panose="02020603050405020304" pitchFamily="18" charset="0"/>
              </a:rPr>
              <a:t>Positive Train Control</a:t>
            </a:r>
            <a:endParaRPr lang="en-US" sz="1600" dirty="0">
              <a:solidFill>
                <a:schemeClr val="bg1"/>
              </a:solidFill>
              <a:effectLst/>
              <a:ea typeface="Times New Roman" panose="02020603050405020304" pitchFamily="18" charset="0"/>
            </a:endParaRPr>
          </a:p>
          <a:p>
            <a:pPr marL="692150" lvl="2" indent="-234950" algn="ctr">
              <a:buFont typeface="Courier New" panose="02070309020205020404" pitchFamily="49" charset="0"/>
              <a:buChar char="o"/>
            </a:pPr>
            <a:endParaRPr lang="en-US" sz="1600" dirty="0">
              <a:solidFill>
                <a:schemeClr val="bg1"/>
              </a:solidFill>
              <a:ea typeface="Cambria Math" panose="02040503050406030204" pitchFamily="18" charset="0"/>
            </a:endParaRPr>
          </a:p>
          <a:p>
            <a:pPr marL="342900" indent="-342900" algn="ctr">
              <a:buFont typeface="Arial" panose="020B0604020202020204" pitchFamily="34" charset="0"/>
              <a:buChar char="•"/>
            </a:pPr>
            <a:r>
              <a:rPr lang="en-US" sz="1600" u="sng" dirty="0">
                <a:solidFill>
                  <a:schemeClr val="bg1"/>
                </a:solidFill>
                <a:effectLst/>
                <a:ea typeface="Times New Roman" panose="02020603050405020304" pitchFamily="18" charset="0"/>
              </a:rPr>
              <a:t>Next Generation Centralized Monitoring &amp; Control</a:t>
            </a:r>
          </a:p>
          <a:p>
            <a:pPr marL="1028700" lvl="1" indent="-342900" algn="ctr"/>
            <a:r>
              <a:rPr lang="en-US" sz="1600" dirty="0">
                <a:solidFill>
                  <a:schemeClr val="bg1"/>
                </a:solidFill>
                <a:ea typeface="Times New Roman" panose="02020603050405020304" pitchFamily="18" charset="0"/>
              </a:rPr>
              <a:t>Dispatch Systems</a:t>
            </a:r>
          </a:p>
          <a:p>
            <a:pPr marL="1028700" lvl="1" indent="-342900" algn="ctr"/>
            <a:r>
              <a:rPr lang="en-US" sz="1600" dirty="0">
                <a:solidFill>
                  <a:schemeClr val="bg1"/>
                </a:solidFill>
                <a:ea typeface="Times New Roman" panose="02020603050405020304" pitchFamily="18" charset="0"/>
              </a:rPr>
              <a:t>SCADA</a:t>
            </a:r>
          </a:p>
          <a:p>
            <a:pPr marL="1028700" lvl="1" indent="-342900" algn="ctr"/>
            <a:r>
              <a:rPr lang="en-US" sz="1600" dirty="0">
                <a:solidFill>
                  <a:schemeClr val="bg1"/>
                </a:solidFill>
                <a:ea typeface="Times New Roman" panose="02020603050405020304" pitchFamily="18" charset="0"/>
              </a:rPr>
              <a:t>PTC Back-Office</a:t>
            </a:r>
          </a:p>
          <a:p>
            <a:pPr marL="1028700" lvl="1" indent="-342900" algn="ctr"/>
            <a:r>
              <a:rPr lang="en-US" sz="1600" dirty="0">
                <a:solidFill>
                  <a:schemeClr val="bg1"/>
                </a:solidFill>
                <a:ea typeface="Times New Roman" panose="02020603050405020304" pitchFamily="18" charset="0"/>
              </a:rPr>
              <a:t>Remote Monitoring</a:t>
            </a:r>
          </a:p>
          <a:p>
            <a:pPr marL="1028700" lvl="1" indent="-342900" algn="ctr"/>
            <a:r>
              <a:rPr lang="en-US" sz="1600" dirty="0">
                <a:solidFill>
                  <a:schemeClr val="bg1"/>
                </a:solidFill>
                <a:ea typeface="Times New Roman" panose="02020603050405020304" pitchFamily="18" charset="0"/>
              </a:rPr>
              <a:t>AI supported Advisory Systems</a:t>
            </a:r>
          </a:p>
          <a:p>
            <a:pPr marL="692150" lvl="2" indent="-234950" algn="ctr">
              <a:buFont typeface="Courier New" panose="02070309020205020404" pitchFamily="49" charset="0"/>
              <a:buChar char="o"/>
            </a:pPr>
            <a:endParaRPr lang="en-US" sz="1600" dirty="0">
              <a:solidFill>
                <a:schemeClr val="bg1"/>
              </a:solidFill>
              <a:ea typeface="Cambria Math" panose="02040503050406030204" pitchFamily="18" charset="0"/>
            </a:endParaRPr>
          </a:p>
        </p:txBody>
      </p:sp>
    </p:spTree>
    <p:extLst>
      <p:ext uri="{BB962C8B-B14F-4D97-AF65-F5344CB8AC3E}">
        <p14:creationId xmlns:p14="http://schemas.microsoft.com/office/powerpoint/2010/main" val="127779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5A8AD87-16A8-E107-FEB2-314978C04707}"/>
              </a:ext>
            </a:extLst>
          </p:cNvPr>
          <p:cNvGrpSpPr/>
          <p:nvPr/>
        </p:nvGrpSpPr>
        <p:grpSpPr>
          <a:xfrm>
            <a:off x="544513" y="940666"/>
            <a:ext cx="6711330" cy="3817937"/>
            <a:chOff x="6619436" y="1097280"/>
            <a:chExt cx="5235394" cy="2331721"/>
          </a:xfrm>
        </p:grpSpPr>
        <p:pic>
          <p:nvPicPr>
            <p:cNvPr id="8" name="Picture 7">
              <a:extLst>
                <a:ext uri="{FF2B5EF4-FFF2-40B4-BE49-F238E27FC236}">
                  <a16:creationId xmlns:a16="http://schemas.microsoft.com/office/drawing/2014/main" id="{71055E6B-E06F-1528-2AF7-97296B5C7D29}"/>
                </a:ext>
              </a:extLst>
            </p:cNvPr>
            <p:cNvPicPr>
              <a:picLocks noChangeAspect="1"/>
            </p:cNvPicPr>
            <p:nvPr/>
          </p:nvPicPr>
          <p:blipFill>
            <a:blip r:embed="rId2"/>
            <a:stretch>
              <a:fillRect/>
            </a:stretch>
          </p:blipFill>
          <p:spPr>
            <a:xfrm>
              <a:off x="6619436" y="1097280"/>
              <a:ext cx="5235394" cy="2209992"/>
            </a:xfrm>
            <a:prstGeom prst="rect">
              <a:avLst/>
            </a:prstGeom>
          </p:spPr>
        </p:pic>
        <p:sp>
          <p:nvSpPr>
            <p:cNvPr id="11" name="Rectangle 10">
              <a:extLst>
                <a:ext uri="{FF2B5EF4-FFF2-40B4-BE49-F238E27FC236}">
                  <a16:creationId xmlns:a16="http://schemas.microsoft.com/office/drawing/2014/main" id="{9FDB9019-1D1B-743E-2048-A51D8FDB06BC}"/>
                </a:ext>
              </a:extLst>
            </p:cNvPr>
            <p:cNvSpPr/>
            <p:nvPr/>
          </p:nvSpPr>
          <p:spPr>
            <a:xfrm>
              <a:off x="8365066" y="1600200"/>
              <a:ext cx="3489764" cy="18288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 Placeholder 1">
            <a:extLst>
              <a:ext uri="{FF2B5EF4-FFF2-40B4-BE49-F238E27FC236}">
                <a16:creationId xmlns:a16="http://schemas.microsoft.com/office/drawing/2014/main" id="{CEFD79AF-07B8-8EA6-1AC5-FA4038B5DC70}"/>
              </a:ext>
            </a:extLst>
          </p:cNvPr>
          <p:cNvSpPr>
            <a:spLocks noGrp="1"/>
          </p:cNvSpPr>
          <p:nvPr>
            <p:ph type="body" sz="quarter" idx="13"/>
          </p:nvPr>
        </p:nvSpPr>
        <p:spPr>
          <a:xfrm>
            <a:off x="3554729" y="2011680"/>
            <a:ext cx="8246746" cy="3817937"/>
          </a:xfrm>
        </p:spPr>
        <p:txBody>
          <a:bodyPr/>
          <a:lstStyle/>
          <a:p>
            <a:pPr marL="342900" indent="-342900">
              <a:buFont typeface="Arial" panose="020B0604020202020204" pitchFamily="34" charset="0"/>
              <a:buChar char="•"/>
            </a:pPr>
            <a:r>
              <a:rPr lang="en-US" b="0" dirty="0"/>
              <a:t>Among other things, this update to 49 CFR Part 238 completes the requirements for High-Speed Trainsets</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As published in 2023, included the requirements for a Vehicle Control System and Communications Vulnerability Assessment</a:t>
            </a:r>
          </a:p>
          <a:p>
            <a:pPr marL="1028700" lvl="1" indent="-342900"/>
            <a:r>
              <a:rPr lang="en-US" b="0" dirty="0"/>
              <a:t>Identify system vulnerabilities and associated risks</a:t>
            </a:r>
          </a:p>
          <a:p>
            <a:pPr marL="1028700" lvl="1" indent="-342900"/>
            <a:r>
              <a:rPr lang="en-US" dirty="0"/>
              <a:t>Apply countermeasures</a:t>
            </a:r>
          </a:p>
          <a:p>
            <a:pPr marL="1028700" lvl="1" indent="-342900"/>
            <a:r>
              <a:rPr lang="en-US" b="0" dirty="0"/>
              <a:t>Risk mitigations</a:t>
            </a:r>
          </a:p>
          <a:p>
            <a:pPr marL="1028700" lvl="1" indent="-342900"/>
            <a:endParaRPr lang="en-US" b="0" dirty="0"/>
          </a:p>
          <a:p>
            <a:pPr marL="342900" indent="-342900">
              <a:buFont typeface="Arial" panose="020B0604020202020204" pitchFamily="34" charset="0"/>
              <a:buChar char="•"/>
            </a:pPr>
            <a:r>
              <a:rPr lang="en-US" b="0" dirty="0"/>
              <a:t>The final rule will reflect public comments and recent developments by DHS and other agencies to mitigate cyber security risks</a:t>
            </a:r>
          </a:p>
          <a:p>
            <a:pPr marL="342900" indent="-342900">
              <a:buFont typeface="Arial" panose="020B0604020202020204" pitchFamily="34" charset="0"/>
              <a:buChar char="•"/>
            </a:pPr>
            <a:endParaRPr lang="en-US" b="0" dirty="0"/>
          </a:p>
        </p:txBody>
      </p:sp>
      <p:sp>
        <p:nvSpPr>
          <p:cNvPr id="4" name="Text Placeholder 3">
            <a:extLst>
              <a:ext uri="{FF2B5EF4-FFF2-40B4-BE49-F238E27FC236}">
                <a16:creationId xmlns:a16="http://schemas.microsoft.com/office/drawing/2014/main" id="{784B4B9B-F334-A964-CC12-551F0D2ABDFE}"/>
              </a:ext>
            </a:extLst>
          </p:cNvPr>
          <p:cNvSpPr>
            <a:spLocks noGrp="1"/>
          </p:cNvSpPr>
          <p:nvPr>
            <p:ph type="body" sz="quarter" idx="11"/>
          </p:nvPr>
        </p:nvSpPr>
        <p:spPr/>
        <p:txBody>
          <a:bodyPr/>
          <a:lstStyle/>
          <a:p>
            <a:r>
              <a:rPr lang="en-US" dirty="0"/>
              <a:t>2023 Notice of Proposed Rulemaking:  Passenger Equipment Safety Standards</a:t>
            </a:r>
          </a:p>
        </p:txBody>
      </p:sp>
    </p:spTree>
    <p:extLst>
      <p:ext uri="{BB962C8B-B14F-4D97-AF65-F5344CB8AC3E}">
        <p14:creationId xmlns:p14="http://schemas.microsoft.com/office/powerpoint/2010/main" val="3273681872"/>
      </p:ext>
    </p:extLst>
  </p:cSld>
  <p:clrMapOvr>
    <a:masterClrMapping/>
  </p:clrMapOvr>
</p:sld>
</file>

<file path=ppt/theme/theme1.xml><?xml version="1.0" encoding="utf-8"?>
<a:theme xmlns:a="http://schemas.openxmlformats.org/drawingml/2006/main" name="1_Section">
  <a:themeElements>
    <a:clrScheme name="FRA Brand Colors">
      <a:dk1>
        <a:sysClr val="windowText" lastClr="000000"/>
      </a:dk1>
      <a:lt1>
        <a:sysClr val="window" lastClr="FFFFFF"/>
      </a:lt1>
      <a:dk2>
        <a:srgbClr val="44546A"/>
      </a:dk2>
      <a:lt2>
        <a:srgbClr val="E7E6E6"/>
      </a:lt2>
      <a:accent1>
        <a:srgbClr val="00205B"/>
      </a:accent1>
      <a:accent2>
        <a:srgbClr val="9B0000"/>
      </a:accent2>
      <a:accent3>
        <a:srgbClr val="163F8D"/>
      </a:accent3>
      <a:accent4>
        <a:srgbClr val="767373"/>
      </a:accent4>
      <a:accent5>
        <a:srgbClr val="50325A"/>
      </a:accent5>
      <a:accent6>
        <a:srgbClr val="066D6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Line Headline">
  <a:themeElements>
    <a:clrScheme name="FRA Brand Colors">
      <a:dk1>
        <a:sysClr val="windowText" lastClr="000000"/>
      </a:dk1>
      <a:lt1>
        <a:sysClr val="window" lastClr="FFFFFF"/>
      </a:lt1>
      <a:dk2>
        <a:srgbClr val="44546A"/>
      </a:dk2>
      <a:lt2>
        <a:srgbClr val="E7E6E6"/>
      </a:lt2>
      <a:accent1>
        <a:srgbClr val="00205B"/>
      </a:accent1>
      <a:accent2>
        <a:srgbClr val="9B0000"/>
      </a:accent2>
      <a:accent3>
        <a:srgbClr val="163F8D"/>
      </a:accent3>
      <a:accent4>
        <a:srgbClr val="767373"/>
      </a:accent4>
      <a:accent5>
        <a:srgbClr val="50325A"/>
      </a:accent5>
      <a:accent6>
        <a:srgbClr val="066D6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line Head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act 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5B18A6CC496C4EB6D00C7F108B1CE2" ma:contentTypeVersion="11" ma:contentTypeDescription="Create a new document." ma:contentTypeScope="" ma:versionID="3bdab31c924b60b6821cf2a9d50c9d4b">
  <xsd:schema xmlns:xsd="http://www.w3.org/2001/XMLSchema" xmlns:xs="http://www.w3.org/2001/XMLSchema" xmlns:p="http://schemas.microsoft.com/office/2006/metadata/properties" xmlns:ns2="4024e5c1-f105-4bf3-8392-07c48f7e956d" xmlns:ns3="5049f8eb-3086-4dad-8dfa-deeaf3458b08" targetNamespace="http://schemas.microsoft.com/office/2006/metadata/properties" ma:root="true" ma:fieldsID="8b8a21513abb514da7bde073411ddc79" ns2:_="" ns3:_="">
    <xsd:import namespace="4024e5c1-f105-4bf3-8392-07c48f7e956d"/>
    <xsd:import namespace="5049f8eb-3086-4dad-8dfa-deeaf3458b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4e5c1-f105-4bf3-8392-07c48f7e9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5bdcfac-3cee-4e80-852e-164a48446b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49f8eb-3086-4dad-8dfa-deeaf3458b0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2734db-913b-46ca-bf7d-099b25ae21c4}" ma:internalName="TaxCatchAll" ma:showField="CatchAllData" ma:web="5049f8eb-3086-4dad-8dfa-deeaf3458b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24e5c1-f105-4bf3-8392-07c48f7e956d">
      <Terms xmlns="http://schemas.microsoft.com/office/infopath/2007/PartnerControls"/>
    </lcf76f155ced4ddcb4097134ff3c332f>
    <TaxCatchAll xmlns="5049f8eb-3086-4dad-8dfa-deeaf3458b08" xsi:nil="true"/>
  </documentManagement>
</p:properties>
</file>

<file path=customXml/itemProps1.xml><?xml version="1.0" encoding="utf-8"?>
<ds:datastoreItem xmlns:ds="http://schemas.openxmlformats.org/officeDocument/2006/customXml" ds:itemID="{505786C5-8A73-48A4-A71D-9C40AF83D04B}"/>
</file>

<file path=customXml/itemProps2.xml><?xml version="1.0" encoding="utf-8"?>
<ds:datastoreItem xmlns:ds="http://schemas.openxmlformats.org/officeDocument/2006/customXml" ds:itemID="{6B54822D-8755-41B1-B073-5013AC4A1633}"/>
</file>

<file path=customXml/itemProps3.xml><?xml version="1.0" encoding="utf-8"?>
<ds:datastoreItem xmlns:ds="http://schemas.openxmlformats.org/officeDocument/2006/customXml" ds:itemID="{8F8A8FC4-CC7C-402B-8A34-2450888ED288}"/>
</file>

<file path=docProps/app.xml><?xml version="1.0" encoding="utf-8"?>
<Properties xmlns="http://schemas.openxmlformats.org/officeDocument/2006/extended-properties" xmlns:vt="http://schemas.openxmlformats.org/officeDocument/2006/docPropsVTypes">
  <TotalTime>4713</TotalTime>
  <Words>924</Words>
  <Application>Microsoft Office PowerPoint</Application>
  <PresentationFormat>Widescreen</PresentationFormat>
  <Paragraphs>181</Paragraphs>
  <Slides>11</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Calibri Light</vt:lpstr>
      <vt:lpstr>Courier New</vt:lpstr>
      <vt:lpstr>Symbol</vt:lpstr>
      <vt:lpstr>Wingdings</vt:lpstr>
      <vt:lpstr>1_Section</vt:lpstr>
      <vt:lpstr>1-Line Headline</vt:lpstr>
      <vt:lpstr>2-line Headline</vt:lpstr>
      <vt:lpstr>Contact Us</vt:lpstr>
      <vt:lpstr>PowerPoint Presentation</vt:lpstr>
      <vt:lpstr>Agencies Contributing to Critical Infrastructure Resiliency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Tolbert, Kimberly CTR (FRA)</dc:creator>
  <cp:lastModifiedBy>Hayward-Williams, Carolyn (FRA)</cp:lastModifiedBy>
  <cp:revision>173</cp:revision>
  <cp:lastPrinted>2024-03-07T22:16:51Z</cp:lastPrinted>
  <dcterms:created xsi:type="dcterms:W3CDTF">2021-04-30T18:17:57Z</dcterms:created>
  <dcterms:modified xsi:type="dcterms:W3CDTF">2024-10-21T11:41:20Z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0x0101002E5B18A6CC496C4EB6D00C7F108B1CE2</vt:lpwstr>
  </property>
</Properties>
</file>