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diagrams/data1.xml" ContentType="application/vnd.openxmlformats-officedocument.drawingml.diagramData+xml"/>
  <Override PartName="/ppt/presentation.xml" ContentType="application/vnd.openxmlformats-officedocument.presentationml.presentation.main+xml"/>
  <Override PartName="/ppt/slides/slide1.xml" ContentType="application/vnd.openxmlformats-officedocument.presentationml.slide+xml"/>
  <Override PartName="/ppt/slideLayouts/slideLayout10.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Layouts/slideLayout8.xml" ContentType="application/vnd.openxmlformats-officedocument.presentationml.slideLayout+xml"/>
  <Override PartName="/ppt/notesSlides/notesSlide11.xml" ContentType="application/vnd.openxmlformats-officedocument.presentationml.notesSlide+xml"/>
  <Override PartName="/ppt/slideLayouts/slideLayout7.xml" ContentType="application/vnd.openxmlformats-officedocument.presentationml.slideLayout+xml"/>
  <Override PartName="/ppt/notesSlides/notesSlide12.xml" ContentType="application/vnd.openxmlformats-officedocument.presentationml.notes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Layouts/slideLayout5.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slideLayouts/slideLayout4.xml" ContentType="application/vnd.openxmlformats-officedocument.presentationml.slideLayout+xml"/>
  <Override PartName="/ppt/notesSlides/notesSlide17.xml" ContentType="application/vnd.openxmlformats-officedocument.presentationml.notesSlide+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handoutMasters/handoutMaster1.xml" ContentType="application/vnd.openxmlformats-officedocument.presentationml.handoutMaster+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handoutMasterIdLst>
    <p:handoutMasterId r:id="rId27"/>
  </p:handoutMasterIdLst>
  <p:sldIdLst>
    <p:sldId id="256" r:id="rId2"/>
    <p:sldId id="296" r:id="rId3"/>
    <p:sldId id="258" r:id="rId4"/>
    <p:sldId id="259" r:id="rId5"/>
    <p:sldId id="297" r:id="rId6"/>
    <p:sldId id="264" r:id="rId7"/>
    <p:sldId id="265" r:id="rId8"/>
    <p:sldId id="298" r:id="rId9"/>
    <p:sldId id="260" r:id="rId10"/>
    <p:sldId id="261" r:id="rId11"/>
    <p:sldId id="262" r:id="rId12"/>
    <p:sldId id="263" r:id="rId13"/>
    <p:sldId id="266" r:id="rId14"/>
    <p:sldId id="299" r:id="rId15"/>
    <p:sldId id="267" r:id="rId16"/>
    <p:sldId id="268" r:id="rId17"/>
    <p:sldId id="300" r:id="rId18"/>
    <p:sldId id="270" r:id="rId19"/>
    <p:sldId id="271" r:id="rId20"/>
    <p:sldId id="295" r:id="rId21"/>
    <p:sldId id="272" r:id="rId22"/>
    <p:sldId id="273" r:id="rId23"/>
    <p:sldId id="274" r:id="rId24"/>
    <p:sldId id="275" r:id="rId25"/>
  </p:sldIdLst>
  <p:sldSz cx="12192000" cy="6858000"/>
  <p:notesSz cx="6858000" cy="9144000"/>
  <p:embeddedFontLst>
    <p:embeddedFont>
      <p:font typeface="Georgia" panose="02040502050405020303" pitchFamily="18" charset="0"/>
      <p:regular r:id="rId28"/>
      <p:bold r:id="rId29"/>
      <p:italic r:id="rId30"/>
      <p:boldItalic r:id="rId31"/>
    </p:embeddedFont>
    <p:embeddedFont>
      <p:font typeface="Nunito Sans" pitchFamily="2" charset="77"/>
      <p:regular r:id="rId32"/>
      <p:bold r:id="rId33"/>
      <p:italic r:id="rId34"/>
      <p:boldItalic r:id="rId35"/>
    </p:embeddedFont>
    <p:embeddedFont>
      <p:font typeface="Play" pitchFamily="2" charset="0"/>
      <p:regular r:id="rId36"/>
      <p:bold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6" roundtripDataSignature="AMtx7mhQVcC6cJia7r+geh2UFKebX1kF+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niella Julius" initials="" lastIdx="1" clrIdx="0"/>
  <p:cmAuthor id="1" name="Yaniv Mallet"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8A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15"/>
    <p:restoredTop sz="50337"/>
  </p:normalViewPr>
  <p:slideViewPr>
    <p:cSldViewPr snapToGrid="0">
      <p:cViewPr varScale="1">
        <p:scale>
          <a:sx n="75" d="100"/>
          <a:sy n="75" d="100"/>
        </p:scale>
        <p:origin x="3456" y="176"/>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118" d="100"/>
          <a:sy n="118" d="100"/>
        </p:scale>
        <p:origin x="4392"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font" Target="fonts/font7.fntdata"/><Relationship Id="rId63"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56" Type="http://customschemas.google.com/relationships/presentationmetadata" Target="metadata"/><Relationship Id="rId64"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59" Type="http://schemas.openxmlformats.org/officeDocument/2006/relationships/viewProps" Target="viewProps.xml"/><Relationship Id="rId20" Type="http://schemas.openxmlformats.org/officeDocument/2006/relationships/slide" Target="slides/slide19.xml"/><Relationship Id="rId62" Type="http://schemas.openxmlformats.org/officeDocument/2006/relationships/customXml" Target="../customXml/item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8127CF-AF54-3E4F-855F-CDD75B475429}" type="doc">
      <dgm:prSet loTypeId="urn:microsoft.com/office/officeart/2005/8/layout/chevron1" loCatId="" qsTypeId="urn:microsoft.com/office/officeart/2005/8/quickstyle/simple3" qsCatId="simple" csTypeId="urn:microsoft.com/office/officeart/2005/8/colors/colorful4" csCatId="colorful" phldr="1"/>
      <dgm:spPr/>
    </dgm:pt>
    <dgm:pt modelId="{D27DC584-272D-2D42-8EDB-1B4CB1EF0BBB}">
      <dgm:prSet phldrT="[Text]"/>
      <dgm:spPr/>
      <dgm:t>
        <a:bodyPr/>
        <a:lstStyle/>
        <a:p>
          <a:r>
            <a:rPr lang="en-US" dirty="0"/>
            <a:t>Detection</a:t>
          </a:r>
        </a:p>
      </dgm:t>
    </dgm:pt>
    <dgm:pt modelId="{074BA6F4-D3B5-A945-8261-54778018A2F2}" type="parTrans" cxnId="{2AEADC22-57D5-BB4A-8C54-06015734A14C}">
      <dgm:prSet/>
      <dgm:spPr/>
      <dgm:t>
        <a:bodyPr/>
        <a:lstStyle/>
        <a:p>
          <a:endParaRPr lang="en-US"/>
        </a:p>
      </dgm:t>
    </dgm:pt>
    <dgm:pt modelId="{03630318-860E-A54F-9DDA-8ACB3EF4AEAA}" type="sibTrans" cxnId="{2AEADC22-57D5-BB4A-8C54-06015734A14C}">
      <dgm:prSet/>
      <dgm:spPr/>
      <dgm:t>
        <a:bodyPr/>
        <a:lstStyle/>
        <a:p>
          <a:endParaRPr lang="en-US"/>
        </a:p>
      </dgm:t>
    </dgm:pt>
    <dgm:pt modelId="{2D98DF8B-A773-F04E-91BB-A943C72BDAE2}">
      <dgm:prSet phldrT="[Text]"/>
      <dgm:spPr/>
      <dgm:t>
        <a:bodyPr/>
        <a:lstStyle/>
        <a:p>
          <a:r>
            <a:rPr lang="en-US" dirty="0"/>
            <a:t>Enrichment</a:t>
          </a:r>
        </a:p>
      </dgm:t>
    </dgm:pt>
    <dgm:pt modelId="{FD4421FF-ACFA-F542-9786-925C62639A93}" type="parTrans" cxnId="{41E9F1E9-99BE-C043-8193-DD91499B7274}">
      <dgm:prSet/>
      <dgm:spPr/>
      <dgm:t>
        <a:bodyPr/>
        <a:lstStyle/>
        <a:p>
          <a:endParaRPr lang="en-US"/>
        </a:p>
      </dgm:t>
    </dgm:pt>
    <dgm:pt modelId="{ADA70A0B-2F9E-D846-A4A8-154E61F12E63}" type="sibTrans" cxnId="{41E9F1E9-99BE-C043-8193-DD91499B7274}">
      <dgm:prSet/>
      <dgm:spPr/>
      <dgm:t>
        <a:bodyPr/>
        <a:lstStyle/>
        <a:p>
          <a:endParaRPr lang="en-US"/>
        </a:p>
      </dgm:t>
    </dgm:pt>
    <dgm:pt modelId="{5378B43A-6233-554F-B7BD-620878D70661}">
      <dgm:prSet phldrT="[Text]"/>
      <dgm:spPr/>
      <dgm:t>
        <a:bodyPr/>
        <a:lstStyle/>
        <a:p>
          <a:r>
            <a:rPr lang="en-US" dirty="0"/>
            <a:t>Investigation</a:t>
          </a:r>
        </a:p>
      </dgm:t>
    </dgm:pt>
    <dgm:pt modelId="{DE943828-9C6E-1F48-A515-65258EF2BDE7}" type="parTrans" cxnId="{B3090ABE-AEC0-8D4D-A990-90D274B07B22}">
      <dgm:prSet/>
      <dgm:spPr/>
      <dgm:t>
        <a:bodyPr/>
        <a:lstStyle/>
        <a:p>
          <a:endParaRPr lang="en-US"/>
        </a:p>
      </dgm:t>
    </dgm:pt>
    <dgm:pt modelId="{5226B466-2A83-8E46-AB99-ABF2B6349C5C}" type="sibTrans" cxnId="{B3090ABE-AEC0-8D4D-A990-90D274B07B22}">
      <dgm:prSet/>
      <dgm:spPr/>
      <dgm:t>
        <a:bodyPr/>
        <a:lstStyle/>
        <a:p>
          <a:endParaRPr lang="en-US"/>
        </a:p>
      </dgm:t>
    </dgm:pt>
    <dgm:pt modelId="{C3D7D085-8383-0244-8BEE-214D032B5DF4}">
      <dgm:prSet phldrT="[Text]"/>
      <dgm:spPr/>
      <dgm:t>
        <a:bodyPr/>
        <a:lstStyle/>
        <a:p>
          <a:r>
            <a:rPr lang="en-US" dirty="0"/>
            <a:t>Response</a:t>
          </a:r>
        </a:p>
      </dgm:t>
    </dgm:pt>
    <dgm:pt modelId="{079C4217-1FA7-1A42-9C4A-1EB5C1C83184}" type="parTrans" cxnId="{3A0F91E0-3183-C74A-BDE7-2173CDBBD713}">
      <dgm:prSet/>
      <dgm:spPr/>
      <dgm:t>
        <a:bodyPr/>
        <a:lstStyle/>
        <a:p>
          <a:endParaRPr lang="en-US"/>
        </a:p>
      </dgm:t>
    </dgm:pt>
    <dgm:pt modelId="{270491C8-CE85-4142-B4F8-3D3AABB951CB}" type="sibTrans" cxnId="{3A0F91E0-3183-C74A-BDE7-2173CDBBD713}">
      <dgm:prSet/>
      <dgm:spPr/>
      <dgm:t>
        <a:bodyPr/>
        <a:lstStyle/>
        <a:p>
          <a:endParaRPr lang="en-US"/>
        </a:p>
      </dgm:t>
    </dgm:pt>
    <dgm:pt modelId="{3DC2564A-CA75-7646-874F-DA921454DA46}" type="pres">
      <dgm:prSet presAssocID="{428127CF-AF54-3E4F-855F-CDD75B475429}" presName="Name0" presStyleCnt="0">
        <dgm:presLayoutVars>
          <dgm:dir/>
          <dgm:animLvl val="lvl"/>
          <dgm:resizeHandles val="exact"/>
        </dgm:presLayoutVars>
      </dgm:prSet>
      <dgm:spPr/>
    </dgm:pt>
    <dgm:pt modelId="{FB3AFFB8-4ABB-2F4E-AACC-A4F08BB451CD}" type="pres">
      <dgm:prSet presAssocID="{D27DC584-272D-2D42-8EDB-1B4CB1EF0BBB}" presName="parTxOnly" presStyleLbl="node1" presStyleIdx="0" presStyleCnt="4">
        <dgm:presLayoutVars>
          <dgm:chMax val="0"/>
          <dgm:chPref val="0"/>
          <dgm:bulletEnabled val="1"/>
        </dgm:presLayoutVars>
      </dgm:prSet>
      <dgm:spPr/>
    </dgm:pt>
    <dgm:pt modelId="{F2396640-5249-4546-AA01-052425D2EE14}" type="pres">
      <dgm:prSet presAssocID="{03630318-860E-A54F-9DDA-8ACB3EF4AEAA}" presName="parTxOnlySpace" presStyleCnt="0"/>
      <dgm:spPr/>
    </dgm:pt>
    <dgm:pt modelId="{86DEE902-7074-2F42-8817-BEA6AB1FFF43}" type="pres">
      <dgm:prSet presAssocID="{2D98DF8B-A773-F04E-91BB-A943C72BDAE2}" presName="parTxOnly" presStyleLbl="node1" presStyleIdx="1" presStyleCnt="4">
        <dgm:presLayoutVars>
          <dgm:chMax val="0"/>
          <dgm:chPref val="0"/>
          <dgm:bulletEnabled val="1"/>
        </dgm:presLayoutVars>
      </dgm:prSet>
      <dgm:spPr/>
    </dgm:pt>
    <dgm:pt modelId="{55BBF562-33B9-B449-9B14-BC4290982BCE}" type="pres">
      <dgm:prSet presAssocID="{ADA70A0B-2F9E-D846-A4A8-154E61F12E63}" presName="parTxOnlySpace" presStyleCnt="0"/>
      <dgm:spPr/>
    </dgm:pt>
    <dgm:pt modelId="{1E9A5A37-9700-4C47-87DD-F12D95FA038E}" type="pres">
      <dgm:prSet presAssocID="{5378B43A-6233-554F-B7BD-620878D70661}" presName="parTxOnly" presStyleLbl="node1" presStyleIdx="2" presStyleCnt="4">
        <dgm:presLayoutVars>
          <dgm:chMax val="0"/>
          <dgm:chPref val="0"/>
          <dgm:bulletEnabled val="1"/>
        </dgm:presLayoutVars>
      </dgm:prSet>
      <dgm:spPr/>
    </dgm:pt>
    <dgm:pt modelId="{AE4FF04E-101F-F948-850D-3EF1B52E4D6C}" type="pres">
      <dgm:prSet presAssocID="{5226B466-2A83-8E46-AB99-ABF2B6349C5C}" presName="parTxOnlySpace" presStyleCnt="0"/>
      <dgm:spPr/>
    </dgm:pt>
    <dgm:pt modelId="{B1283E1F-8B0D-B540-9C51-9002072EE3D1}" type="pres">
      <dgm:prSet presAssocID="{C3D7D085-8383-0244-8BEE-214D032B5DF4}" presName="parTxOnly" presStyleLbl="node1" presStyleIdx="3" presStyleCnt="4">
        <dgm:presLayoutVars>
          <dgm:chMax val="0"/>
          <dgm:chPref val="0"/>
          <dgm:bulletEnabled val="1"/>
        </dgm:presLayoutVars>
      </dgm:prSet>
      <dgm:spPr/>
    </dgm:pt>
  </dgm:ptLst>
  <dgm:cxnLst>
    <dgm:cxn modelId="{66BE380D-1C48-E246-A216-FEA35B090B09}" type="presOf" srcId="{C3D7D085-8383-0244-8BEE-214D032B5DF4}" destId="{B1283E1F-8B0D-B540-9C51-9002072EE3D1}" srcOrd="0" destOrd="0" presId="urn:microsoft.com/office/officeart/2005/8/layout/chevron1"/>
    <dgm:cxn modelId="{2AEADC22-57D5-BB4A-8C54-06015734A14C}" srcId="{428127CF-AF54-3E4F-855F-CDD75B475429}" destId="{D27DC584-272D-2D42-8EDB-1B4CB1EF0BBB}" srcOrd="0" destOrd="0" parTransId="{074BA6F4-D3B5-A945-8261-54778018A2F2}" sibTransId="{03630318-860E-A54F-9DDA-8ACB3EF4AEAA}"/>
    <dgm:cxn modelId="{4196F483-B9EF-0947-8DEE-ABBF94730D4E}" type="presOf" srcId="{D27DC584-272D-2D42-8EDB-1B4CB1EF0BBB}" destId="{FB3AFFB8-4ABB-2F4E-AACC-A4F08BB451CD}" srcOrd="0" destOrd="0" presId="urn:microsoft.com/office/officeart/2005/8/layout/chevron1"/>
    <dgm:cxn modelId="{AEB3C28D-A377-A24C-9FE5-5D2AD4BB7280}" type="presOf" srcId="{428127CF-AF54-3E4F-855F-CDD75B475429}" destId="{3DC2564A-CA75-7646-874F-DA921454DA46}" srcOrd="0" destOrd="0" presId="urn:microsoft.com/office/officeart/2005/8/layout/chevron1"/>
    <dgm:cxn modelId="{7325998E-98AB-FB4F-8B7B-BE836663744D}" type="presOf" srcId="{5378B43A-6233-554F-B7BD-620878D70661}" destId="{1E9A5A37-9700-4C47-87DD-F12D95FA038E}" srcOrd="0" destOrd="0" presId="urn:microsoft.com/office/officeart/2005/8/layout/chevron1"/>
    <dgm:cxn modelId="{B3090ABE-AEC0-8D4D-A990-90D274B07B22}" srcId="{428127CF-AF54-3E4F-855F-CDD75B475429}" destId="{5378B43A-6233-554F-B7BD-620878D70661}" srcOrd="2" destOrd="0" parTransId="{DE943828-9C6E-1F48-A515-65258EF2BDE7}" sibTransId="{5226B466-2A83-8E46-AB99-ABF2B6349C5C}"/>
    <dgm:cxn modelId="{3A0F91E0-3183-C74A-BDE7-2173CDBBD713}" srcId="{428127CF-AF54-3E4F-855F-CDD75B475429}" destId="{C3D7D085-8383-0244-8BEE-214D032B5DF4}" srcOrd="3" destOrd="0" parTransId="{079C4217-1FA7-1A42-9C4A-1EB5C1C83184}" sibTransId="{270491C8-CE85-4142-B4F8-3D3AABB951CB}"/>
    <dgm:cxn modelId="{41E9F1E9-99BE-C043-8193-DD91499B7274}" srcId="{428127CF-AF54-3E4F-855F-CDD75B475429}" destId="{2D98DF8B-A773-F04E-91BB-A943C72BDAE2}" srcOrd="1" destOrd="0" parTransId="{FD4421FF-ACFA-F542-9786-925C62639A93}" sibTransId="{ADA70A0B-2F9E-D846-A4A8-154E61F12E63}"/>
    <dgm:cxn modelId="{111B6EF1-0AE9-6941-8A34-A3646AD32D24}" type="presOf" srcId="{2D98DF8B-A773-F04E-91BB-A943C72BDAE2}" destId="{86DEE902-7074-2F42-8817-BEA6AB1FFF43}" srcOrd="0" destOrd="0" presId="urn:microsoft.com/office/officeart/2005/8/layout/chevron1"/>
    <dgm:cxn modelId="{4FDBEB6A-9278-3440-BF28-A81D02B8605C}" type="presParOf" srcId="{3DC2564A-CA75-7646-874F-DA921454DA46}" destId="{FB3AFFB8-4ABB-2F4E-AACC-A4F08BB451CD}" srcOrd="0" destOrd="0" presId="urn:microsoft.com/office/officeart/2005/8/layout/chevron1"/>
    <dgm:cxn modelId="{1736A1A7-0B27-F342-A58A-57EA478B5356}" type="presParOf" srcId="{3DC2564A-CA75-7646-874F-DA921454DA46}" destId="{F2396640-5249-4546-AA01-052425D2EE14}" srcOrd="1" destOrd="0" presId="urn:microsoft.com/office/officeart/2005/8/layout/chevron1"/>
    <dgm:cxn modelId="{9BF27E26-7C06-3F40-8FD9-317F6B006936}" type="presParOf" srcId="{3DC2564A-CA75-7646-874F-DA921454DA46}" destId="{86DEE902-7074-2F42-8817-BEA6AB1FFF43}" srcOrd="2" destOrd="0" presId="urn:microsoft.com/office/officeart/2005/8/layout/chevron1"/>
    <dgm:cxn modelId="{070F21A1-A303-B34C-B520-6E350A74D86D}" type="presParOf" srcId="{3DC2564A-CA75-7646-874F-DA921454DA46}" destId="{55BBF562-33B9-B449-9B14-BC4290982BCE}" srcOrd="3" destOrd="0" presId="urn:microsoft.com/office/officeart/2005/8/layout/chevron1"/>
    <dgm:cxn modelId="{B7750F1D-C480-554E-8614-FF2ED137F24F}" type="presParOf" srcId="{3DC2564A-CA75-7646-874F-DA921454DA46}" destId="{1E9A5A37-9700-4C47-87DD-F12D95FA038E}" srcOrd="4" destOrd="0" presId="urn:microsoft.com/office/officeart/2005/8/layout/chevron1"/>
    <dgm:cxn modelId="{A187B946-E440-294D-A863-EF324EDE3434}" type="presParOf" srcId="{3DC2564A-CA75-7646-874F-DA921454DA46}" destId="{AE4FF04E-101F-F948-850D-3EF1B52E4D6C}" srcOrd="5" destOrd="0" presId="urn:microsoft.com/office/officeart/2005/8/layout/chevron1"/>
    <dgm:cxn modelId="{4365CEDB-05E1-4840-96BA-99962D56515C}" type="presParOf" srcId="{3DC2564A-CA75-7646-874F-DA921454DA46}" destId="{B1283E1F-8B0D-B540-9C51-9002072EE3D1}"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AFFB8-4ABB-2F4E-AACC-A4F08BB451CD}">
      <dsp:nvSpPr>
        <dsp:cNvPr id="0" name=""/>
        <dsp:cNvSpPr/>
      </dsp:nvSpPr>
      <dsp:spPr>
        <a:xfrm>
          <a:off x="5502" y="806894"/>
          <a:ext cx="3202788" cy="1281115"/>
        </a:xfrm>
        <a:prstGeom prst="chevron">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US" sz="2500" kern="1200" dirty="0"/>
            <a:t>Detection</a:t>
          </a:r>
        </a:p>
      </dsp:txBody>
      <dsp:txXfrm>
        <a:off x="646060" y="806894"/>
        <a:ext cx="1921673" cy="1281115"/>
      </dsp:txXfrm>
    </dsp:sp>
    <dsp:sp modelId="{86DEE902-7074-2F42-8817-BEA6AB1FFF43}">
      <dsp:nvSpPr>
        <dsp:cNvPr id="0" name=""/>
        <dsp:cNvSpPr/>
      </dsp:nvSpPr>
      <dsp:spPr>
        <a:xfrm>
          <a:off x="2888012" y="806894"/>
          <a:ext cx="3202788" cy="1281115"/>
        </a:xfrm>
        <a:prstGeom prst="chevron">
          <a:avLst/>
        </a:prstGeom>
        <a:gradFill rotWithShape="0">
          <a:gsLst>
            <a:gs pos="0">
              <a:schemeClr val="accent4">
                <a:hueOff val="2199979"/>
                <a:satOff val="-9734"/>
                <a:lumOff val="-1634"/>
                <a:alphaOff val="0"/>
                <a:tint val="50000"/>
                <a:satMod val="300000"/>
              </a:schemeClr>
            </a:gs>
            <a:gs pos="35000">
              <a:schemeClr val="accent4">
                <a:hueOff val="2199979"/>
                <a:satOff val="-9734"/>
                <a:lumOff val="-1634"/>
                <a:alphaOff val="0"/>
                <a:tint val="37000"/>
                <a:satMod val="300000"/>
              </a:schemeClr>
            </a:gs>
            <a:gs pos="100000">
              <a:schemeClr val="accent4">
                <a:hueOff val="2199979"/>
                <a:satOff val="-9734"/>
                <a:lumOff val="-163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US" sz="2500" kern="1200" dirty="0"/>
            <a:t>Enrichment</a:t>
          </a:r>
        </a:p>
      </dsp:txBody>
      <dsp:txXfrm>
        <a:off x="3528570" y="806894"/>
        <a:ext cx="1921673" cy="1281115"/>
      </dsp:txXfrm>
    </dsp:sp>
    <dsp:sp modelId="{1E9A5A37-9700-4C47-87DD-F12D95FA038E}">
      <dsp:nvSpPr>
        <dsp:cNvPr id="0" name=""/>
        <dsp:cNvSpPr/>
      </dsp:nvSpPr>
      <dsp:spPr>
        <a:xfrm>
          <a:off x="5770522" y="806894"/>
          <a:ext cx="3202788" cy="1281115"/>
        </a:xfrm>
        <a:prstGeom prst="chevron">
          <a:avLst/>
        </a:prstGeom>
        <a:gradFill rotWithShape="0">
          <a:gsLst>
            <a:gs pos="0">
              <a:schemeClr val="accent4">
                <a:hueOff val="4399958"/>
                <a:satOff val="-19468"/>
                <a:lumOff val="-3269"/>
                <a:alphaOff val="0"/>
                <a:tint val="50000"/>
                <a:satMod val="300000"/>
              </a:schemeClr>
            </a:gs>
            <a:gs pos="35000">
              <a:schemeClr val="accent4">
                <a:hueOff val="4399958"/>
                <a:satOff val="-19468"/>
                <a:lumOff val="-3269"/>
                <a:alphaOff val="0"/>
                <a:tint val="37000"/>
                <a:satMod val="300000"/>
              </a:schemeClr>
            </a:gs>
            <a:gs pos="100000">
              <a:schemeClr val="accent4">
                <a:hueOff val="4399958"/>
                <a:satOff val="-19468"/>
                <a:lumOff val="-326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US" sz="2500" kern="1200" dirty="0"/>
            <a:t>Investigation</a:t>
          </a:r>
        </a:p>
      </dsp:txBody>
      <dsp:txXfrm>
        <a:off x="6411080" y="806894"/>
        <a:ext cx="1921673" cy="1281115"/>
      </dsp:txXfrm>
    </dsp:sp>
    <dsp:sp modelId="{B1283E1F-8B0D-B540-9C51-9002072EE3D1}">
      <dsp:nvSpPr>
        <dsp:cNvPr id="0" name=""/>
        <dsp:cNvSpPr/>
      </dsp:nvSpPr>
      <dsp:spPr>
        <a:xfrm>
          <a:off x="8653032" y="806894"/>
          <a:ext cx="3202788" cy="1281115"/>
        </a:xfrm>
        <a:prstGeom prst="chevron">
          <a:avLst/>
        </a:prstGeom>
        <a:gradFill rotWithShape="0">
          <a:gsLst>
            <a:gs pos="0">
              <a:schemeClr val="accent4">
                <a:hueOff val="6599937"/>
                <a:satOff val="-29202"/>
                <a:lumOff val="-4903"/>
                <a:alphaOff val="0"/>
                <a:tint val="50000"/>
                <a:satMod val="300000"/>
              </a:schemeClr>
            </a:gs>
            <a:gs pos="35000">
              <a:schemeClr val="accent4">
                <a:hueOff val="6599937"/>
                <a:satOff val="-29202"/>
                <a:lumOff val="-4903"/>
                <a:alphaOff val="0"/>
                <a:tint val="37000"/>
                <a:satMod val="300000"/>
              </a:schemeClr>
            </a:gs>
            <a:gs pos="100000">
              <a:schemeClr val="accent4">
                <a:hueOff val="6599937"/>
                <a:satOff val="-29202"/>
                <a:lumOff val="-490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US" sz="2500" kern="1200" dirty="0"/>
            <a:t>Response</a:t>
          </a:r>
        </a:p>
      </dsp:txBody>
      <dsp:txXfrm>
        <a:off x="9293590" y="806894"/>
        <a:ext cx="1921673" cy="128111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9FC0B85-F043-91DF-860E-02BB364F6BF6}"/>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IL"/>
          </a:p>
        </p:txBody>
      </p:sp>
      <p:sp>
        <p:nvSpPr>
          <p:cNvPr id="3" name="Date Placeholder 2">
            <a:extLst>
              <a:ext uri="{FF2B5EF4-FFF2-40B4-BE49-F238E27FC236}">
                <a16:creationId xmlns:a16="http://schemas.microsoft.com/office/drawing/2014/main" id="{5EA31F45-B47F-4BB9-39B8-8949466A0607}"/>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AAAB167D-09E6-C74A-A6B6-9FB3A22EB897}" type="datetimeFigureOut">
              <a:rPr lang="en-IL" smtClean="0"/>
              <a:t>24/10/2024</a:t>
            </a:fld>
            <a:endParaRPr lang="en-IL"/>
          </a:p>
        </p:txBody>
      </p:sp>
      <p:sp>
        <p:nvSpPr>
          <p:cNvPr id="4" name="Footer Placeholder 3">
            <a:extLst>
              <a:ext uri="{FF2B5EF4-FFF2-40B4-BE49-F238E27FC236}">
                <a16:creationId xmlns:a16="http://schemas.microsoft.com/office/drawing/2014/main" id="{08FF0B6C-60BE-D6C4-DD8F-D361E5F5819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L"/>
          </a:p>
        </p:txBody>
      </p:sp>
      <p:sp>
        <p:nvSpPr>
          <p:cNvPr id="5" name="Slide Number Placeholder 4">
            <a:extLst>
              <a:ext uri="{FF2B5EF4-FFF2-40B4-BE49-F238E27FC236}">
                <a16:creationId xmlns:a16="http://schemas.microsoft.com/office/drawing/2014/main" id="{5AEC4594-B916-96B9-424D-2A9F322655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B159DF1-8630-5C48-9AD7-F7A2FFC864B6}" type="slidenum">
              <a:rPr lang="en-IL" smtClean="0"/>
              <a:t>‹#›</a:t>
            </a:fld>
            <a:endParaRPr lang="en-IL"/>
          </a:p>
        </p:txBody>
      </p:sp>
    </p:spTree>
    <p:extLst>
      <p:ext uri="{BB962C8B-B14F-4D97-AF65-F5344CB8AC3E}">
        <p14:creationId xmlns:p14="http://schemas.microsoft.com/office/powerpoint/2010/main" val="3580342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709057" y="250370"/>
            <a:ext cx="3048000" cy="17145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108857" y="1964871"/>
            <a:ext cx="6662057" cy="7004958"/>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fa7f4df3dc_0_0:notes"/>
          <p:cNvSpPr txBox="1">
            <a:spLocks noGrp="1"/>
          </p:cNvSpPr>
          <p:nvPr>
            <p:ph type="body" idx="1"/>
          </p:nvPr>
        </p:nvSpPr>
        <p:spPr>
          <a:xfrm>
            <a:off x="685800" y="4400549"/>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sz="1400"/>
          </a:p>
        </p:txBody>
      </p:sp>
      <p:sp>
        <p:nvSpPr>
          <p:cNvPr id="117" name="Google Shape;117;g2fa7f4df3d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fa7f4df3dc_0_1975:notes"/>
          <p:cNvSpPr txBox="1">
            <a:spLocks noGrp="1"/>
          </p:cNvSpPr>
          <p:nvPr>
            <p:ph type="body" idx="1"/>
          </p:nvPr>
        </p:nvSpPr>
        <p:spPr>
          <a:xfrm>
            <a:off x="0" y="3113314"/>
            <a:ext cx="6858000" cy="534488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dirty="0">
                <a:solidFill>
                  <a:schemeClr val="dk1"/>
                </a:solidFill>
              </a:rPr>
              <a:t>Another model we saw, was to have a SOC only for the rail security. (Maybe say a word about this picture source? It is a real example).</a:t>
            </a:r>
            <a:endParaRPr sz="1800" dirty="0">
              <a:solidFill>
                <a:schemeClr val="dk1"/>
              </a:solidFill>
            </a:endParaRPr>
          </a:p>
          <a:p>
            <a:pPr marL="0" lvl="0" indent="0" algn="l" rtl="0">
              <a:spcBef>
                <a:spcPts val="0"/>
              </a:spcBef>
              <a:spcAft>
                <a:spcPts val="0"/>
              </a:spcAft>
              <a:buClr>
                <a:schemeClr val="dk1"/>
              </a:buClr>
              <a:buSzPts val="1100"/>
              <a:buFont typeface="Arial"/>
              <a:buNone/>
            </a:pPr>
            <a:r>
              <a:rPr lang="en-US" sz="1800" dirty="0">
                <a:solidFill>
                  <a:schemeClr val="dk1"/>
                </a:solidFill>
              </a:rPr>
              <a:t>Sounds like the best approach? I mean, let’s have people focus only on rail systems, what could be better to promote rail cybersecurity?</a:t>
            </a:r>
          </a:p>
          <a:p>
            <a:pPr marL="0" lvl="0" indent="0" algn="l" rtl="0">
              <a:spcBef>
                <a:spcPts val="0"/>
              </a:spcBef>
              <a:spcAft>
                <a:spcPts val="0"/>
              </a:spcAft>
              <a:buClr>
                <a:schemeClr val="dk1"/>
              </a:buClr>
              <a:buSzPts val="1100"/>
              <a:buFont typeface="Arial"/>
              <a:buNone/>
            </a:pPr>
            <a:endParaRPr lang="en-US" sz="1800" dirty="0">
              <a:solidFill>
                <a:schemeClr val="dk1"/>
              </a:solidFill>
            </a:endParaRPr>
          </a:p>
          <a:p>
            <a:pPr marL="0" lvl="0" indent="0" algn="l" rtl="0">
              <a:spcBef>
                <a:spcPts val="0"/>
              </a:spcBef>
              <a:spcAft>
                <a:spcPts val="0"/>
              </a:spcAft>
              <a:buClr>
                <a:schemeClr val="dk1"/>
              </a:buClr>
              <a:buSzPts val="1100"/>
              <a:buFont typeface="Arial"/>
              <a:buNone/>
            </a:pPr>
            <a:r>
              <a:rPr lang="en-US" sz="1800" dirty="0">
                <a:solidFill>
                  <a:schemeClr val="dk1"/>
                </a:solidFill>
              </a:rPr>
              <a:t>After some time they were challenged with manpower </a:t>
            </a:r>
            <a:r>
              <a:rPr lang="en-US" sz="1800" dirty="0" err="1">
                <a:solidFill>
                  <a:schemeClr val="dk1"/>
                </a:solidFill>
              </a:rPr>
              <a:t>qtty</a:t>
            </a:r>
            <a:r>
              <a:rPr lang="en-US" sz="1800" dirty="0">
                <a:solidFill>
                  <a:schemeClr val="dk1"/>
                </a:solidFill>
              </a:rPr>
              <a:t>, that was because it was quite hard to budget (and recruit) two shifts of C-SOC. </a:t>
            </a:r>
          </a:p>
          <a:p>
            <a:pPr marL="0" lvl="0" indent="0" algn="l" rtl="0">
              <a:spcBef>
                <a:spcPts val="0"/>
              </a:spcBef>
              <a:spcAft>
                <a:spcPts val="0"/>
              </a:spcAft>
              <a:buClr>
                <a:schemeClr val="dk1"/>
              </a:buClr>
              <a:buSzPts val="1100"/>
              <a:buFont typeface="Arial"/>
              <a:buNone/>
            </a:pPr>
            <a:r>
              <a:rPr lang="en-US" sz="1800" dirty="0">
                <a:solidFill>
                  <a:schemeClr val="dk1"/>
                </a:solidFill>
              </a:rPr>
              <a:t>From the process POV, they had two bridges to manage: one with the “main” soc (that is overseeing all the network infrastructure) but also with the it occ itself. </a:t>
            </a:r>
          </a:p>
          <a:p>
            <a:pPr marL="0" lvl="0" indent="0" algn="l" rtl="0">
              <a:spcBef>
                <a:spcPts val="0"/>
              </a:spcBef>
              <a:spcAft>
                <a:spcPts val="0"/>
              </a:spcAft>
              <a:buClr>
                <a:schemeClr val="dk1"/>
              </a:buClr>
              <a:buSzPts val="1100"/>
              <a:buFont typeface="Arial"/>
              <a:buNone/>
            </a:pPr>
            <a:r>
              <a:rPr lang="en-US" sz="1800" dirty="0">
                <a:solidFill>
                  <a:schemeClr val="dk1"/>
                </a:solidFill>
              </a:rPr>
              <a:t>They decided to go to the next option after having too many troubles at managing two SOCs</a:t>
            </a:r>
          </a:p>
          <a:p>
            <a:pPr marL="0" lvl="0" indent="0" algn="l" rtl="0">
              <a:spcBef>
                <a:spcPts val="0"/>
              </a:spcBef>
              <a:spcAft>
                <a:spcPts val="0"/>
              </a:spcAft>
              <a:buClr>
                <a:schemeClr val="dk1"/>
              </a:buClr>
              <a:buSzPts val="1100"/>
              <a:buFont typeface="Arial"/>
              <a:buNone/>
            </a:pPr>
            <a:r>
              <a:rPr lang="en-US" sz="1800" dirty="0">
                <a:solidFill>
                  <a:schemeClr val="dk1"/>
                </a:solidFill>
              </a:rPr>
              <a:t># if vibes: push here fun fact about the MOT SOC of SOCs</a:t>
            </a:r>
            <a:endParaRPr sz="1800" dirty="0">
              <a:solidFill>
                <a:schemeClr val="dk1"/>
              </a:solidFill>
            </a:endParaRPr>
          </a:p>
          <a:p>
            <a:pPr marL="0" lvl="0" indent="0" algn="l" rtl="0">
              <a:spcBef>
                <a:spcPts val="0"/>
              </a:spcBef>
              <a:spcAft>
                <a:spcPts val="0"/>
              </a:spcAft>
              <a:buNone/>
            </a:pPr>
            <a:endParaRPr sz="1800" dirty="0">
              <a:solidFill>
                <a:schemeClr val="dk1"/>
              </a:solidFill>
            </a:endParaRPr>
          </a:p>
        </p:txBody>
      </p:sp>
      <p:sp>
        <p:nvSpPr>
          <p:cNvPr id="395" name="Google Shape;395;g2fa7f4df3dc_0_1975:notes"/>
          <p:cNvSpPr>
            <a:spLocks noGrp="1" noRot="1" noChangeAspect="1"/>
          </p:cNvSpPr>
          <p:nvPr>
            <p:ph type="sldImg" idx="2"/>
          </p:nvPr>
        </p:nvSpPr>
        <p:spPr>
          <a:xfrm>
            <a:off x="1144588" y="468313"/>
            <a:ext cx="4567237" cy="2568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2fa7f4df3dc_0_1984:notes"/>
          <p:cNvSpPr txBox="1">
            <a:spLocks noGrp="1"/>
          </p:cNvSpPr>
          <p:nvPr>
            <p:ph type="body" idx="1"/>
          </p:nvPr>
        </p:nvSpPr>
        <p:spPr>
          <a:xfrm>
            <a:off x="293914" y="2808514"/>
            <a:ext cx="6324600" cy="564968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dirty="0">
                <a:solidFill>
                  <a:schemeClr val="dk1"/>
                </a:solidFill>
              </a:rPr>
              <a:t>The classic but not intuitive - merge the already existing SOC of the organization (IT, public website…) with an OT desk.</a:t>
            </a:r>
            <a:endParaRPr sz="1800" dirty="0">
              <a:solidFill>
                <a:schemeClr val="dk1"/>
              </a:solidFill>
            </a:endParaRPr>
          </a:p>
          <a:p>
            <a:pPr marL="0" lvl="0" indent="0" algn="l" rtl="0">
              <a:spcBef>
                <a:spcPts val="0"/>
              </a:spcBef>
              <a:spcAft>
                <a:spcPts val="0"/>
              </a:spcAft>
              <a:buClr>
                <a:schemeClr val="dk1"/>
              </a:buClr>
              <a:buSzPts val="1100"/>
              <a:buFont typeface="Arial"/>
              <a:buNone/>
            </a:pPr>
            <a:r>
              <a:rPr lang="en-US" sz="1800" dirty="0">
                <a:solidFill>
                  <a:schemeClr val="dk1"/>
                </a:solidFill>
              </a:rPr>
              <a:t>Insights:</a:t>
            </a:r>
            <a:endParaRPr sz="1800" dirty="0">
              <a:solidFill>
                <a:schemeClr val="dk1"/>
              </a:solidFill>
            </a:endParaRPr>
          </a:p>
          <a:p>
            <a:pPr marL="457200" lvl="0" indent="-298450" algn="l" rtl="0">
              <a:spcBef>
                <a:spcPts val="0"/>
              </a:spcBef>
              <a:spcAft>
                <a:spcPts val="0"/>
              </a:spcAft>
              <a:buClr>
                <a:schemeClr val="dk1"/>
              </a:buClr>
              <a:buSzPts val="1100"/>
              <a:buChar char="●"/>
            </a:pPr>
            <a:r>
              <a:rPr lang="en-US" sz="1800" dirty="0">
                <a:solidFill>
                  <a:schemeClr val="dk1"/>
                </a:solidFill>
              </a:rPr>
              <a:t>Ease on the manpower management</a:t>
            </a:r>
            <a:endParaRPr sz="1800" dirty="0">
              <a:solidFill>
                <a:schemeClr val="dk1"/>
              </a:solidFill>
            </a:endParaRPr>
          </a:p>
          <a:p>
            <a:pPr marL="457200" lvl="0" indent="-298450" algn="l" rtl="0">
              <a:spcBef>
                <a:spcPts val="0"/>
              </a:spcBef>
              <a:spcAft>
                <a:spcPts val="0"/>
              </a:spcAft>
              <a:buClr>
                <a:schemeClr val="dk1"/>
              </a:buClr>
              <a:buSzPts val="1100"/>
              <a:buChar char="●"/>
            </a:pPr>
            <a:r>
              <a:rPr lang="en-US" sz="1800" dirty="0">
                <a:solidFill>
                  <a:schemeClr val="dk1"/>
                </a:solidFill>
              </a:rPr>
              <a:t>complicates the OT and Rail professional learning curve, but can be a way to set an attractive professional evolution for SOC operators (start with IT, continue with OT. Come with IT, learn OT with us….)</a:t>
            </a:r>
            <a:endParaRPr sz="1800" dirty="0">
              <a:solidFill>
                <a:schemeClr val="dk1"/>
              </a:solidFill>
            </a:endParaRPr>
          </a:p>
          <a:p>
            <a:pPr marL="457200" lvl="0" indent="-298450" algn="l" rtl="0">
              <a:spcBef>
                <a:spcPts val="0"/>
              </a:spcBef>
              <a:spcAft>
                <a:spcPts val="0"/>
              </a:spcAft>
              <a:buClr>
                <a:schemeClr val="dk1"/>
              </a:buClr>
              <a:buSzPts val="1100"/>
              <a:buChar char="●"/>
            </a:pPr>
            <a:r>
              <a:rPr lang="en-US" sz="1800" dirty="0">
                <a:solidFill>
                  <a:schemeClr val="dk1"/>
                </a:solidFill>
              </a:rPr>
              <a:t>Still requires to work on the OCC relationship</a:t>
            </a:r>
            <a:endParaRPr sz="1800" dirty="0">
              <a:solidFill>
                <a:schemeClr val="dk1"/>
              </a:solidFill>
            </a:endParaRPr>
          </a:p>
          <a:p>
            <a:pPr marL="0" lvl="0" indent="0" algn="l" rtl="0">
              <a:spcBef>
                <a:spcPts val="0"/>
              </a:spcBef>
              <a:spcAft>
                <a:spcPts val="0"/>
              </a:spcAft>
              <a:buClr>
                <a:schemeClr val="dk1"/>
              </a:buClr>
              <a:buSzPts val="1100"/>
              <a:buFont typeface="Arial"/>
              <a:buNone/>
            </a:pPr>
            <a:endParaRPr sz="1800" dirty="0">
              <a:solidFill>
                <a:schemeClr val="dk1"/>
              </a:solidFill>
            </a:endParaRPr>
          </a:p>
        </p:txBody>
      </p:sp>
      <p:sp>
        <p:nvSpPr>
          <p:cNvPr id="402" name="Google Shape;402;g2fa7f4df3dc_0_1984:notes"/>
          <p:cNvSpPr>
            <a:spLocks noGrp="1" noRot="1" noChangeAspect="1"/>
          </p:cNvSpPr>
          <p:nvPr>
            <p:ph type="sldImg" idx="2"/>
          </p:nvPr>
        </p:nvSpPr>
        <p:spPr>
          <a:xfrm>
            <a:off x="1371600" y="511175"/>
            <a:ext cx="3676650" cy="20685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fa7f4df3dc_0_1993:notes"/>
          <p:cNvSpPr txBox="1">
            <a:spLocks noGrp="1"/>
          </p:cNvSpPr>
          <p:nvPr>
            <p:ph type="body" idx="1"/>
          </p:nvPr>
        </p:nvSpPr>
        <p:spPr>
          <a:xfrm>
            <a:off x="381000" y="4343400"/>
            <a:ext cx="60960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000" dirty="0">
                <a:solidFill>
                  <a:schemeClr val="dk1"/>
                </a:solidFill>
              </a:rPr>
              <a:t>And sure, there is also another model – the operator doesn’t have a SOC.</a:t>
            </a:r>
          </a:p>
          <a:p>
            <a:pPr marL="0" lvl="0" indent="0" algn="l" rtl="0">
              <a:spcBef>
                <a:spcPts val="0"/>
              </a:spcBef>
              <a:spcAft>
                <a:spcPts val="0"/>
              </a:spcAft>
              <a:buClr>
                <a:schemeClr val="dk1"/>
              </a:buClr>
              <a:buSzPts val="1100"/>
              <a:buFont typeface="Arial"/>
              <a:buNone/>
            </a:pPr>
            <a:r>
              <a:rPr lang="en-US" sz="2000" dirty="0">
                <a:solidFill>
                  <a:schemeClr val="dk1"/>
                </a:solidFill>
              </a:rPr>
              <a:t>Joke aside, let say that if we talk about OT SOC, this meme is indeed relevant. I don’t think I saw an operator without an “IT SOC”, but indeed there are some places that are still early in the OT security journey, and even if they have a cyber </a:t>
            </a:r>
            <a:r>
              <a:rPr lang="en-US" sz="2000" dirty="0" err="1">
                <a:solidFill>
                  <a:schemeClr val="dk1"/>
                </a:solidFill>
              </a:rPr>
              <a:t>dpt</a:t>
            </a:r>
            <a:r>
              <a:rPr lang="en-US" sz="2000" dirty="0">
                <a:solidFill>
                  <a:schemeClr val="dk1"/>
                </a:solidFill>
              </a:rPr>
              <a:t>, they don’t </a:t>
            </a:r>
          </a:p>
          <a:p>
            <a:pPr marL="0" lvl="0" indent="0" algn="l" rtl="0">
              <a:spcBef>
                <a:spcPts val="0"/>
              </a:spcBef>
              <a:spcAft>
                <a:spcPts val="0"/>
              </a:spcAft>
              <a:buClr>
                <a:schemeClr val="dk1"/>
              </a:buClr>
              <a:buSzPts val="1100"/>
              <a:buFont typeface="Arial"/>
              <a:buNone/>
            </a:pPr>
            <a:r>
              <a:rPr lang="en-US" sz="2000" dirty="0">
                <a:solidFill>
                  <a:schemeClr val="dk1"/>
                </a:solidFill>
              </a:rPr>
              <a:t>Here, we see how the outsourcing option is on the table for a lot of operators.</a:t>
            </a:r>
            <a:endParaRPr sz="2000" dirty="0">
              <a:solidFill>
                <a:schemeClr val="dk1"/>
              </a:solidFill>
            </a:endParaRPr>
          </a:p>
        </p:txBody>
      </p:sp>
      <p:sp>
        <p:nvSpPr>
          <p:cNvPr id="409" name="Google Shape;409;g2fa7f4df3dc_0_19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2fa7f4df3dc_0_2030:notes"/>
          <p:cNvSpPr txBox="1">
            <a:spLocks noGrp="1"/>
          </p:cNvSpPr>
          <p:nvPr>
            <p:ph type="body" idx="1"/>
          </p:nvPr>
        </p:nvSpPr>
        <p:spPr>
          <a:xfrm>
            <a:off x="119743" y="2574925"/>
            <a:ext cx="6531428" cy="620984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600" dirty="0">
                <a:solidFill>
                  <a:schemeClr val="dk1"/>
                </a:solidFill>
              </a:rPr>
              <a:t>A summary of the different challenges we saw between the cyber and operation tribes inside the operator (slide before I show some use cases from Cylus)</a:t>
            </a:r>
            <a:endParaRPr sz="1600" dirty="0">
              <a:solidFill>
                <a:schemeClr val="dk1"/>
              </a:solidFill>
            </a:endParaRPr>
          </a:p>
          <a:p>
            <a:pPr marL="171450" lvl="0" indent="-171450" algn="l" rtl="0">
              <a:spcBef>
                <a:spcPts val="0"/>
              </a:spcBef>
              <a:spcAft>
                <a:spcPts val="0"/>
              </a:spcAft>
              <a:buClr>
                <a:schemeClr val="dk1"/>
              </a:buClr>
              <a:buSzPts val="1100"/>
            </a:pPr>
            <a:r>
              <a:rPr lang="en-US" sz="1600" dirty="0">
                <a:solidFill>
                  <a:schemeClr val="dk1"/>
                </a:solidFill>
              </a:rPr>
              <a:t>Language and POV: we saw how we have differences here between both sides. Personally, I believe this is the duty of the cyber side to be the one adapting and learning what is the right way to exchange and gather information with rail operations teams.</a:t>
            </a:r>
          </a:p>
          <a:p>
            <a:pPr marL="171450" lvl="0" indent="-171450" algn="l" rtl="0">
              <a:spcBef>
                <a:spcPts val="0"/>
              </a:spcBef>
              <a:spcAft>
                <a:spcPts val="0"/>
              </a:spcAft>
              <a:buClr>
                <a:schemeClr val="dk1"/>
              </a:buClr>
              <a:buSzPts val="1100"/>
            </a:pPr>
            <a:r>
              <a:rPr lang="en-US" sz="1600" dirty="0">
                <a:solidFill>
                  <a:schemeClr val="dk1"/>
                </a:solidFill>
              </a:rPr>
              <a:t>Tools: there are a lot of tools (mainly SW today) around the operator. In fact, we see that in a multi-vendor environment (which is the case of most of rail networks), we will find vendor tools for control and management. Not all the teams uses or have access to the different tools, creating some other gaps in the capability to have the full picture in hands</a:t>
            </a:r>
          </a:p>
          <a:p>
            <a:pPr marL="171450" lvl="0" indent="-171450" algn="l" rtl="0">
              <a:spcBef>
                <a:spcPts val="0"/>
              </a:spcBef>
              <a:spcAft>
                <a:spcPts val="0"/>
              </a:spcAft>
              <a:buClr>
                <a:schemeClr val="dk1"/>
              </a:buClr>
              <a:buSzPts val="1100"/>
            </a:pPr>
            <a:r>
              <a:rPr lang="en-US" sz="1600" dirty="0">
                <a:solidFill>
                  <a:schemeClr val="dk1"/>
                </a:solidFill>
              </a:rPr>
              <a:t>Heritage: rail operations has centuries (?) of experience and lessons learned. Cybersecurity has also multiple </a:t>
            </a:r>
          </a:p>
          <a:p>
            <a:pPr marL="171450" lvl="0" indent="-171450" algn="l" rtl="0">
              <a:spcBef>
                <a:spcPts val="0"/>
              </a:spcBef>
              <a:spcAft>
                <a:spcPts val="0"/>
              </a:spcAft>
              <a:buClr>
                <a:schemeClr val="dk1"/>
              </a:buClr>
              <a:buSzPts val="1100"/>
            </a:pPr>
            <a:r>
              <a:rPr lang="en-US" sz="1600" dirty="0">
                <a:solidFill>
                  <a:schemeClr val="dk1"/>
                </a:solidFill>
              </a:rPr>
              <a:t>Manpower: we are all aware of the manpower shortage headlines all around the world. When it comes to setting up and running your own SOC, this is when we face this shortage. It is complex to recruit SOC operators (any tier!), and not less complex to find people with previous experience. Now try to find someone who has experience in rail cybersecurity….Very complex.</a:t>
            </a:r>
          </a:p>
          <a:p>
            <a:pPr marL="171450" lvl="0" indent="-171450" algn="l" rtl="0">
              <a:spcBef>
                <a:spcPts val="0"/>
              </a:spcBef>
              <a:spcAft>
                <a:spcPts val="0"/>
              </a:spcAft>
              <a:buClr>
                <a:schemeClr val="dk1"/>
              </a:buClr>
              <a:buSzPts val="1100"/>
            </a:pPr>
            <a:r>
              <a:rPr lang="en-US" sz="1600" dirty="0">
                <a:solidFill>
                  <a:schemeClr val="dk1"/>
                </a:solidFill>
              </a:rPr>
              <a:t>Maturity: in the dilemma between using outsource SOC or not having an OT SOC at all.</a:t>
            </a:r>
            <a:endParaRPr sz="1600" dirty="0">
              <a:solidFill>
                <a:schemeClr val="dk1"/>
              </a:solidFill>
            </a:endParaRPr>
          </a:p>
          <a:p>
            <a:pPr marL="0" lvl="0" indent="0" algn="l" rtl="0">
              <a:spcBef>
                <a:spcPts val="0"/>
              </a:spcBef>
              <a:spcAft>
                <a:spcPts val="0"/>
              </a:spcAft>
              <a:buNone/>
            </a:pPr>
            <a:endParaRPr sz="1600" dirty="0"/>
          </a:p>
        </p:txBody>
      </p:sp>
      <p:sp>
        <p:nvSpPr>
          <p:cNvPr id="434" name="Google Shape;434;g2fa7f4df3dc_0_2030:notes"/>
          <p:cNvSpPr>
            <a:spLocks noGrp="1" noRot="1" noChangeAspect="1"/>
          </p:cNvSpPr>
          <p:nvPr>
            <p:ph type="sldImg" idx="2"/>
          </p:nvPr>
        </p:nvSpPr>
        <p:spPr>
          <a:xfrm>
            <a:off x="1284288" y="358775"/>
            <a:ext cx="3940175" cy="221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108857" y="4114799"/>
            <a:ext cx="6662057" cy="4855029"/>
          </a:xfrm>
        </p:spPr>
        <p:txBody>
          <a:bodyPr/>
          <a:lstStyle/>
          <a:p>
            <a:pPr marL="158750" indent="0">
              <a:buNone/>
            </a:pPr>
            <a:r>
              <a:rPr lang="en-IL" sz="1600" dirty="0"/>
              <a:t>Another (last?) piece of the puzzle: vendors….</a:t>
            </a:r>
          </a:p>
          <a:p>
            <a:pPr marL="158750" indent="0">
              <a:buNone/>
            </a:pPr>
            <a:endParaRPr lang="en-IL" sz="1600" dirty="0"/>
          </a:p>
        </p:txBody>
      </p:sp>
    </p:spTree>
    <p:extLst>
      <p:ext uri="{BB962C8B-B14F-4D97-AF65-F5344CB8AC3E}">
        <p14:creationId xmlns:p14="http://schemas.microsoft.com/office/powerpoint/2010/main" val="3674562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fa7f4df3dc_0_2241:notes"/>
          <p:cNvSpPr txBox="1">
            <a:spLocks noGrp="1"/>
          </p:cNvSpPr>
          <p:nvPr>
            <p:ph type="body" idx="1"/>
          </p:nvPr>
        </p:nvSpPr>
        <p:spPr>
          <a:xfrm>
            <a:off x="228599" y="2241551"/>
            <a:ext cx="6433457" cy="655410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600" dirty="0">
                <a:solidFill>
                  <a:schemeClr val="dk1"/>
                </a:solidFill>
              </a:rPr>
              <a:t>Vendors are coming in the picture with a lot of influence on the industry. Sure, we all coming in with all our strength and think we are going to change the market with our product. But the market has needs…</a:t>
            </a:r>
          </a:p>
          <a:p>
            <a:pPr marL="0" lvl="0" indent="0" algn="l" rtl="0">
              <a:spcBef>
                <a:spcPts val="0"/>
              </a:spcBef>
              <a:spcAft>
                <a:spcPts val="0"/>
              </a:spcAft>
              <a:buClr>
                <a:schemeClr val="dk1"/>
              </a:buClr>
              <a:buSzPts val="1100"/>
              <a:buFont typeface="Arial"/>
              <a:buNone/>
            </a:pPr>
            <a:r>
              <a:rPr lang="en-US" sz="1600" dirty="0">
                <a:solidFill>
                  <a:schemeClr val="dk1"/>
                </a:solidFill>
              </a:rPr>
              <a:t>When a vendor like Cylus is approaching the market, it has the opportunity to invest efforts in bringing both sides together. </a:t>
            </a:r>
          </a:p>
          <a:p>
            <a:pPr marL="0" lvl="0" indent="0" algn="l" rtl="0">
              <a:spcBef>
                <a:spcPts val="0"/>
              </a:spcBef>
              <a:spcAft>
                <a:spcPts val="0"/>
              </a:spcAft>
              <a:buClr>
                <a:schemeClr val="dk1"/>
              </a:buClr>
              <a:buSzPts val="1100"/>
              <a:buFont typeface="Arial"/>
              <a:buNone/>
            </a:pPr>
            <a:endParaRPr lang="en-US" sz="1600" dirty="0">
              <a:solidFill>
                <a:schemeClr val="dk1"/>
              </a:solidFill>
            </a:endParaRPr>
          </a:p>
          <a:p>
            <a:pPr marL="0" lvl="0" indent="0" algn="l" rtl="0">
              <a:spcBef>
                <a:spcPts val="0"/>
              </a:spcBef>
              <a:spcAft>
                <a:spcPts val="0"/>
              </a:spcAft>
              <a:buClr>
                <a:schemeClr val="dk1"/>
              </a:buClr>
              <a:buSzPts val="1100"/>
              <a:buFont typeface="Arial"/>
              <a:buNone/>
            </a:pPr>
            <a:r>
              <a:rPr lang="en-US" sz="1600" dirty="0">
                <a:solidFill>
                  <a:schemeClr val="dk1"/>
                </a:solidFill>
              </a:rPr>
              <a:t>###Sure, maybe we’ll need to ask ourselves:</a:t>
            </a:r>
          </a:p>
          <a:p>
            <a:pPr marL="457200" lvl="0" indent="-342900" algn="l" rtl="0">
              <a:lnSpc>
                <a:spcPct val="90000"/>
              </a:lnSpc>
              <a:spcBef>
                <a:spcPts val="1000"/>
              </a:spcBef>
              <a:spcAft>
                <a:spcPts val="0"/>
              </a:spcAft>
              <a:buClr>
                <a:schemeClr val="dk1"/>
              </a:buClr>
              <a:buSzPts val="1800"/>
              <a:buChar char="•"/>
            </a:pPr>
            <a:r>
              <a:rPr lang="en-US" sz="1600" dirty="0">
                <a:solidFill>
                  <a:schemeClr val="dk1"/>
                </a:solidFill>
              </a:rPr>
              <a:t>Should we invest in this topic? We have a lot of features to develop to be attractive product (cyber) and to be competitive…Is this the first thing to develop?</a:t>
            </a:r>
          </a:p>
          <a:p>
            <a:pPr marL="457200" lvl="0" indent="-342900" algn="l" rtl="0">
              <a:lnSpc>
                <a:spcPct val="90000"/>
              </a:lnSpc>
              <a:spcBef>
                <a:spcPts val="0"/>
              </a:spcBef>
              <a:spcAft>
                <a:spcPts val="0"/>
              </a:spcAft>
              <a:buClr>
                <a:schemeClr val="dk1"/>
              </a:buClr>
              <a:buSzPts val="1800"/>
              <a:buChar char="•"/>
            </a:pPr>
            <a:r>
              <a:rPr lang="en-US" sz="1600" dirty="0">
                <a:solidFill>
                  <a:schemeClr val="dk1"/>
                </a:solidFill>
              </a:rPr>
              <a:t>What can we even do? We don’t have real influence about how our clients work..</a:t>
            </a:r>
          </a:p>
          <a:p>
            <a:pPr marL="457200" lvl="0" indent="-342900" algn="l" rtl="0">
              <a:lnSpc>
                <a:spcPct val="90000"/>
              </a:lnSpc>
              <a:spcBef>
                <a:spcPts val="0"/>
              </a:spcBef>
              <a:spcAft>
                <a:spcPts val="0"/>
              </a:spcAft>
              <a:buClr>
                <a:schemeClr val="dk1"/>
              </a:buClr>
              <a:buSzPts val="1800"/>
              <a:buChar char="•"/>
            </a:pPr>
            <a:r>
              <a:rPr lang="en-US" sz="1600" dirty="0">
                <a:solidFill>
                  <a:schemeClr val="dk1"/>
                </a:solidFill>
              </a:rPr>
              <a:t>Is it our place to educate?</a:t>
            </a:r>
          </a:p>
          <a:p>
            <a:pPr marL="0" lvl="0" indent="0" algn="l" rtl="0">
              <a:spcBef>
                <a:spcPts val="0"/>
              </a:spcBef>
              <a:spcAft>
                <a:spcPts val="0"/>
              </a:spcAft>
              <a:buClr>
                <a:schemeClr val="dk1"/>
              </a:buClr>
              <a:buSzPts val="1100"/>
              <a:buFont typeface="Arial"/>
              <a:buNone/>
            </a:pPr>
            <a:endParaRPr lang="en-IL" sz="1600" dirty="0">
              <a:solidFill>
                <a:schemeClr val="dk1"/>
              </a:solidFill>
            </a:endParaRPr>
          </a:p>
          <a:p>
            <a:pPr marL="0" lvl="0" indent="0" algn="l" rtl="0">
              <a:spcBef>
                <a:spcPts val="0"/>
              </a:spcBef>
              <a:spcAft>
                <a:spcPts val="0"/>
              </a:spcAft>
              <a:buClr>
                <a:schemeClr val="dk1"/>
              </a:buClr>
              <a:buSzPts val="1100"/>
              <a:buFont typeface="Arial"/>
              <a:buNone/>
            </a:pPr>
            <a:endParaRPr sz="1600" dirty="0">
              <a:solidFill>
                <a:schemeClr val="dk1"/>
              </a:solidFill>
            </a:endParaRPr>
          </a:p>
          <a:p>
            <a:pPr marL="0" lvl="0" indent="0" algn="l" rtl="0">
              <a:spcBef>
                <a:spcPts val="0"/>
              </a:spcBef>
              <a:spcAft>
                <a:spcPts val="0"/>
              </a:spcAft>
              <a:buClr>
                <a:schemeClr val="dk1"/>
              </a:buClr>
              <a:buSzPts val="1100"/>
              <a:buFont typeface="Arial"/>
              <a:buNone/>
            </a:pPr>
            <a:r>
              <a:rPr lang="en-US" sz="1600" dirty="0">
                <a:solidFill>
                  <a:schemeClr val="dk1"/>
                </a:solidFill>
              </a:rPr>
              <a:t>We (Cylus) are always looking for insights to improve or change our product’s features, when we believe it will help in this matter.</a:t>
            </a:r>
            <a:endParaRPr sz="1600" dirty="0">
              <a:solidFill>
                <a:schemeClr val="dk1"/>
              </a:solidFill>
            </a:endParaRPr>
          </a:p>
          <a:p>
            <a:pPr marL="0" lvl="0" indent="0" algn="l" rtl="0">
              <a:spcBef>
                <a:spcPts val="0"/>
              </a:spcBef>
              <a:spcAft>
                <a:spcPts val="0"/>
              </a:spcAft>
              <a:buClr>
                <a:schemeClr val="dk1"/>
              </a:buClr>
              <a:buSzPts val="1100"/>
              <a:buFont typeface="Arial"/>
              <a:buNone/>
            </a:pPr>
            <a:r>
              <a:rPr lang="en-US" sz="1600" dirty="0">
                <a:solidFill>
                  <a:schemeClr val="dk1"/>
                </a:solidFill>
              </a:rPr>
              <a:t>There is no point in selling a product that is railway oriented only, if we are not addressing the rail industry needs. Those needs include the goal to protect from cyber attacks, not only detecting them.</a:t>
            </a:r>
          </a:p>
          <a:p>
            <a:pPr marL="0" lvl="0" indent="0" algn="l" rtl="0">
              <a:spcBef>
                <a:spcPts val="0"/>
              </a:spcBef>
              <a:spcAft>
                <a:spcPts val="0"/>
              </a:spcAft>
              <a:buClr>
                <a:schemeClr val="dk1"/>
              </a:buClr>
              <a:buSzPts val="1100"/>
              <a:buFont typeface="Arial"/>
              <a:buNone/>
            </a:pPr>
            <a:r>
              <a:rPr lang="en-US" sz="1600" dirty="0">
                <a:solidFill>
                  <a:schemeClr val="dk1"/>
                </a:solidFill>
              </a:rPr>
              <a:t>I want to take few minutes to look at how a product like ours can support the cyber process and also bridge a bit of the gap we’ve been talking about.</a:t>
            </a:r>
            <a:endParaRPr sz="1600" dirty="0">
              <a:solidFill>
                <a:schemeClr val="dk1"/>
              </a:solidFill>
            </a:endParaRPr>
          </a:p>
          <a:p>
            <a:pPr marL="0" lvl="0" indent="0" algn="l" rtl="0">
              <a:spcBef>
                <a:spcPts val="0"/>
              </a:spcBef>
              <a:spcAft>
                <a:spcPts val="0"/>
              </a:spcAft>
              <a:buClr>
                <a:schemeClr val="dk1"/>
              </a:buClr>
              <a:buSzPts val="1100"/>
              <a:buFont typeface="Arial"/>
              <a:buNone/>
            </a:pPr>
            <a:endParaRPr lang="en-US" sz="1600" dirty="0">
              <a:solidFill>
                <a:schemeClr val="dk1"/>
              </a:solidFill>
            </a:endParaRPr>
          </a:p>
          <a:p>
            <a:pPr marL="0" lvl="0" indent="0" algn="l" rtl="0">
              <a:spcBef>
                <a:spcPts val="0"/>
              </a:spcBef>
              <a:spcAft>
                <a:spcPts val="0"/>
              </a:spcAft>
              <a:buNone/>
            </a:pPr>
            <a:endParaRPr sz="1600" dirty="0">
              <a:solidFill>
                <a:schemeClr val="dk1"/>
              </a:solidFill>
            </a:endParaRPr>
          </a:p>
        </p:txBody>
      </p:sp>
      <p:sp>
        <p:nvSpPr>
          <p:cNvPr id="440" name="Google Shape;440;g2fa7f4df3dc_0_2241:notes"/>
          <p:cNvSpPr>
            <a:spLocks noGrp="1" noRot="1" noChangeAspect="1"/>
          </p:cNvSpPr>
          <p:nvPr>
            <p:ph type="sldImg" idx="2"/>
          </p:nvPr>
        </p:nvSpPr>
        <p:spPr>
          <a:xfrm>
            <a:off x="1512888" y="347663"/>
            <a:ext cx="3367087" cy="18938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2fa7f4df3dc_0_2249:notes"/>
          <p:cNvSpPr txBox="1">
            <a:spLocks noGrp="1"/>
          </p:cNvSpPr>
          <p:nvPr>
            <p:ph type="body" idx="1"/>
          </p:nvPr>
        </p:nvSpPr>
        <p:spPr>
          <a:xfrm>
            <a:off x="141514" y="2624138"/>
            <a:ext cx="6564086" cy="583406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000" dirty="0">
                <a:solidFill>
                  <a:schemeClr val="dk1"/>
                </a:solidFill>
              </a:rPr>
              <a:t>This is NIST’s classical incident response sequence. CISA uses pretty much the same where they separated the red part in two and they added a collaboration phase.</a:t>
            </a:r>
            <a:endParaRPr sz="2000" dirty="0">
              <a:solidFill>
                <a:schemeClr val="dk1"/>
              </a:solidFill>
            </a:endParaRPr>
          </a:p>
          <a:p>
            <a:pPr marL="0" lvl="0" indent="0" algn="l" rtl="0">
              <a:spcBef>
                <a:spcPts val="0"/>
              </a:spcBef>
              <a:spcAft>
                <a:spcPts val="0"/>
              </a:spcAft>
              <a:buClr>
                <a:schemeClr val="dk1"/>
              </a:buClr>
              <a:buSzPts val="1100"/>
              <a:buFont typeface="Arial"/>
              <a:buNone/>
            </a:pPr>
            <a:r>
              <a:rPr lang="en-US" sz="2000" dirty="0">
                <a:solidFill>
                  <a:schemeClr val="dk1"/>
                </a:solidFill>
              </a:rPr>
              <a:t>When we look at this sequence, and with all the previous slides in mind, we should expect our rail cybersecurity solutions to support the different phases. I believe vendor’s development should support this sequence and add relevant features to solve customers’ and industry’s gaps. </a:t>
            </a:r>
          </a:p>
          <a:p>
            <a:pPr marL="0" lvl="0" indent="0" algn="l" rtl="0">
              <a:spcBef>
                <a:spcPts val="0"/>
              </a:spcBef>
              <a:spcAft>
                <a:spcPts val="0"/>
              </a:spcAft>
              <a:buClr>
                <a:schemeClr val="dk1"/>
              </a:buClr>
              <a:buSzPts val="1100"/>
              <a:buFont typeface="Arial"/>
              <a:buNone/>
            </a:pPr>
            <a:r>
              <a:rPr lang="en-US" sz="2000" dirty="0">
                <a:solidFill>
                  <a:schemeClr val="dk1"/>
                </a:solidFill>
              </a:rPr>
              <a:t>Let’s take a deeper look.</a:t>
            </a:r>
            <a:endParaRPr sz="200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2000" dirty="0">
                <a:solidFill>
                  <a:schemeClr val="dk1"/>
                </a:solidFill>
              </a:rPr>
              <a:t> For this ppt, I will skip the “preparation” part (that is also relevant to our topic but really defers based on the product type), and I will jump directly to the </a:t>
            </a:r>
            <a:r>
              <a:rPr lang="en-US" sz="2000" dirty="0" err="1">
                <a:solidFill>
                  <a:schemeClr val="dk1"/>
                </a:solidFill>
              </a:rPr>
              <a:t>realtime</a:t>
            </a:r>
            <a:r>
              <a:rPr lang="en-US" sz="2000" dirty="0">
                <a:solidFill>
                  <a:schemeClr val="dk1"/>
                </a:solidFill>
              </a:rPr>
              <a:t> incident response part. </a:t>
            </a:r>
            <a:endParaRPr sz="2000" dirty="0">
              <a:solidFill>
                <a:schemeClr val="dk1"/>
              </a:solidFill>
            </a:endParaRPr>
          </a:p>
        </p:txBody>
      </p:sp>
      <p:sp>
        <p:nvSpPr>
          <p:cNvPr id="446" name="Google Shape;446;g2fa7f4df3dc_0_2249:notes"/>
          <p:cNvSpPr>
            <a:spLocks noGrp="1" noRot="1" noChangeAspect="1"/>
          </p:cNvSpPr>
          <p:nvPr>
            <p:ph type="sldImg" idx="2"/>
          </p:nvPr>
        </p:nvSpPr>
        <p:spPr>
          <a:xfrm>
            <a:off x="381000" y="685800"/>
            <a:ext cx="3444875" cy="19383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a:extLst>
            <a:ext uri="{FF2B5EF4-FFF2-40B4-BE49-F238E27FC236}">
              <a16:creationId xmlns:a16="http://schemas.microsoft.com/office/drawing/2014/main" id="{EE5095CA-4536-D169-6054-CE9C0D1FCDDB}"/>
            </a:ext>
          </a:extLst>
        </p:cNvPr>
        <p:cNvGrpSpPr/>
        <p:nvPr/>
      </p:nvGrpSpPr>
      <p:grpSpPr>
        <a:xfrm>
          <a:off x="0" y="0"/>
          <a:ext cx="0" cy="0"/>
          <a:chOff x="0" y="0"/>
          <a:chExt cx="0" cy="0"/>
        </a:xfrm>
      </p:grpSpPr>
      <p:sp>
        <p:nvSpPr>
          <p:cNvPr id="451" name="Google Shape;451;g2fa7f4df3dc_0_2256:notes">
            <a:extLst>
              <a:ext uri="{FF2B5EF4-FFF2-40B4-BE49-F238E27FC236}">
                <a16:creationId xmlns:a16="http://schemas.microsoft.com/office/drawing/2014/main" id="{744B021C-14CA-BFB0-6DB8-6802C89EEB11}"/>
              </a:ext>
            </a:extLst>
          </p:cNvPr>
          <p:cNvSpPr txBox="1">
            <a:spLocks noGrp="1"/>
          </p:cNvSpPr>
          <p:nvPr>
            <p:ph type="body" idx="1"/>
          </p:nvPr>
        </p:nvSpPr>
        <p:spPr>
          <a:xfrm>
            <a:off x="119743" y="2405063"/>
            <a:ext cx="6585857" cy="60531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lang="he-IL" sz="1400" dirty="0">
              <a:solidFill>
                <a:schemeClr val="dk1"/>
              </a:solidFill>
            </a:endParaRPr>
          </a:p>
          <a:p>
            <a:pPr marL="171450" lvl="0" indent="-171450" algn="l" rtl="0">
              <a:lnSpc>
                <a:spcPct val="115000"/>
              </a:lnSpc>
              <a:spcBef>
                <a:spcPts val="0"/>
              </a:spcBef>
              <a:spcAft>
                <a:spcPts val="0"/>
              </a:spcAft>
            </a:pPr>
            <a:r>
              <a:rPr lang="en-US" sz="1400" b="1" dirty="0"/>
              <a:t>Detection</a:t>
            </a:r>
            <a:r>
              <a:rPr lang="en-US" sz="1400" dirty="0"/>
              <a:t> of a cybersecurity incident in the railway operational network=&gt; </a:t>
            </a:r>
            <a:r>
              <a:rPr lang="he-IL" sz="1400" dirty="0"/>
              <a:t> </a:t>
            </a:r>
            <a:r>
              <a:rPr lang="en-US" sz="1400" dirty="0"/>
              <a:t>The cyber part…A monitoring solution shall detect attacks in time and attach to the alert event TTP that explains it. I would call it “the cyber why”. This information is the basic level required for communication inside the cyber team, or to consult with external teams (IR). If you can attach that to some known framework (like MITRE ICS), it’s even better.</a:t>
            </a:r>
          </a:p>
          <a:p>
            <a:pPr marL="171450" marR="0" lvl="0" indent="-171450" algn="l" defTabSz="914400" rtl="0" eaLnBrk="1" fontAlgn="auto" latinLnBrk="0" hangingPunct="1">
              <a:lnSpc>
                <a:spcPct val="115000"/>
              </a:lnSpc>
              <a:spcBef>
                <a:spcPts val="0"/>
              </a:spcBef>
              <a:spcAft>
                <a:spcPts val="0"/>
              </a:spcAft>
              <a:buClr>
                <a:srgbClr val="000000"/>
              </a:buClr>
              <a:buSzPts val="1100"/>
              <a:tabLst/>
              <a:defRPr/>
            </a:pPr>
            <a:r>
              <a:rPr lang="en-US" sz="1400" b="1" dirty="0"/>
              <a:t>Enrich</a:t>
            </a:r>
            <a:r>
              <a:rPr lang="en-US" sz="1400" dirty="0"/>
              <a:t> the information about the alert (PCAP) and the operational context of the affected assets and network =&gt; Now we can enrich the detection event with cyber context and also rail context. Information about the involved assets in the event: assets properties (what is it, which OS, what zone it is in the zones and conduit, and such like the PCAP. But also add intimate properties that are understood from rail protocols and rail context: what system the assets are part of, who is in charge of this asset, is it a critical asset for operations and/or safety, what is the location of this asset… </a:t>
            </a:r>
          </a:p>
          <a:p>
            <a:pPr marL="171450" marR="0" lvl="0" indent="-171450" algn="l" defTabSz="914400" rtl="0" eaLnBrk="1" fontAlgn="auto" latinLnBrk="0" hangingPunct="1">
              <a:lnSpc>
                <a:spcPct val="115000"/>
              </a:lnSpc>
              <a:spcBef>
                <a:spcPts val="0"/>
              </a:spcBef>
              <a:spcAft>
                <a:spcPts val="0"/>
              </a:spcAft>
              <a:buClr>
                <a:srgbClr val="000000"/>
              </a:buClr>
              <a:buSzPts val="1100"/>
              <a:tabLst/>
              <a:defRPr/>
            </a:pPr>
            <a:r>
              <a:rPr lang="en-US" sz="1400" b="1" dirty="0"/>
              <a:t>Investigation</a:t>
            </a:r>
            <a:r>
              <a:rPr lang="en-US" sz="1400" dirty="0"/>
              <a:t>: Examine historical data and check if similar events (by type, time of the day or involved assets) happened in the past. Depending on the sensitivity of the alert type, this part can be done during the reach out to Operations, or before to gather even more context and reliability.</a:t>
            </a:r>
          </a:p>
          <a:p>
            <a:pPr marL="171450" marR="0" lvl="0" indent="-171450" algn="l" defTabSz="914400" rtl="0" eaLnBrk="1" fontAlgn="auto" latinLnBrk="0" hangingPunct="1">
              <a:lnSpc>
                <a:spcPct val="115000"/>
              </a:lnSpc>
              <a:spcBef>
                <a:spcPts val="0"/>
              </a:spcBef>
              <a:spcAft>
                <a:spcPts val="0"/>
              </a:spcAft>
              <a:buClr>
                <a:srgbClr val="000000"/>
              </a:buClr>
              <a:buSzPts val="1100"/>
              <a:tabLst/>
              <a:defRPr/>
            </a:pPr>
            <a:r>
              <a:rPr lang="en-US" sz="1400" b="1" dirty="0"/>
              <a:t>Transfer the event following the investigation to the Operations/Maintenance teams for response activities</a:t>
            </a:r>
            <a:r>
              <a:rPr lang="en-US" sz="1400" dirty="0"/>
              <a:t>. Following the response by the Ops/Maintenance teams, the event should be resolved via the SOC</a:t>
            </a: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lang="en-US" sz="1400" dirty="0"/>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lang="en-US" sz="1400" dirty="0"/>
          </a:p>
          <a:p>
            <a:pPr marL="0" lvl="0" indent="0" algn="l" rtl="0">
              <a:lnSpc>
                <a:spcPct val="115000"/>
              </a:lnSpc>
              <a:spcBef>
                <a:spcPts val="0"/>
              </a:spcBef>
              <a:spcAft>
                <a:spcPts val="0"/>
              </a:spcAft>
              <a:buNone/>
            </a:pPr>
            <a:endParaRPr lang="en-US" sz="1400" dirty="0"/>
          </a:p>
          <a:p>
            <a:pPr marL="0" lvl="0" indent="0" algn="l" rtl="0">
              <a:lnSpc>
                <a:spcPct val="115000"/>
              </a:lnSpc>
              <a:spcBef>
                <a:spcPts val="0"/>
              </a:spcBef>
              <a:spcAft>
                <a:spcPts val="0"/>
              </a:spcAft>
              <a:buNone/>
            </a:pPr>
            <a:endParaRPr lang="en-US" sz="1400" dirty="0"/>
          </a:p>
          <a:p>
            <a:pPr marL="0" lvl="0" indent="0" algn="l" rtl="0">
              <a:spcBef>
                <a:spcPts val="0"/>
              </a:spcBef>
              <a:spcAft>
                <a:spcPts val="0"/>
              </a:spcAft>
              <a:buClr>
                <a:schemeClr val="dk1"/>
              </a:buClr>
              <a:buSzPts val="1100"/>
              <a:buFont typeface="Arial"/>
              <a:buNone/>
            </a:pPr>
            <a:endParaRPr sz="1400" dirty="0">
              <a:solidFill>
                <a:schemeClr val="dk1"/>
              </a:solidFill>
            </a:endParaRPr>
          </a:p>
          <a:p>
            <a:pPr marL="0" lvl="0" indent="0" algn="l" rtl="0">
              <a:spcBef>
                <a:spcPts val="0"/>
              </a:spcBef>
              <a:spcAft>
                <a:spcPts val="0"/>
              </a:spcAft>
              <a:buNone/>
            </a:pPr>
            <a:endParaRPr sz="1400" dirty="0">
              <a:solidFill>
                <a:schemeClr val="dk1"/>
              </a:solidFill>
            </a:endParaRPr>
          </a:p>
        </p:txBody>
      </p:sp>
      <p:sp>
        <p:nvSpPr>
          <p:cNvPr id="452" name="Google Shape;452;g2fa7f4df3dc_0_2256:notes">
            <a:extLst>
              <a:ext uri="{FF2B5EF4-FFF2-40B4-BE49-F238E27FC236}">
                <a16:creationId xmlns:a16="http://schemas.microsoft.com/office/drawing/2014/main" id="{E0E51AF4-8089-E492-A5E0-011A4B299D93}"/>
              </a:ext>
            </a:extLst>
          </p:cNvPr>
          <p:cNvSpPr>
            <a:spLocks noGrp="1" noRot="1" noChangeAspect="1"/>
          </p:cNvSpPr>
          <p:nvPr>
            <p:ph type="sldImg" idx="2"/>
          </p:nvPr>
        </p:nvSpPr>
        <p:spPr>
          <a:xfrm>
            <a:off x="381000" y="685800"/>
            <a:ext cx="3057525" cy="17192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3784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fa7f4df3dc_0_2290:notes"/>
          <p:cNvSpPr txBox="1">
            <a:spLocks noGrp="1"/>
          </p:cNvSpPr>
          <p:nvPr>
            <p:ph type="body" idx="1"/>
          </p:nvPr>
        </p:nvSpPr>
        <p:spPr>
          <a:xfrm>
            <a:off x="217713" y="2290763"/>
            <a:ext cx="6455229" cy="61674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400" dirty="0">
                <a:solidFill>
                  <a:schemeClr val="dk1"/>
                </a:solidFill>
              </a:rPr>
              <a:t>Let’s explore the “response” phase with an easy example. (Promise to have only two slides with our product…)</a:t>
            </a:r>
            <a:endParaRPr sz="1400" dirty="0">
              <a:solidFill>
                <a:schemeClr val="dk1"/>
              </a:solidFill>
            </a:endParaRPr>
          </a:p>
          <a:p>
            <a:pPr marL="0" lvl="0" indent="0" algn="l" rtl="0">
              <a:spcBef>
                <a:spcPts val="0"/>
              </a:spcBef>
              <a:spcAft>
                <a:spcPts val="0"/>
              </a:spcAft>
              <a:buClr>
                <a:schemeClr val="dk1"/>
              </a:buClr>
              <a:buSzPts val="1100"/>
              <a:buFont typeface="Arial"/>
              <a:buNone/>
            </a:pPr>
            <a:r>
              <a:rPr lang="en-US" sz="1400" dirty="0">
                <a:solidFill>
                  <a:schemeClr val="dk1"/>
                </a:solidFill>
              </a:rPr>
              <a:t>SOC operator got a “new asset discovered” in CylusOne. </a:t>
            </a:r>
            <a:endParaRPr sz="1400" dirty="0">
              <a:solidFill>
                <a:schemeClr val="dk1"/>
              </a:solidFill>
            </a:endParaRPr>
          </a:p>
          <a:p>
            <a:pPr marL="0" lvl="0" indent="0" algn="l" rtl="0">
              <a:spcBef>
                <a:spcPts val="0"/>
              </a:spcBef>
              <a:spcAft>
                <a:spcPts val="0"/>
              </a:spcAft>
              <a:buClr>
                <a:schemeClr val="dk1"/>
              </a:buClr>
              <a:buSzPts val="1100"/>
              <a:buFont typeface="Arial"/>
              <a:buNone/>
            </a:pPr>
            <a:r>
              <a:rPr lang="en-US" sz="1400" dirty="0">
                <a:solidFill>
                  <a:schemeClr val="dk1"/>
                </a:solidFill>
              </a:rPr>
              <a:t>If the information is only the IP like here on screen, it’s not enough to get to anything.</a:t>
            </a:r>
          </a:p>
          <a:p>
            <a:pPr marL="0" lvl="0" indent="0" algn="l" rtl="0">
              <a:spcBef>
                <a:spcPts val="0"/>
              </a:spcBef>
              <a:spcAft>
                <a:spcPts val="0"/>
              </a:spcAft>
              <a:buClr>
                <a:schemeClr val="dk1"/>
              </a:buClr>
              <a:buSzPts val="1100"/>
              <a:buFont typeface="Arial"/>
              <a:buNone/>
            </a:pPr>
            <a:r>
              <a:rPr lang="en-US" sz="1400" dirty="0">
                <a:solidFill>
                  <a:schemeClr val="dk1"/>
                </a:solidFill>
              </a:rPr>
              <a:t>What the cyber solution should bring here can be the next (won’t show Cylus although for sure we do that).</a:t>
            </a:r>
            <a:endParaRPr sz="1400" dirty="0">
              <a:solidFill>
                <a:schemeClr val="dk1"/>
              </a:solidFill>
            </a:endParaRPr>
          </a:p>
          <a:p>
            <a:pPr marL="457200" lvl="0" indent="-298450" algn="l" rtl="0">
              <a:spcBef>
                <a:spcPts val="0"/>
              </a:spcBef>
              <a:spcAft>
                <a:spcPts val="0"/>
              </a:spcAft>
              <a:buClr>
                <a:schemeClr val="dk1"/>
              </a:buClr>
              <a:buSzPts val="1100"/>
              <a:buChar char="●"/>
            </a:pPr>
            <a:r>
              <a:rPr lang="en-US" sz="1400" dirty="0">
                <a:solidFill>
                  <a:schemeClr val="dk1"/>
                </a:solidFill>
              </a:rPr>
              <a:t>TTP: new asset in a closed network (refer to possible MITRE </a:t>
            </a:r>
            <a:r>
              <a:rPr lang="en-US" sz="1400" dirty="0" err="1">
                <a:solidFill>
                  <a:schemeClr val="dk1"/>
                </a:solidFill>
              </a:rPr>
              <a:t>ttp</a:t>
            </a:r>
            <a:r>
              <a:rPr lang="en-US" sz="1400" dirty="0">
                <a:solidFill>
                  <a:schemeClr val="dk1"/>
                </a:solidFill>
              </a:rPr>
              <a:t>: initial </a:t>
            </a:r>
            <a:r>
              <a:rPr lang="en-US" sz="1400" dirty="0" err="1">
                <a:solidFill>
                  <a:schemeClr val="dk1"/>
                </a:solidFill>
              </a:rPr>
              <a:t>acces</a:t>
            </a:r>
            <a:r>
              <a:rPr lang="en-US" sz="1400" dirty="0">
                <a:solidFill>
                  <a:schemeClr val="dk1"/>
                </a:solidFill>
              </a:rPr>
              <a:t>: ROGUE MASTER in ICS matrix, or HARDWARE ADDITION in Enterprise matrix). Easy to explain why this is an alert.</a:t>
            </a:r>
            <a:endParaRPr sz="1400" dirty="0">
              <a:solidFill>
                <a:schemeClr val="dk1"/>
              </a:solidFill>
            </a:endParaRPr>
          </a:p>
          <a:p>
            <a:pPr marL="457200" lvl="0" indent="-298450" algn="l" rtl="0">
              <a:spcBef>
                <a:spcPts val="0"/>
              </a:spcBef>
              <a:spcAft>
                <a:spcPts val="0"/>
              </a:spcAft>
              <a:buClr>
                <a:schemeClr val="dk1"/>
              </a:buClr>
              <a:buSzPts val="1100"/>
              <a:buChar char="●"/>
            </a:pPr>
            <a:r>
              <a:rPr lang="en-US" sz="1400" dirty="0" err="1">
                <a:solidFill>
                  <a:schemeClr val="dk1"/>
                </a:solidFill>
              </a:rPr>
              <a:t>Enrichement</a:t>
            </a:r>
            <a:r>
              <a:rPr lang="en-US" sz="1400" dirty="0">
                <a:solidFill>
                  <a:schemeClr val="dk1"/>
                </a:solidFill>
              </a:rPr>
              <a:t>: the </a:t>
            </a:r>
            <a:r>
              <a:rPr lang="en-US" sz="1400" dirty="0" err="1">
                <a:solidFill>
                  <a:schemeClr val="dk1"/>
                </a:solidFill>
              </a:rPr>
              <a:t>ip</a:t>
            </a:r>
            <a:r>
              <a:rPr lang="en-US" sz="1400" dirty="0">
                <a:solidFill>
                  <a:schemeClr val="dk1"/>
                </a:solidFill>
              </a:rPr>
              <a:t> address, the mac, what he did (protocols, talked with?…’)</a:t>
            </a:r>
            <a:endParaRPr sz="1400" dirty="0">
              <a:solidFill>
                <a:schemeClr val="dk1"/>
              </a:solidFill>
            </a:endParaRPr>
          </a:p>
          <a:p>
            <a:pPr marL="457200" lvl="0" indent="-298450" algn="l" rtl="0">
              <a:spcBef>
                <a:spcPts val="0"/>
              </a:spcBef>
              <a:spcAft>
                <a:spcPts val="0"/>
              </a:spcAft>
              <a:buClr>
                <a:schemeClr val="dk1"/>
              </a:buClr>
              <a:buSzPts val="1100"/>
              <a:buChar char="●"/>
            </a:pPr>
            <a:r>
              <a:rPr lang="en-US" sz="1400" dirty="0">
                <a:solidFill>
                  <a:schemeClr val="dk1"/>
                </a:solidFill>
              </a:rPr>
              <a:t>Enrichement2: details on the asset, its type, its vendor, the station or location where connects</a:t>
            </a:r>
            <a:endParaRPr sz="1400" dirty="0">
              <a:solidFill>
                <a:schemeClr val="dk1"/>
              </a:solidFill>
            </a:endParaRPr>
          </a:p>
          <a:p>
            <a:pPr marL="457200" lvl="0" indent="-298450" algn="l" rtl="0">
              <a:spcBef>
                <a:spcPts val="0"/>
              </a:spcBef>
              <a:spcAft>
                <a:spcPts val="0"/>
              </a:spcAft>
              <a:buClr>
                <a:schemeClr val="dk1"/>
              </a:buClr>
              <a:buSzPts val="1100"/>
              <a:buChar char="●"/>
            </a:pPr>
            <a:r>
              <a:rPr lang="en-US" sz="1400" dirty="0">
                <a:solidFill>
                  <a:schemeClr val="dk1"/>
                </a:solidFill>
              </a:rPr>
              <a:t>History on typical assets?</a:t>
            </a:r>
            <a:endParaRPr sz="1400" dirty="0">
              <a:solidFill>
                <a:schemeClr val="dk1"/>
              </a:solidFill>
            </a:endParaRPr>
          </a:p>
          <a:p>
            <a:pPr marL="0" lvl="0" indent="0" algn="l" rtl="0">
              <a:spcBef>
                <a:spcPts val="0"/>
              </a:spcBef>
              <a:spcAft>
                <a:spcPts val="0"/>
              </a:spcAft>
              <a:buClr>
                <a:schemeClr val="dk1"/>
              </a:buClr>
              <a:buSzPts val="1100"/>
              <a:buFont typeface="Arial"/>
              <a:buNone/>
            </a:pPr>
            <a:endParaRPr sz="1400" dirty="0">
              <a:solidFill>
                <a:schemeClr val="dk1"/>
              </a:solidFill>
            </a:endParaRPr>
          </a:p>
          <a:p>
            <a:pPr marL="0" lvl="0" indent="0" algn="l" rtl="0">
              <a:spcBef>
                <a:spcPts val="0"/>
              </a:spcBef>
              <a:spcAft>
                <a:spcPts val="0"/>
              </a:spcAft>
              <a:buClr>
                <a:schemeClr val="dk1"/>
              </a:buClr>
              <a:buSzPts val="1100"/>
              <a:buFont typeface="Arial"/>
              <a:buNone/>
            </a:pPr>
            <a:r>
              <a:rPr lang="en-US" sz="1400" dirty="0">
                <a:solidFill>
                  <a:schemeClr val="dk1"/>
                </a:solidFill>
              </a:rPr>
              <a:t>Now, that could be a rogue device, but that could also be a maintenance team using (with or without following policies) some testing equipment. </a:t>
            </a:r>
          </a:p>
          <a:p>
            <a:pPr marL="0" lvl="0" indent="0" algn="l" rtl="0">
              <a:spcBef>
                <a:spcPts val="0"/>
              </a:spcBef>
              <a:spcAft>
                <a:spcPts val="0"/>
              </a:spcAft>
              <a:buClr>
                <a:schemeClr val="dk1"/>
              </a:buClr>
              <a:buSzPts val="1100"/>
              <a:buFont typeface="Arial"/>
              <a:buNone/>
            </a:pPr>
            <a:r>
              <a:rPr lang="en-US" sz="1400" dirty="0">
                <a:solidFill>
                  <a:schemeClr val="dk1"/>
                </a:solidFill>
              </a:rPr>
              <a:t>With all this information, the soc operator can turn to a relevant contact:</a:t>
            </a:r>
            <a:endParaRPr sz="1400" dirty="0">
              <a:solidFill>
                <a:schemeClr val="dk1"/>
              </a:solidFill>
            </a:endParaRPr>
          </a:p>
          <a:p>
            <a:pPr marL="457200" lvl="0" indent="-298450" algn="l" rtl="0">
              <a:spcBef>
                <a:spcPts val="0"/>
              </a:spcBef>
              <a:spcAft>
                <a:spcPts val="0"/>
              </a:spcAft>
              <a:buClr>
                <a:schemeClr val="dk1"/>
              </a:buClr>
              <a:buSzPts val="1100"/>
              <a:buChar char="●"/>
            </a:pPr>
            <a:r>
              <a:rPr lang="en-US" sz="1400" dirty="0">
                <a:solidFill>
                  <a:schemeClr val="dk1"/>
                </a:solidFill>
              </a:rPr>
              <a:t>The occ shift that will require precise information (the where maybe)</a:t>
            </a:r>
            <a:endParaRPr sz="1400" dirty="0">
              <a:solidFill>
                <a:schemeClr val="dk1"/>
              </a:solidFill>
            </a:endParaRPr>
          </a:p>
          <a:p>
            <a:pPr marL="457200" lvl="0" indent="-298450" algn="l" rtl="0">
              <a:spcBef>
                <a:spcPts val="0"/>
              </a:spcBef>
              <a:spcAft>
                <a:spcPts val="0"/>
              </a:spcAft>
              <a:buClr>
                <a:schemeClr val="dk1"/>
              </a:buClr>
              <a:buSzPts val="1100"/>
              <a:buChar char="●"/>
            </a:pPr>
            <a:r>
              <a:rPr lang="en-US" sz="1400" dirty="0">
                <a:solidFill>
                  <a:schemeClr val="dk1"/>
                </a:solidFill>
              </a:rPr>
              <a:t>A specific occ desk if playbooks were prepared and enrichment has quality (</a:t>
            </a:r>
            <a:r>
              <a:rPr lang="en-US" sz="1400" dirty="0" err="1">
                <a:solidFill>
                  <a:schemeClr val="dk1"/>
                </a:solidFill>
              </a:rPr>
              <a:t>signalling</a:t>
            </a:r>
            <a:r>
              <a:rPr lang="en-US" sz="1400" dirty="0">
                <a:solidFill>
                  <a:schemeClr val="dk1"/>
                </a:solidFill>
              </a:rPr>
              <a:t> asset? Go to sig desk. </a:t>
            </a:r>
            <a:r>
              <a:rPr lang="en-US" sz="1400" dirty="0" err="1">
                <a:solidFill>
                  <a:schemeClr val="dk1"/>
                </a:solidFill>
              </a:rPr>
              <a:t>Cctv</a:t>
            </a:r>
            <a:r>
              <a:rPr lang="en-US" sz="1400" dirty="0">
                <a:solidFill>
                  <a:schemeClr val="dk1"/>
                </a:solidFill>
              </a:rPr>
              <a:t> asset? Go to security desk…)</a:t>
            </a:r>
          </a:p>
          <a:p>
            <a:pPr marL="457200" lvl="0" indent="-298450" algn="l" rtl="0">
              <a:spcBef>
                <a:spcPts val="0"/>
              </a:spcBef>
              <a:spcAft>
                <a:spcPts val="0"/>
              </a:spcAft>
              <a:buClr>
                <a:schemeClr val="dk1"/>
              </a:buClr>
              <a:buSzPts val="1100"/>
              <a:buChar char="●"/>
            </a:pPr>
            <a:r>
              <a:rPr lang="en-US" sz="1400" dirty="0">
                <a:solidFill>
                  <a:schemeClr val="dk1"/>
                </a:solidFill>
              </a:rPr>
              <a:t>Directly to a maintenance team based on the history of similar assets.</a:t>
            </a:r>
          </a:p>
          <a:p>
            <a:pPr marL="0" lvl="0" indent="0" algn="l" rtl="0">
              <a:spcBef>
                <a:spcPts val="0"/>
              </a:spcBef>
              <a:spcAft>
                <a:spcPts val="0"/>
              </a:spcAft>
              <a:buClr>
                <a:schemeClr val="dk1"/>
              </a:buClr>
              <a:buSzPts val="1100"/>
              <a:buFont typeface="Arial"/>
              <a:buNone/>
            </a:pPr>
            <a:r>
              <a:rPr lang="en-US" sz="1400" dirty="0">
                <a:solidFill>
                  <a:schemeClr val="dk1"/>
                </a:solidFill>
              </a:rPr>
              <a:t>Based on this check, the next steps are highly different: </a:t>
            </a:r>
          </a:p>
          <a:p>
            <a:pPr marL="285750" lvl="0" indent="-285750" algn="l" rtl="0">
              <a:spcBef>
                <a:spcPts val="0"/>
              </a:spcBef>
              <a:spcAft>
                <a:spcPts val="0"/>
              </a:spcAft>
              <a:buClr>
                <a:schemeClr val="dk1"/>
              </a:buClr>
              <a:buSzPts val="1100"/>
            </a:pPr>
            <a:r>
              <a:rPr lang="en-US" sz="1400" dirty="0">
                <a:solidFill>
                  <a:schemeClr val="dk1"/>
                </a:solidFill>
              </a:rPr>
              <a:t>we have a rogue asset that must be quarantined and analyzed (IR event starting), this is maybe the last time to catch a new attacker.</a:t>
            </a:r>
          </a:p>
          <a:p>
            <a:pPr marL="285750" lvl="0" indent="-285750" algn="l" rtl="0">
              <a:spcBef>
                <a:spcPts val="0"/>
              </a:spcBef>
              <a:spcAft>
                <a:spcPts val="0"/>
              </a:spcAft>
              <a:buClr>
                <a:schemeClr val="dk1"/>
              </a:buClr>
              <a:buSzPts val="1100"/>
            </a:pPr>
            <a:r>
              <a:rPr lang="en-US" sz="1400" dirty="0">
                <a:solidFill>
                  <a:schemeClr val="dk1"/>
                </a:solidFill>
              </a:rPr>
              <a:t>or we just need to revalidate the work policies with the teams and suppliers. Who can connect? How? Is someone checking the laptop they bring?</a:t>
            </a:r>
            <a:endParaRPr sz="1400" dirty="0">
              <a:solidFill>
                <a:schemeClr val="dk1"/>
              </a:solidFill>
            </a:endParaRPr>
          </a:p>
          <a:p>
            <a:pPr marL="0" lvl="0" indent="0" algn="l" rtl="0">
              <a:spcBef>
                <a:spcPts val="0"/>
              </a:spcBef>
              <a:spcAft>
                <a:spcPts val="0"/>
              </a:spcAft>
              <a:buNone/>
            </a:pPr>
            <a:r>
              <a:rPr lang="en-US" sz="1400" dirty="0">
                <a:solidFill>
                  <a:schemeClr val="dk1"/>
                </a:solidFill>
              </a:rPr>
              <a:t>This is a basic example, now think about how intimate it gets if we talking about the detection of a new </a:t>
            </a:r>
            <a:r>
              <a:rPr lang="en-US" sz="1400" dirty="0" err="1">
                <a:solidFill>
                  <a:schemeClr val="dk1"/>
                </a:solidFill>
              </a:rPr>
              <a:t>balise</a:t>
            </a:r>
            <a:r>
              <a:rPr lang="en-US" sz="1400" dirty="0">
                <a:solidFill>
                  <a:schemeClr val="dk1"/>
                </a:solidFill>
              </a:rPr>
              <a:t> on tracks, or a new base station (AP) that assets are talking with….</a:t>
            </a:r>
            <a:endParaRPr lang="en-IL" sz="1400" dirty="0">
              <a:solidFill>
                <a:schemeClr val="dk1"/>
              </a:solidFill>
            </a:endParaRPr>
          </a:p>
          <a:p>
            <a:pPr marL="0" lvl="0" indent="0" algn="l" rtl="0">
              <a:spcBef>
                <a:spcPts val="0"/>
              </a:spcBef>
              <a:spcAft>
                <a:spcPts val="0"/>
              </a:spcAft>
              <a:buNone/>
            </a:pPr>
            <a:endParaRPr sz="1400" dirty="0">
              <a:solidFill>
                <a:schemeClr val="dk1"/>
              </a:solidFill>
            </a:endParaRPr>
          </a:p>
        </p:txBody>
      </p:sp>
      <p:sp>
        <p:nvSpPr>
          <p:cNvPr id="469" name="Google Shape;469;g2fa7f4df3dc_0_2290:notes"/>
          <p:cNvSpPr>
            <a:spLocks noGrp="1" noRot="1" noChangeAspect="1"/>
          </p:cNvSpPr>
          <p:nvPr>
            <p:ph type="sldImg" idx="2"/>
          </p:nvPr>
        </p:nvSpPr>
        <p:spPr>
          <a:xfrm>
            <a:off x="381000" y="685800"/>
            <a:ext cx="2852738" cy="16049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2fa7f4df3dc_0_2302:notes"/>
          <p:cNvSpPr txBox="1">
            <a:spLocks noGrp="1"/>
          </p:cNvSpPr>
          <p:nvPr>
            <p:ph type="body" idx="1"/>
          </p:nvPr>
        </p:nvSpPr>
        <p:spPr>
          <a:xfrm>
            <a:off x="217714" y="2779713"/>
            <a:ext cx="5954486" cy="56784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dirty="0">
                <a:solidFill>
                  <a:schemeClr val="dk1"/>
                </a:solidFill>
              </a:rPr>
              <a:t>a map….sounds not that important, but it is the easiest way people have to visualize locations of things. this also helps setting relations between events</a:t>
            </a:r>
            <a:endParaRPr sz="500" dirty="0">
              <a:solidFill>
                <a:schemeClr val="dk1"/>
              </a:solidFill>
            </a:endParaRPr>
          </a:p>
          <a:p>
            <a:pPr marL="457200" lvl="0" indent="-234950" algn="l" rtl="0">
              <a:lnSpc>
                <a:spcPct val="90000"/>
              </a:lnSpc>
              <a:spcBef>
                <a:spcPts val="1000"/>
              </a:spcBef>
              <a:spcAft>
                <a:spcPts val="0"/>
              </a:spcAft>
              <a:buClr>
                <a:schemeClr val="dk1"/>
              </a:buClr>
              <a:buSzPts val="100"/>
              <a:buChar char="•"/>
            </a:pPr>
            <a:r>
              <a:rPr lang="en-US" sz="1800" dirty="0">
                <a:solidFill>
                  <a:schemeClr val="dk1"/>
                </a:solidFill>
              </a:rPr>
              <a:t>first we had the asset map =&gt; based on networking, good for cyber</a:t>
            </a:r>
            <a:endParaRPr sz="1800" dirty="0">
              <a:solidFill>
                <a:schemeClr val="dk1"/>
              </a:solidFill>
            </a:endParaRPr>
          </a:p>
          <a:p>
            <a:pPr marL="457200" lvl="0" indent="-234950" algn="l" rtl="0">
              <a:lnSpc>
                <a:spcPct val="90000"/>
              </a:lnSpc>
              <a:spcBef>
                <a:spcPts val="0"/>
              </a:spcBef>
              <a:spcAft>
                <a:spcPts val="0"/>
              </a:spcAft>
              <a:buClr>
                <a:schemeClr val="dk1"/>
              </a:buClr>
              <a:buSzPts val="100"/>
              <a:buChar char="•"/>
            </a:pPr>
            <a:r>
              <a:rPr lang="en-US" sz="1800" dirty="0">
                <a:solidFill>
                  <a:schemeClr val="dk1"/>
                </a:solidFill>
              </a:rPr>
              <a:t>then added the SIG map =&gt; was good looking, but cyber people didn’t really used it</a:t>
            </a:r>
            <a:endParaRPr sz="1800" dirty="0">
              <a:solidFill>
                <a:schemeClr val="dk1"/>
              </a:solidFill>
            </a:endParaRPr>
          </a:p>
          <a:p>
            <a:pPr marL="457200" lvl="0" indent="-234950" algn="l" rtl="0">
              <a:lnSpc>
                <a:spcPct val="90000"/>
              </a:lnSpc>
              <a:spcBef>
                <a:spcPts val="0"/>
              </a:spcBef>
              <a:spcAft>
                <a:spcPts val="0"/>
              </a:spcAft>
              <a:buClr>
                <a:schemeClr val="dk1"/>
              </a:buClr>
              <a:buSzPts val="100"/>
              <a:buChar char="•"/>
            </a:pPr>
            <a:r>
              <a:rPr lang="en-US" sz="1800" dirty="0">
                <a:solidFill>
                  <a:schemeClr val="dk1"/>
                </a:solidFill>
              </a:rPr>
              <a:t>now we have the rail map =&gt; good compromise to allow</a:t>
            </a:r>
            <a:endParaRPr sz="1800" dirty="0">
              <a:solidFill>
                <a:schemeClr val="dk1"/>
              </a:solidFill>
            </a:endParaRPr>
          </a:p>
          <a:p>
            <a:pPr marL="0" lvl="0" indent="0" algn="l" rtl="0">
              <a:lnSpc>
                <a:spcPct val="90000"/>
              </a:lnSpc>
              <a:spcBef>
                <a:spcPts val="1000"/>
              </a:spcBef>
              <a:spcAft>
                <a:spcPts val="0"/>
              </a:spcAft>
              <a:buClr>
                <a:schemeClr val="dk1"/>
              </a:buClr>
              <a:buSzPts val="1100"/>
              <a:buFont typeface="Arial"/>
              <a:buNone/>
            </a:pPr>
            <a:r>
              <a:rPr lang="en-US" sz="1800" dirty="0">
                <a:solidFill>
                  <a:schemeClr val="dk1"/>
                </a:solidFill>
              </a:rPr>
              <a:t>Those changes were born from our interactions with our customers where we also try to gather internal insights from teams outside the cyber team to get the best picture on their needs</a:t>
            </a:r>
            <a:endParaRPr sz="1800" dirty="0">
              <a:solidFill>
                <a:schemeClr val="dk1"/>
              </a:solidFill>
            </a:endParaRPr>
          </a:p>
          <a:p>
            <a:pPr marL="0" lvl="0" indent="0" algn="l" rtl="0">
              <a:lnSpc>
                <a:spcPct val="90000"/>
              </a:lnSpc>
              <a:spcBef>
                <a:spcPts val="1000"/>
              </a:spcBef>
              <a:spcAft>
                <a:spcPts val="0"/>
              </a:spcAft>
              <a:buClr>
                <a:schemeClr val="dk1"/>
              </a:buClr>
              <a:buSzPts val="1100"/>
              <a:buFont typeface="Arial"/>
              <a:buNone/>
            </a:pPr>
            <a:r>
              <a:rPr lang="en-US" sz="1800" dirty="0">
                <a:solidFill>
                  <a:schemeClr val="dk1"/>
                </a:solidFill>
              </a:rPr>
              <a:t>bonus: customize your map easily for fine tuning</a:t>
            </a:r>
            <a:endParaRPr sz="500" dirty="0">
              <a:solidFill>
                <a:schemeClr val="dk1"/>
              </a:solidFill>
            </a:endParaRPr>
          </a:p>
          <a:p>
            <a:pPr marL="0" lvl="0" indent="0" algn="l" rtl="0">
              <a:spcBef>
                <a:spcPts val="0"/>
              </a:spcBef>
              <a:spcAft>
                <a:spcPts val="0"/>
              </a:spcAft>
              <a:buClr>
                <a:schemeClr val="dk1"/>
              </a:buClr>
              <a:buSzPts val="1100"/>
              <a:buFont typeface="Arial"/>
              <a:buNone/>
            </a:pPr>
            <a:endParaRPr sz="1800" dirty="0">
              <a:solidFill>
                <a:schemeClr val="dk1"/>
              </a:solidFill>
            </a:endParaRPr>
          </a:p>
          <a:p>
            <a:pPr marL="0" lvl="0" indent="0" algn="l" rtl="0">
              <a:spcBef>
                <a:spcPts val="0"/>
              </a:spcBef>
              <a:spcAft>
                <a:spcPts val="0"/>
              </a:spcAft>
              <a:buNone/>
            </a:pPr>
            <a:endParaRPr sz="1800" dirty="0">
              <a:solidFill>
                <a:schemeClr val="dk1"/>
              </a:solidFill>
            </a:endParaRPr>
          </a:p>
        </p:txBody>
      </p:sp>
      <p:sp>
        <p:nvSpPr>
          <p:cNvPr id="475" name="Google Shape;475;g2fa7f4df3dc_0_2302:notes"/>
          <p:cNvSpPr>
            <a:spLocks noGrp="1" noRot="1" noChangeAspect="1"/>
          </p:cNvSpPr>
          <p:nvPr>
            <p:ph type="sldImg" idx="2"/>
          </p:nvPr>
        </p:nvSpPr>
        <p:spPr>
          <a:xfrm>
            <a:off x="381000" y="685800"/>
            <a:ext cx="3722688" cy="2093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a:extLst>
            <a:ext uri="{FF2B5EF4-FFF2-40B4-BE49-F238E27FC236}">
              <a16:creationId xmlns:a16="http://schemas.microsoft.com/office/drawing/2014/main" id="{3CF16F91-47F1-B102-BF0F-66F4348100D4}"/>
            </a:ext>
          </a:extLst>
        </p:cNvPr>
        <p:cNvGrpSpPr/>
        <p:nvPr/>
      </p:nvGrpSpPr>
      <p:grpSpPr>
        <a:xfrm>
          <a:off x="0" y="0"/>
          <a:ext cx="0" cy="0"/>
          <a:chOff x="0" y="0"/>
          <a:chExt cx="0" cy="0"/>
        </a:xfrm>
      </p:grpSpPr>
      <p:sp>
        <p:nvSpPr>
          <p:cNvPr id="127" name="Google Shape;127;g2fa7f4df3dc_0_2552:notes">
            <a:extLst>
              <a:ext uri="{FF2B5EF4-FFF2-40B4-BE49-F238E27FC236}">
                <a16:creationId xmlns:a16="http://schemas.microsoft.com/office/drawing/2014/main" id="{634E5FFC-7836-FAD6-30D8-92C40AB186C3}"/>
              </a:ext>
            </a:extLst>
          </p:cNvPr>
          <p:cNvSpPr txBox="1">
            <a:spLocks noGrp="1"/>
          </p:cNvSpPr>
          <p:nvPr>
            <p:ph type="body" idx="1"/>
          </p:nvPr>
        </p:nvSpPr>
        <p:spPr>
          <a:xfrm>
            <a:off x="381000" y="4343400"/>
            <a:ext cx="60960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i="0" dirty="0">
                <a:solidFill>
                  <a:schemeClr val="dk1"/>
                </a:solidFill>
              </a:rPr>
              <a:t>Greetings – pleasure to be here for the 3d time, such a special conference. Last times I was in the other room, this year I have the chance to be here and got the nice spot after lunch.  </a:t>
            </a:r>
            <a:endParaRPr lang="he-IL" sz="1800" i="0" dirty="0">
              <a:solidFill>
                <a:schemeClr val="dk1"/>
              </a:solidFill>
            </a:endParaRPr>
          </a:p>
          <a:p>
            <a:pPr marL="0" lvl="0" indent="0" algn="l" rtl="0">
              <a:spcBef>
                <a:spcPts val="0"/>
              </a:spcBef>
              <a:spcAft>
                <a:spcPts val="0"/>
              </a:spcAft>
              <a:buClr>
                <a:schemeClr val="dk1"/>
              </a:buClr>
              <a:buSzPts val="1100"/>
              <a:buFont typeface="Arial"/>
              <a:buNone/>
            </a:pPr>
            <a:r>
              <a:rPr lang="en-US" sz="1800" i="1" dirty="0">
                <a:solidFill>
                  <a:schemeClr val="dk1"/>
                </a:solidFill>
              </a:rPr>
              <a:t>**open by what is OCC. to be sure US audience is on the same page *</a:t>
            </a:r>
            <a:endParaRPr lang="en-US" sz="1800" i="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800" dirty="0">
                <a:solidFill>
                  <a:schemeClr val="dk1"/>
                </a:solidFill>
              </a:rPr>
              <a:t>Although the name of this ppt, I want to talk about the cyber2rail integration in general. SOC and OCC are only the tip of the spear and the most time-sensitive ones, but we need to look at that from the perspective of the whole industry. </a:t>
            </a:r>
            <a:endParaRPr lang="en-US" sz="1800" i="1" dirty="0">
              <a:solidFill>
                <a:schemeClr val="dk1"/>
              </a:solidFill>
            </a:endParaRPr>
          </a:p>
          <a:p>
            <a:pPr marL="0" lvl="0" indent="0" algn="l" rtl="0">
              <a:spcBef>
                <a:spcPts val="0"/>
              </a:spcBef>
              <a:spcAft>
                <a:spcPts val="0"/>
              </a:spcAft>
              <a:buClr>
                <a:schemeClr val="dk1"/>
              </a:buClr>
              <a:buSzPts val="1100"/>
              <a:buFont typeface="Arial"/>
              <a:buNone/>
            </a:pPr>
            <a:endParaRPr sz="1800" dirty="0">
              <a:solidFill>
                <a:schemeClr val="dk1"/>
              </a:solidFill>
            </a:endParaRPr>
          </a:p>
          <a:p>
            <a:pPr marL="0" lvl="0" indent="0" algn="l" rtl="0">
              <a:spcBef>
                <a:spcPts val="0"/>
              </a:spcBef>
              <a:spcAft>
                <a:spcPts val="0"/>
              </a:spcAft>
              <a:buClr>
                <a:schemeClr val="dk1"/>
              </a:buClr>
              <a:buSzPts val="1100"/>
              <a:buFont typeface="Arial"/>
              <a:buNone/>
            </a:pPr>
            <a:r>
              <a:rPr lang="en-US" sz="1800" dirty="0">
                <a:solidFill>
                  <a:schemeClr val="dk1"/>
                </a:solidFill>
              </a:rPr>
              <a:t>As a lot of things in life, a major part of communication improvement is around understanding the POV of each side. On one side we have a long and rich culture of rail operations, with years of experience about how to do things and how to collaborate between the different teams. On the other hand, we have cyber people, that comes from a younger industry (sometimes maybe also younger generations of people?), and they got a lot of tools of their own, communities around the world that share information and knowledge. Plus supporting agencies/orgs that provides them with frameworks and best practices.</a:t>
            </a:r>
          </a:p>
          <a:p>
            <a:pPr marL="0" lvl="0" indent="0" algn="l" rtl="0">
              <a:spcBef>
                <a:spcPts val="0"/>
              </a:spcBef>
              <a:spcAft>
                <a:spcPts val="0"/>
              </a:spcAft>
              <a:buClr>
                <a:schemeClr val="dk1"/>
              </a:buClr>
              <a:buSzPts val="1100"/>
              <a:buFont typeface="Arial"/>
              <a:buNone/>
            </a:pPr>
            <a:r>
              <a:rPr lang="en-US" sz="1800" dirty="0">
                <a:solidFill>
                  <a:schemeClr val="dk1"/>
                </a:solidFill>
              </a:rPr>
              <a:t>How are they going along and how can we help them?</a:t>
            </a:r>
            <a:endParaRPr sz="1800" dirty="0">
              <a:solidFill>
                <a:schemeClr val="dk1"/>
              </a:solidFill>
            </a:endParaRPr>
          </a:p>
          <a:p>
            <a:pPr marL="0" lvl="0" indent="0" algn="l" rtl="0">
              <a:spcBef>
                <a:spcPts val="0"/>
              </a:spcBef>
              <a:spcAft>
                <a:spcPts val="0"/>
              </a:spcAft>
              <a:buClr>
                <a:schemeClr val="dk1"/>
              </a:buClr>
              <a:buSzPts val="1100"/>
              <a:buFont typeface="Arial"/>
              <a:buNone/>
            </a:pPr>
            <a:r>
              <a:rPr lang="en-US" sz="1800" dirty="0">
                <a:solidFill>
                  <a:schemeClr val="dk1"/>
                </a:solidFill>
              </a:rPr>
              <a:t>In the next minutes I will share my findings on this topic, from my work at Cylus and a lot of discussions with clients and industry professionals from both sides of the story. </a:t>
            </a:r>
            <a:endParaRPr sz="1800" dirty="0"/>
          </a:p>
        </p:txBody>
      </p:sp>
      <p:sp>
        <p:nvSpPr>
          <p:cNvPr id="128" name="Google Shape;128;g2fa7f4df3dc_0_2552:notes">
            <a:extLst>
              <a:ext uri="{FF2B5EF4-FFF2-40B4-BE49-F238E27FC236}">
                <a16:creationId xmlns:a16="http://schemas.microsoft.com/office/drawing/2014/main" id="{060A95E7-5534-718E-372A-3C297462333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85241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a:extLst>
            <a:ext uri="{FF2B5EF4-FFF2-40B4-BE49-F238E27FC236}">
              <a16:creationId xmlns:a16="http://schemas.microsoft.com/office/drawing/2014/main" id="{346279E3-2799-999B-650E-D9D7D327E8BD}"/>
            </a:ext>
          </a:extLst>
        </p:cNvPr>
        <p:cNvGrpSpPr/>
        <p:nvPr/>
      </p:nvGrpSpPr>
      <p:grpSpPr>
        <a:xfrm>
          <a:off x="0" y="0"/>
          <a:ext cx="0" cy="0"/>
          <a:chOff x="0" y="0"/>
          <a:chExt cx="0" cy="0"/>
        </a:xfrm>
      </p:grpSpPr>
      <p:sp>
        <p:nvSpPr>
          <p:cNvPr id="483" name="Google Shape;483;g2fa7f4df3dc_0_2313:notes">
            <a:extLst>
              <a:ext uri="{FF2B5EF4-FFF2-40B4-BE49-F238E27FC236}">
                <a16:creationId xmlns:a16="http://schemas.microsoft.com/office/drawing/2014/main" id="{75301810-D230-D034-4456-908B9A99DF1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sz="2300" dirty="0">
                <a:solidFill>
                  <a:schemeClr val="dk1"/>
                </a:solidFill>
              </a:rPr>
              <a:t>Here we will find the different added data that CylusOne provides, based on the sequence’s slide</a:t>
            </a:r>
            <a:endParaRPr dirty="0">
              <a:solidFill>
                <a:schemeClr val="dk1"/>
              </a:solidFill>
            </a:endParaRPr>
          </a:p>
        </p:txBody>
      </p:sp>
      <p:sp>
        <p:nvSpPr>
          <p:cNvPr id="484" name="Google Shape;484;g2fa7f4df3dc_0_2313:notes">
            <a:extLst>
              <a:ext uri="{FF2B5EF4-FFF2-40B4-BE49-F238E27FC236}">
                <a16:creationId xmlns:a16="http://schemas.microsoft.com/office/drawing/2014/main" id="{A1CBC242-BD67-6E2F-D1E1-8BF1761554D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8197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fa7f4df3dc_0_2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sz="2300" dirty="0">
                <a:solidFill>
                  <a:schemeClr val="dk1"/>
                </a:solidFill>
              </a:rPr>
              <a:t>//change the picture here (bad resolution)</a:t>
            </a:r>
            <a:endParaRPr sz="2300" dirty="0">
              <a:solidFill>
                <a:schemeClr val="dk1"/>
              </a:solidFill>
            </a:endParaRPr>
          </a:p>
          <a:p>
            <a:pPr marL="0" lvl="0" indent="0" algn="l" rtl="0">
              <a:lnSpc>
                <a:spcPct val="90000"/>
              </a:lnSpc>
              <a:spcBef>
                <a:spcPts val="1000"/>
              </a:spcBef>
              <a:spcAft>
                <a:spcPts val="0"/>
              </a:spcAft>
              <a:buClr>
                <a:schemeClr val="dk1"/>
              </a:buClr>
              <a:buSzPts val="1100"/>
              <a:buFont typeface="Arial"/>
              <a:buNone/>
            </a:pPr>
            <a:r>
              <a:rPr lang="en-US" sz="2300" dirty="0">
                <a:solidFill>
                  <a:schemeClr val="dk1"/>
                </a:solidFill>
              </a:rPr>
              <a:t>we changed the layout of the alerts page, to have a big space for “playbook”. This space is open and customizable so customers can have their own content, links to other systems or KB and such…</a:t>
            </a:r>
            <a:endParaRPr sz="2300"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solidFill>
                <a:schemeClr val="dk1"/>
              </a:solidFill>
            </a:endParaRPr>
          </a:p>
        </p:txBody>
      </p:sp>
      <p:sp>
        <p:nvSpPr>
          <p:cNvPr id="484" name="Google Shape;484;g2fa7f4df3dc_0_2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fa7f4df3dc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sz="2200" dirty="0">
                <a:solidFill>
                  <a:schemeClr val="dk1"/>
                </a:solidFill>
              </a:rPr>
              <a:t>Last point, how we added custom properties for the client, so they will be able to add translations. Because we classify asset by types, but to speed things up the SOC operators will want to have a fast reference to “the team in charge of those assets”. If they put the phone number of the team, it is just the quick link we can have between both entities.</a:t>
            </a:r>
            <a:endParaRPr sz="2200"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sz="2300" dirty="0">
              <a:solidFill>
                <a:schemeClr val="dk1"/>
              </a:solidFill>
            </a:endParaRPr>
          </a:p>
        </p:txBody>
      </p:sp>
      <p:sp>
        <p:nvSpPr>
          <p:cNvPr id="490" name="Google Shape;490;g2fa7f4df3dc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2fa7f4df3dc_0_2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6" name="Google Shape;496;g2fa7f4df3dc_0_23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2fa7f4df3dc_0_2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g2fa7f4df3dc_0_23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502" name="Google Shape;502;g2fa7f4df3dc_0_23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24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fa7f4df3dc_0_1017:notes"/>
          <p:cNvSpPr txBox="1">
            <a:spLocks noGrp="1"/>
          </p:cNvSpPr>
          <p:nvPr>
            <p:ph type="body" idx="1"/>
          </p:nvPr>
        </p:nvSpPr>
        <p:spPr>
          <a:xfrm>
            <a:off x="381000" y="4343400"/>
            <a:ext cx="60960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400" dirty="0">
                <a:solidFill>
                  <a:schemeClr val="dk1"/>
                </a:solidFill>
              </a:rPr>
              <a:t>Let me start with my own journey…</a:t>
            </a:r>
            <a:r>
              <a:rPr lang="en-US" sz="1400" i="1" dirty="0">
                <a:solidFill>
                  <a:schemeClr val="dk1"/>
                </a:solidFill>
              </a:rPr>
              <a:t>(That is also the place where I introduce myself :)</a:t>
            </a:r>
          </a:p>
          <a:p>
            <a:pPr marL="0" lvl="0" indent="0" algn="l" rtl="0">
              <a:spcBef>
                <a:spcPts val="0"/>
              </a:spcBef>
              <a:spcAft>
                <a:spcPts val="0"/>
              </a:spcAft>
              <a:buClr>
                <a:schemeClr val="dk1"/>
              </a:buClr>
              <a:buSzPts val="1100"/>
              <a:buFont typeface="Arial"/>
              <a:buNone/>
            </a:pPr>
            <a:r>
              <a:rPr lang="en-US" sz="1400" i="0" dirty="0">
                <a:solidFill>
                  <a:schemeClr val="dk1"/>
                </a:solidFill>
              </a:rPr>
              <a:t>My name is Yaniv Mallet, I work at Cylus for the last 3 years and I am part of the CTO’s team.</a:t>
            </a:r>
            <a:endParaRPr sz="1400" i="0" dirty="0">
              <a:solidFill>
                <a:schemeClr val="dk1"/>
              </a:solidFill>
            </a:endParaRPr>
          </a:p>
          <a:p>
            <a:pPr marL="0" lvl="0" indent="0" algn="l" rtl="0">
              <a:spcBef>
                <a:spcPts val="0"/>
              </a:spcBef>
              <a:spcAft>
                <a:spcPts val="0"/>
              </a:spcAft>
              <a:buClr>
                <a:schemeClr val="dk1"/>
              </a:buClr>
              <a:buSzPts val="1100"/>
              <a:buFont typeface="Arial"/>
              <a:buNone/>
            </a:pPr>
            <a:r>
              <a:rPr lang="en-US" sz="1400" dirty="0">
                <a:solidFill>
                  <a:schemeClr val="dk1"/>
                </a:solidFill>
              </a:rPr>
              <a:t>I joined Cylus after some nice years in the cyber and cybersecurity field, almost 25 years for the government, gathering background in hardware, software, radio frequency, system engineering and an academic computer engineering education.</a:t>
            </a:r>
            <a:endParaRPr sz="1400" dirty="0">
              <a:solidFill>
                <a:schemeClr val="dk1"/>
              </a:solidFill>
            </a:endParaRPr>
          </a:p>
          <a:p>
            <a:pPr marL="0" lvl="0" indent="0" algn="l" rtl="0">
              <a:spcBef>
                <a:spcPts val="0"/>
              </a:spcBef>
              <a:spcAft>
                <a:spcPts val="0"/>
              </a:spcAft>
              <a:buClr>
                <a:schemeClr val="dk1"/>
              </a:buClr>
              <a:buSzPts val="1100"/>
              <a:buFont typeface="Arial"/>
              <a:buNone/>
            </a:pPr>
            <a:r>
              <a:rPr lang="en-US" sz="1400" dirty="0">
                <a:solidFill>
                  <a:schemeClr val="dk1"/>
                </a:solidFill>
              </a:rPr>
              <a:t>[I remember Justin last year talking about military and cyber…]</a:t>
            </a:r>
            <a:endParaRPr sz="1400" dirty="0">
              <a:solidFill>
                <a:schemeClr val="dk1"/>
              </a:solidFill>
            </a:endParaRPr>
          </a:p>
          <a:p>
            <a:pPr marL="0" lvl="0" indent="0" algn="l" rtl="0">
              <a:spcBef>
                <a:spcPts val="0"/>
              </a:spcBef>
              <a:spcAft>
                <a:spcPts val="0"/>
              </a:spcAft>
              <a:buClr>
                <a:schemeClr val="dk1"/>
              </a:buClr>
              <a:buSzPts val="1100"/>
              <a:buFont typeface="Arial"/>
              <a:buNone/>
            </a:pPr>
            <a:r>
              <a:rPr lang="en-US" sz="1400" dirty="0">
                <a:solidFill>
                  <a:schemeClr val="dk1"/>
                </a:solidFill>
              </a:rPr>
              <a:t>One of the things I was sure about, was my resilience to ACRONYMS. I was in the military, a real jungle for acronyms. Before stepping out, I learned the “civilian” cyber security jargon. At this point I was like, “OK, I am able to talk with people explaining “yes, I have a Also, and I am experienced in SIEM implantation in SOC with BCP process and with keeping up GDPR. Also can I have a sandwich of XDR with a bit of DLP on the top and some IDS on the side”. No troubles from now.</a:t>
            </a:r>
            <a:endParaRPr sz="1400" dirty="0">
              <a:solidFill>
                <a:schemeClr val="dk1"/>
              </a:solidFill>
            </a:endParaRPr>
          </a:p>
          <a:p>
            <a:pPr marL="0" lvl="0" indent="0" algn="l" rtl="0">
              <a:spcBef>
                <a:spcPts val="0"/>
              </a:spcBef>
              <a:spcAft>
                <a:spcPts val="0"/>
              </a:spcAft>
              <a:buClr>
                <a:schemeClr val="dk1"/>
              </a:buClr>
              <a:buSzPts val="1100"/>
              <a:buFont typeface="Arial"/>
              <a:buNone/>
            </a:pPr>
            <a:r>
              <a:rPr lang="en-US" sz="1400" dirty="0">
                <a:solidFill>
                  <a:schemeClr val="dk1"/>
                </a:solidFill>
              </a:rPr>
              <a:t>Then I got into the rail industry, tried to learn as much as possible from people and documentation and was overwhelmed by the quantity of new acronyms. Like the first document I opened was all AVLS, PIS, DMI, T2G so I opened another document and this one was like CBTC, ETCS, ERTMS, PTC. So I tried the “network protocols” and I found things like SAHARA, FIP, MVB, TRDP….</a:t>
            </a:r>
          </a:p>
          <a:p>
            <a:pPr marL="0" lvl="0" indent="0" algn="l" rtl="0">
              <a:spcBef>
                <a:spcPts val="0"/>
              </a:spcBef>
              <a:spcAft>
                <a:spcPts val="0"/>
              </a:spcAft>
              <a:buClr>
                <a:schemeClr val="dk1"/>
              </a:buClr>
              <a:buSzPts val="1100"/>
              <a:buFont typeface="Arial"/>
              <a:buNone/>
            </a:pPr>
            <a:endParaRPr lang="en-US" sz="1400" dirty="0">
              <a:solidFill>
                <a:schemeClr val="dk1"/>
              </a:solidFill>
            </a:endParaRPr>
          </a:p>
          <a:p>
            <a:pPr marL="0" lvl="0" indent="0" algn="l" rtl="0">
              <a:spcBef>
                <a:spcPts val="0"/>
              </a:spcBef>
              <a:spcAft>
                <a:spcPts val="0"/>
              </a:spcAft>
              <a:buClr>
                <a:schemeClr val="dk1"/>
              </a:buClr>
              <a:buSzPts val="1100"/>
              <a:buFont typeface="Arial"/>
              <a:buNone/>
            </a:pPr>
            <a:r>
              <a:rPr lang="en-US" sz="1400" dirty="0">
                <a:solidFill>
                  <a:schemeClr val="dk1"/>
                </a:solidFill>
              </a:rPr>
              <a:t>OK, so I guessed there is a lot of learning to do in order to start working here.</a:t>
            </a:r>
            <a:endParaRPr sz="1400" dirty="0">
              <a:solidFill>
                <a:schemeClr val="dk1"/>
              </a:solidFill>
            </a:endParaRPr>
          </a:p>
        </p:txBody>
      </p:sp>
      <p:sp>
        <p:nvSpPr>
          <p:cNvPr id="134" name="Google Shape;134;g2fa7f4df3dc_0_1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fa7f4df3dc_0_1222:notes"/>
          <p:cNvSpPr txBox="1">
            <a:spLocks noGrp="1"/>
          </p:cNvSpPr>
          <p:nvPr>
            <p:ph type="body" idx="1"/>
          </p:nvPr>
        </p:nvSpPr>
        <p:spPr>
          <a:xfrm>
            <a:off x="174171" y="3004458"/>
            <a:ext cx="6553199" cy="599802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rPr>
              <a:t>But It’s not only acronyms, the rail industry has a vast range of different systems, from SIG, to onboard equipment, but also systems in stations and all the other supporting services. This is not like getting into cybersecurity for some industry that has SAAS apps and servers, we are dealing here with complex systems but also very different systems and technologies.</a:t>
            </a:r>
            <a:endParaRPr sz="1200" dirty="0">
              <a:solidFill>
                <a:schemeClr val="dk1"/>
              </a:solidFill>
            </a:endParaRPr>
          </a:p>
          <a:p>
            <a:pPr marL="0" lvl="0" indent="0" algn="l" rtl="0">
              <a:spcBef>
                <a:spcPts val="0"/>
              </a:spcBef>
              <a:spcAft>
                <a:spcPts val="0"/>
              </a:spcAft>
              <a:buClr>
                <a:schemeClr val="dk1"/>
              </a:buClr>
              <a:buSzPts val="1100"/>
              <a:buFont typeface="Arial"/>
              <a:buNone/>
            </a:pPr>
            <a:r>
              <a:rPr lang="en-US" sz="1200" dirty="0">
                <a:solidFill>
                  <a:schemeClr val="dk1"/>
                </a:solidFill>
              </a:rPr>
              <a:t>That is a lot professional fields to understand if you want to be good at protecting them. </a:t>
            </a:r>
            <a:endParaRPr sz="1200" dirty="0">
              <a:solidFill>
                <a:schemeClr val="dk1"/>
              </a:solidFill>
            </a:endParaRPr>
          </a:p>
          <a:p>
            <a:pPr marL="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Clr>
                <a:schemeClr val="dk1"/>
              </a:buClr>
              <a:buSzPts val="1100"/>
              <a:buFont typeface="Arial"/>
              <a:buNone/>
            </a:pPr>
            <a:r>
              <a:rPr lang="en-US" sz="1200" dirty="0">
                <a:solidFill>
                  <a:schemeClr val="dk1"/>
                </a:solidFill>
              </a:rPr>
              <a:t>So you hire someone to manage cybersecurity, he maybe has some experience in OT or you send him/her to ICS security course. Armed with all the Purdue model theory and some OT all airgap evangelists manifests he/she will now have to understand what challenges  our Rail OT have. </a:t>
            </a:r>
            <a:endParaRPr sz="1200" dirty="0">
              <a:solidFill>
                <a:schemeClr val="dk1"/>
              </a:solidFill>
            </a:endParaRPr>
          </a:p>
          <a:p>
            <a:pPr marL="0" lvl="0" indent="0" algn="l" rtl="0">
              <a:spcBef>
                <a:spcPts val="0"/>
              </a:spcBef>
              <a:spcAft>
                <a:spcPts val="0"/>
              </a:spcAft>
              <a:buClr>
                <a:schemeClr val="dk1"/>
              </a:buClr>
              <a:buSzPts val="1100"/>
              <a:buFont typeface="Arial"/>
              <a:buNone/>
            </a:pPr>
            <a:r>
              <a:rPr lang="en-US" sz="1200" dirty="0">
                <a:solidFill>
                  <a:schemeClr val="dk1"/>
                </a:solidFill>
              </a:rPr>
              <a:t>I saw some examples during my work on greenfield projects and at brownfield operators. Let me give you an easy one.</a:t>
            </a:r>
            <a:endParaRPr lang="he-IL" sz="1200" dirty="0">
              <a:solidFill>
                <a:schemeClr val="dk1"/>
              </a:solidFill>
            </a:endParaRPr>
          </a:p>
          <a:p>
            <a:pPr marL="0" lvl="0" indent="0" algn="l" rtl="0">
              <a:spcBef>
                <a:spcPts val="0"/>
              </a:spcBef>
              <a:spcAft>
                <a:spcPts val="0"/>
              </a:spcAft>
              <a:buClr>
                <a:schemeClr val="dk1"/>
              </a:buClr>
              <a:buSzPts val="1100"/>
              <a:buFont typeface="Arial"/>
              <a:buNone/>
            </a:pPr>
            <a:r>
              <a:rPr lang="en-US" sz="1200" dirty="0">
                <a:solidFill>
                  <a:schemeClr val="dk1"/>
                </a:solidFill>
              </a:rPr>
              <a:t>POINT HEATER!</a:t>
            </a:r>
            <a:endParaRPr sz="1200" dirty="0">
              <a:solidFill>
                <a:schemeClr val="dk1"/>
              </a:solidFill>
            </a:endParaRPr>
          </a:p>
          <a:p>
            <a:pPr marL="0" lvl="0" indent="0" algn="l" rtl="0">
              <a:spcBef>
                <a:spcPts val="0"/>
              </a:spcBef>
              <a:spcAft>
                <a:spcPts val="0"/>
              </a:spcAft>
              <a:buClr>
                <a:schemeClr val="dk1"/>
              </a:buClr>
              <a:buSzPts val="1100"/>
              <a:buFont typeface="Arial"/>
              <a:buNone/>
            </a:pPr>
            <a:r>
              <a:rPr lang="en-US" sz="1200" dirty="0">
                <a:solidFill>
                  <a:schemeClr val="dk1"/>
                </a:solidFill>
              </a:rPr>
              <a:t>One project had an operational network required to be closed. All the efforts at design were around SIG and RSK, closing them with special tricks. At integrations I discovered that the AFC system provider, delivered special tablets for fare enforcement staff. OK, how does that work? Connecting wirelessly through the train’s </a:t>
            </a:r>
            <a:r>
              <a:rPr lang="en-US" sz="1200" dirty="0" err="1">
                <a:solidFill>
                  <a:schemeClr val="dk1"/>
                </a:solidFill>
              </a:rPr>
              <a:t>wifi</a:t>
            </a:r>
            <a:r>
              <a:rPr lang="en-US" sz="1200" dirty="0">
                <a:solidFill>
                  <a:schemeClr val="dk1"/>
                </a:solidFill>
              </a:rPr>
              <a:t>? No, not possible, we worked on that no wireless access will be onboard, only a separated </a:t>
            </a:r>
            <a:r>
              <a:rPr lang="en-US" sz="1200" dirty="0" err="1">
                <a:solidFill>
                  <a:schemeClr val="dk1"/>
                </a:solidFill>
              </a:rPr>
              <a:t>wifi</a:t>
            </a:r>
            <a:r>
              <a:rPr lang="en-US" sz="1200" dirty="0">
                <a:solidFill>
                  <a:schemeClr val="dk1"/>
                </a:solidFill>
              </a:rPr>
              <a:t> for passengers. So what have you thought of ? Nothing, you just a system provider and wait for the project company and the </a:t>
            </a:r>
            <a:r>
              <a:rPr lang="en-US" sz="1200" dirty="0" err="1">
                <a:solidFill>
                  <a:schemeClr val="dk1"/>
                </a:solidFill>
              </a:rPr>
              <a:t>o&amp;m</a:t>
            </a:r>
            <a:r>
              <a:rPr lang="en-US" sz="1200" dirty="0">
                <a:solidFill>
                  <a:schemeClr val="dk1"/>
                </a:solidFill>
              </a:rPr>
              <a:t> to give you options…So take a cellular sim, and request a dedicated APN on the same provider that we use for MCPTT (explain). Months after, they understand that on the tablet, they have to use an additional </a:t>
            </a:r>
            <a:r>
              <a:rPr lang="en-US" sz="1200" dirty="0" err="1">
                <a:solidFill>
                  <a:schemeClr val="dk1"/>
                </a:solidFill>
              </a:rPr>
              <a:t>saas</a:t>
            </a:r>
            <a:r>
              <a:rPr lang="en-US" sz="1200" dirty="0">
                <a:solidFill>
                  <a:schemeClr val="dk1"/>
                </a:solidFill>
              </a:rPr>
              <a:t> app that the local regulator orders. Also they finally answered to the hardening questionnaire we sent them about the tablets.</a:t>
            </a:r>
            <a:endParaRPr sz="1200" dirty="0">
              <a:solidFill>
                <a:schemeClr val="dk1"/>
              </a:solidFill>
            </a:endParaRPr>
          </a:p>
          <a:p>
            <a:pPr marL="0" lvl="0" indent="0" algn="l" rtl="0">
              <a:spcBef>
                <a:spcPts val="0"/>
              </a:spcBef>
              <a:spcAft>
                <a:spcPts val="0"/>
              </a:spcAft>
              <a:buClr>
                <a:schemeClr val="dk1"/>
              </a:buClr>
              <a:buSzPts val="1100"/>
              <a:buFont typeface="Arial"/>
              <a:buNone/>
            </a:pPr>
            <a:r>
              <a:rPr lang="en-US" sz="1200" dirty="0">
                <a:solidFill>
                  <a:schemeClr val="dk1"/>
                </a:solidFill>
              </a:rPr>
              <a:t>So now we have 300 unknown </a:t>
            </a:r>
            <a:r>
              <a:rPr lang="en-US" sz="1200" dirty="0" err="1">
                <a:solidFill>
                  <a:schemeClr val="dk1"/>
                </a:solidFill>
              </a:rPr>
              <a:t>chinese</a:t>
            </a:r>
            <a:r>
              <a:rPr lang="en-US" sz="1200" dirty="0">
                <a:solidFill>
                  <a:schemeClr val="dk1"/>
                </a:solidFill>
              </a:rPr>
              <a:t> mini tablets, with </a:t>
            </a:r>
            <a:r>
              <a:rPr lang="en-US" sz="1200" dirty="0" err="1">
                <a:solidFill>
                  <a:schemeClr val="dk1"/>
                </a:solidFill>
              </a:rPr>
              <a:t>wifi</a:t>
            </a:r>
            <a:r>
              <a:rPr lang="en-US" sz="1200" dirty="0">
                <a:solidFill>
                  <a:schemeClr val="dk1"/>
                </a:solidFill>
              </a:rPr>
              <a:t>, </a:t>
            </a:r>
            <a:r>
              <a:rPr lang="en-US" sz="1200" dirty="0" err="1">
                <a:solidFill>
                  <a:schemeClr val="dk1"/>
                </a:solidFill>
              </a:rPr>
              <a:t>bt</a:t>
            </a:r>
            <a:r>
              <a:rPr lang="en-US" sz="1200" dirty="0">
                <a:solidFill>
                  <a:schemeClr val="dk1"/>
                </a:solidFill>
              </a:rPr>
              <a:t> and cellular, that want to be connected to the internal OT network from an external interface we have with a cellular provider, but also wants to be connected to the internet at the same time? Well…Can we open the line without AFC or fare enforcement? no. Can we tell the state we cannot use their system? </a:t>
            </a:r>
            <a:r>
              <a:rPr lang="en-US" sz="1200" dirty="0" err="1">
                <a:solidFill>
                  <a:schemeClr val="dk1"/>
                </a:solidFill>
              </a:rPr>
              <a:t>No..Can</a:t>
            </a:r>
            <a:r>
              <a:rPr lang="en-US" sz="1200" dirty="0">
                <a:solidFill>
                  <a:schemeClr val="dk1"/>
                </a:solidFill>
              </a:rPr>
              <a:t> the Purdue model understand this riddle? Interrupt!</a:t>
            </a:r>
            <a:endParaRPr sz="1200" dirty="0">
              <a:solidFill>
                <a:schemeClr val="dk1"/>
              </a:solidFill>
            </a:endParaRPr>
          </a:p>
          <a:p>
            <a:pPr marL="0" lvl="0" indent="0" algn="l" rtl="0">
              <a:spcBef>
                <a:spcPts val="0"/>
              </a:spcBef>
              <a:spcAft>
                <a:spcPts val="0"/>
              </a:spcAft>
              <a:buClr>
                <a:schemeClr val="dk1"/>
              </a:buClr>
              <a:buSzPts val="1100"/>
              <a:buFont typeface="Arial"/>
              <a:buNone/>
            </a:pPr>
            <a:r>
              <a:rPr lang="en-US" sz="1200" dirty="0">
                <a:solidFill>
                  <a:schemeClr val="dk1"/>
                </a:solidFill>
              </a:rPr>
              <a:t>For how we managed that? Come for a beer </a:t>
            </a:r>
            <a:endParaRPr sz="1200" dirty="0">
              <a:solidFill>
                <a:schemeClr val="dk1"/>
              </a:solidFill>
            </a:endParaRPr>
          </a:p>
          <a:p>
            <a:pPr marL="0" lvl="0" indent="0" algn="l" rtl="0">
              <a:spcBef>
                <a:spcPts val="0"/>
              </a:spcBef>
              <a:spcAft>
                <a:spcPts val="0"/>
              </a:spcAft>
              <a:buClr>
                <a:schemeClr val="dk1"/>
              </a:buClr>
              <a:buSzPts val="1100"/>
              <a:buFont typeface="Arial"/>
              <a:buNone/>
            </a:pPr>
            <a:r>
              <a:rPr lang="en-US" sz="1200" dirty="0">
                <a:solidFill>
                  <a:schemeClr val="dk1"/>
                </a:solidFill>
              </a:rPr>
              <a:t>This is really an easy example, “simple” IT troubles, no real </a:t>
            </a:r>
            <a:r>
              <a:rPr lang="en-US" sz="1200" dirty="0" err="1">
                <a:solidFill>
                  <a:schemeClr val="dk1"/>
                </a:solidFill>
              </a:rPr>
              <a:t>ot</a:t>
            </a:r>
            <a:r>
              <a:rPr lang="en-US" sz="1200" dirty="0">
                <a:solidFill>
                  <a:schemeClr val="dk1"/>
                </a:solidFill>
              </a:rPr>
              <a:t> or safety….But a preview of all the different fields one has to understand to protect a rail operator.</a:t>
            </a:r>
            <a:endParaRPr sz="1200" dirty="0">
              <a:solidFill>
                <a:schemeClr val="dk1"/>
              </a:solidFill>
            </a:endParaRPr>
          </a:p>
          <a:p>
            <a:pPr marL="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None/>
            </a:pPr>
            <a:endParaRPr sz="1200" dirty="0">
              <a:solidFill>
                <a:schemeClr val="dk1"/>
              </a:solidFill>
            </a:endParaRPr>
          </a:p>
        </p:txBody>
      </p:sp>
      <p:sp>
        <p:nvSpPr>
          <p:cNvPr id="140" name="Google Shape;140;g2fa7f4df3dc_0_1222:notes"/>
          <p:cNvSpPr>
            <a:spLocks noGrp="1" noRot="1" noChangeAspect="1"/>
          </p:cNvSpPr>
          <p:nvPr>
            <p:ph type="sldImg" idx="2"/>
          </p:nvPr>
        </p:nvSpPr>
        <p:spPr>
          <a:xfrm>
            <a:off x="1195388" y="369888"/>
            <a:ext cx="4467225" cy="25130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IL" sz="1600" dirty="0"/>
              <a:t>So my short story here is not about myself, but about any cybersecurity professional that starts in the rail industry.</a:t>
            </a:r>
            <a:r>
              <a:rPr lang="he-IL" sz="1600" dirty="0"/>
              <a:t> </a:t>
            </a:r>
            <a:r>
              <a:rPr lang="en-US" sz="1600" dirty="0"/>
              <a:t>From the CISO that gets on board to the hands-on engineer.</a:t>
            </a:r>
            <a:endParaRPr lang="en-IL" sz="1600" dirty="0"/>
          </a:p>
          <a:p>
            <a:pPr marL="158750" indent="0">
              <a:buNone/>
            </a:pPr>
            <a:r>
              <a:rPr lang="en-IL" sz="1600" dirty="0"/>
              <a:t>It requires a major learning effort, if you want to be good at it of course.</a:t>
            </a:r>
          </a:p>
        </p:txBody>
      </p:sp>
    </p:spTree>
    <p:extLst>
      <p:ext uri="{BB962C8B-B14F-4D97-AF65-F5344CB8AC3E}">
        <p14:creationId xmlns:p14="http://schemas.microsoft.com/office/powerpoint/2010/main" val="414813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fa7f4df3dc_0_2000:notes"/>
          <p:cNvSpPr txBox="1">
            <a:spLocks noGrp="1"/>
          </p:cNvSpPr>
          <p:nvPr>
            <p:ph type="body" idx="1"/>
          </p:nvPr>
        </p:nvSpPr>
        <p:spPr>
          <a:xfrm>
            <a:off x="381000" y="4114800"/>
            <a:ext cx="6096000" cy="434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dirty="0">
                <a:solidFill>
                  <a:schemeClr val="dk1"/>
                </a:solidFill>
              </a:rPr>
              <a:t>Now let’s look about more intimate challenges after one has a SOC next to the OCC.</a:t>
            </a:r>
            <a:endParaRPr sz="1800" dirty="0">
              <a:solidFill>
                <a:schemeClr val="dk1"/>
              </a:solidFill>
            </a:endParaRPr>
          </a:p>
          <a:p>
            <a:pPr marL="0" lvl="0" indent="0" algn="l" rtl="0">
              <a:spcBef>
                <a:spcPts val="0"/>
              </a:spcBef>
              <a:spcAft>
                <a:spcPts val="0"/>
              </a:spcAft>
              <a:buClr>
                <a:schemeClr val="dk1"/>
              </a:buClr>
              <a:buSzPts val="1100"/>
              <a:buFont typeface="Arial"/>
              <a:buNone/>
            </a:pPr>
            <a:r>
              <a:rPr lang="en-US" sz="1800" dirty="0">
                <a:solidFill>
                  <a:schemeClr val="dk1"/>
                </a:solidFill>
              </a:rPr>
              <a:t>We must understand that rail people and cyber people come with different backgrounds. </a:t>
            </a:r>
            <a:endParaRPr sz="1800" dirty="0">
              <a:solidFill>
                <a:schemeClr val="dk1"/>
              </a:solidFill>
            </a:endParaRPr>
          </a:p>
          <a:p>
            <a:pPr marL="0" lvl="0" indent="0" algn="l" rtl="0">
              <a:spcBef>
                <a:spcPts val="0"/>
              </a:spcBef>
              <a:spcAft>
                <a:spcPts val="0"/>
              </a:spcAft>
              <a:buClr>
                <a:schemeClr val="dk1"/>
              </a:buClr>
              <a:buSzPts val="1100"/>
              <a:buFont typeface="Arial"/>
              <a:buNone/>
            </a:pPr>
            <a:r>
              <a:rPr lang="en-US" sz="1800" dirty="0">
                <a:solidFill>
                  <a:schemeClr val="dk1"/>
                </a:solidFill>
              </a:rPr>
              <a:t>That also means that their POVs are sometimes very different =&gt; this can be gap in their communication capabilities.</a:t>
            </a:r>
            <a:endParaRPr sz="1800" dirty="0">
              <a:solidFill>
                <a:schemeClr val="dk1"/>
              </a:solidFill>
            </a:endParaRPr>
          </a:p>
          <a:p>
            <a:pPr marL="0" lvl="0" indent="0" algn="l" rtl="0">
              <a:spcBef>
                <a:spcPts val="0"/>
              </a:spcBef>
              <a:spcAft>
                <a:spcPts val="0"/>
              </a:spcAft>
              <a:buClr>
                <a:schemeClr val="dk1"/>
              </a:buClr>
              <a:buSzPts val="1100"/>
              <a:buFont typeface="Arial"/>
              <a:buNone/>
            </a:pPr>
            <a:endParaRPr sz="1800" dirty="0">
              <a:solidFill>
                <a:schemeClr val="dk1"/>
              </a:solidFill>
            </a:endParaRPr>
          </a:p>
          <a:p>
            <a:pPr marL="0" lvl="0" indent="0" algn="l" rtl="0">
              <a:spcBef>
                <a:spcPts val="0"/>
              </a:spcBef>
              <a:spcAft>
                <a:spcPts val="0"/>
              </a:spcAft>
              <a:buClr>
                <a:schemeClr val="dk1"/>
              </a:buClr>
              <a:buSzPts val="1100"/>
              <a:buFont typeface="Arial"/>
              <a:buNone/>
            </a:pPr>
            <a:r>
              <a:rPr lang="en-US" sz="1800" dirty="0">
                <a:solidFill>
                  <a:schemeClr val="dk1"/>
                </a:solidFill>
              </a:rPr>
              <a:t>If you ask both, how they visualize their network in their mind, cyber people will tell you about a nice VISIO diagrams, with servers, with switches, VLANs, and DR sites.</a:t>
            </a:r>
            <a:endParaRPr sz="1800" dirty="0">
              <a:solidFill>
                <a:schemeClr val="dk1"/>
              </a:solidFill>
            </a:endParaRPr>
          </a:p>
          <a:p>
            <a:pPr marL="0" lvl="0" indent="0" algn="l" rtl="0">
              <a:spcBef>
                <a:spcPts val="0"/>
              </a:spcBef>
              <a:spcAft>
                <a:spcPts val="0"/>
              </a:spcAft>
              <a:buClr>
                <a:schemeClr val="dk1"/>
              </a:buClr>
              <a:buSzPts val="1100"/>
              <a:buFont typeface="Arial"/>
              <a:buNone/>
            </a:pPr>
            <a:r>
              <a:rPr lang="en-US" sz="1800" dirty="0">
                <a:solidFill>
                  <a:schemeClr val="dk1"/>
                </a:solidFill>
              </a:rPr>
              <a:t>Rail people, will tell you about the train lines, their depots and terminal stations, and what kind of signaling technology they use at each segment.</a:t>
            </a:r>
            <a:endParaRPr sz="1800" dirty="0">
              <a:solidFill>
                <a:schemeClr val="dk1"/>
              </a:solidFill>
            </a:endParaRPr>
          </a:p>
          <a:p>
            <a:pPr marL="0" lvl="0" indent="0" algn="l" rtl="0">
              <a:spcBef>
                <a:spcPts val="0"/>
              </a:spcBef>
              <a:spcAft>
                <a:spcPts val="0"/>
              </a:spcAft>
              <a:buNone/>
            </a:pPr>
            <a:endParaRPr sz="1800" dirty="0">
              <a:solidFill>
                <a:schemeClr val="dk1"/>
              </a:solidFill>
            </a:endParaRPr>
          </a:p>
        </p:txBody>
      </p:sp>
      <p:sp>
        <p:nvSpPr>
          <p:cNvPr id="415" name="Google Shape;415;g2fa7f4df3dc_0_20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2fa7f4df3dc_0_2008:notes"/>
          <p:cNvSpPr txBox="1">
            <a:spLocks noGrp="1"/>
          </p:cNvSpPr>
          <p:nvPr>
            <p:ph type="body" idx="1"/>
          </p:nvPr>
        </p:nvSpPr>
        <p:spPr>
          <a:xfrm>
            <a:off x="381000" y="2430463"/>
            <a:ext cx="6096000" cy="60277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000" dirty="0">
                <a:solidFill>
                  <a:schemeClr val="dk1"/>
                </a:solidFill>
              </a:rPr>
              <a:t>If you ask both, what asset do they have in the network</a:t>
            </a:r>
            <a:endParaRPr sz="2000" dirty="0">
              <a:solidFill>
                <a:schemeClr val="dk1"/>
              </a:solidFill>
            </a:endParaRPr>
          </a:p>
          <a:p>
            <a:pPr marL="0" lvl="0" indent="0" algn="l" rtl="0">
              <a:spcBef>
                <a:spcPts val="0"/>
              </a:spcBef>
              <a:spcAft>
                <a:spcPts val="0"/>
              </a:spcAft>
              <a:buClr>
                <a:schemeClr val="dk1"/>
              </a:buClr>
              <a:buSzPts val="1100"/>
              <a:buFont typeface="Arial"/>
              <a:buNone/>
            </a:pPr>
            <a:r>
              <a:rPr lang="en-US" sz="2000" dirty="0">
                <a:solidFill>
                  <a:schemeClr val="dk1"/>
                </a:solidFill>
              </a:rPr>
              <a:t>The cyber people will think about IP addresses and if the device is part of the AD or not.</a:t>
            </a:r>
            <a:endParaRPr sz="2000" dirty="0">
              <a:solidFill>
                <a:schemeClr val="dk1"/>
              </a:solidFill>
            </a:endParaRPr>
          </a:p>
          <a:p>
            <a:pPr marL="0" lvl="0" indent="0" algn="l" rtl="0">
              <a:spcBef>
                <a:spcPts val="0"/>
              </a:spcBef>
              <a:spcAft>
                <a:spcPts val="0"/>
              </a:spcAft>
              <a:buClr>
                <a:schemeClr val="dk1"/>
              </a:buClr>
              <a:buSzPts val="1100"/>
              <a:buFont typeface="Arial"/>
              <a:buNone/>
            </a:pPr>
            <a:r>
              <a:rPr lang="en-US" sz="2000" dirty="0">
                <a:solidFill>
                  <a:schemeClr val="dk1"/>
                </a:solidFill>
              </a:rPr>
              <a:t>Rail people will think about asset types (IXL, CBTC system, AFC….) and who is the vendor that can provide advanced technical support for them.</a:t>
            </a:r>
            <a:endParaRPr sz="2000" dirty="0">
              <a:solidFill>
                <a:schemeClr val="dk1"/>
              </a:solidFill>
            </a:endParaRPr>
          </a:p>
          <a:p>
            <a:pPr marL="0" lvl="0" indent="0" algn="l" rtl="0">
              <a:spcBef>
                <a:spcPts val="0"/>
              </a:spcBef>
              <a:spcAft>
                <a:spcPts val="0"/>
              </a:spcAft>
              <a:buNone/>
            </a:pPr>
            <a:endParaRPr lang="en-US" sz="2000" dirty="0">
              <a:solidFill>
                <a:schemeClr val="dk1"/>
              </a:solidFill>
            </a:endParaRPr>
          </a:p>
          <a:p>
            <a:pPr marL="0" lvl="0" indent="0" algn="l" rtl="0">
              <a:spcBef>
                <a:spcPts val="0"/>
              </a:spcBef>
              <a:spcAft>
                <a:spcPts val="0"/>
              </a:spcAft>
              <a:buNone/>
            </a:pPr>
            <a:endParaRPr lang="en-IL" sz="2000" dirty="0">
              <a:solidFill>
                <a:schemeClr val="dk1"/>
              </a:solidFill>
            </a:endParaRPr>
          </a:p>
          <a:p>
            <a:pPr marL="0" lvl="0" indent="0" algn="l" rtl="0">
              <a:spcBef>
                <a:spcPts val="0"/>
              </a:spcBef>
              <a:spcAft>
                <a:spcPts val="0"/>
              </a:spcAft>
              <a:buNone/>
            </a:pPr>
            <a:r>
              <a:rPr lang="en-IL" sz="2000" dirty="0">
                <a:solidFill>
                  <a:schemeClr val="dk1"/>
                </a:solidFill>
              </a:rPr>
              <a:t>Surely, there are some places where the culture is different and we will find a real rail knowledge in all the cyber dpt, but in general, and specially at the beg</a:t>
            </a:r>
            <a:r>
              <a:rPr lang="en-US" sz="2000" dirty="0">
                <a:solidFill>
                  <a:schemeClr val="dk1"/>
                </a:solidFill>
              </a:rPr>
              <a:t>in</a:t>
            </a:r>
            <a:r>
              <a:rPr lang="en-IL" sz="2000" dirty="0">
                <a:solidFill>
                  <a:schemeClr val="dk1"/>
                </a:solidFill>
              </a:rPr>
              <a:t>ning or for a tier1 SOC operator, this is an approach we will see a lot.</a:t>
            </a:r>
            <a:endParaRPr sz="2000" dirty="0">
              <a:solidFill>
                <a:schemeClr val="dk1"/>
              </a:solidFill>
            </a:endParaRPr>
          </a:p>
        </p:txBody>
      </p:sp>
      <p:sp>
        <p:nvSpPr>
          <p:cNvPr id="423" name="Google Shape;423;g2fa7f4df3dc_0_2008:notes"/>
          <p:cNvSpPr>
            <a:spLocks noGrp="1" noRot="1" noChangeAspect="1"/>
          </p:cNvSpPr>
          <p:nvPr>
            <p:ph type="sldImg" idx="2"/>
          </p:nvPr>
        </p:nvSpPr>
        <p:spPr>
          <a:xfrm>
            <a:off x="1627188" y="403225"/>
            <a:ext cx="3603625" cy="20272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380999" y="4114800"/>
            <a:ext cx="6095999" cy="4343400"/>
          </a:xfrm>
        </p:spPr>
        <p:txBody>
          <a:bodyPr/>
          <a:lstStyle/>
          <a:p>
            <a:pPr marL="158750" indent="0">
              <a:buNone/>
            </a:pPr>
            <a:r>
              <a:rPr lang="en-IL" sz="2000" dirty="0"/>
              <a:t>From here, I want to jump on to an organisation factor that has a lot of influence to this SOC-OCC relationship.</a:t>
            </a:r>
          </a:p>
          <a:p>
            <a:pPr marL="158750" indent="0">
              <a:buNone/>
            </a:pPr>
            <a:r>
              <a:rPr lang="en-IL" sz="2000" dirty="0"/>
              <a:t>If you have been at some CISO or CISSP classes, we talked about people, now let’s talk about the process, then we’ll have a word about technology.</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2000" dirty="0">
                <a:solidFill>
                  <a:schemeClr val="dk1"/>
                </a:solidFill>
              </a:rPr>
              <a:t>I want to talk about the different setups we saw around.</a:t>
            </a:r>
          </a:p>
        </p:txBody>
      </p:sp>
    </p:spTree>
    <p:extLst>
      <p:ext uri="{BB962C8B-B14F-4D97-AF65-F5344CB8AC3E}">
        <p14:creationId xmlns:p14="http://schemas.microsoft.com/office/powerpoint/2010/main" val="15746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fa7f4df3dc_0_1716:notes"/>
          <p:cNvSpPr txBox="1">
            <a:spLocks noGrp="1"/>
          </p:cNvSpPr>
          <p:nvPr>
            <p:ph type="body" idx="1"/>
          </p:nvPr>
        </p:nvSpPr>
        <p:spPr>
          <a:xfrm>
            <a:off x="174171" y="2586039"/>
            <a:ext cx="6574972" cy="587216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600" dirty="0">
                <a:solidFill>
                  <a:schemeClr val="dk1"/>
                </a:solidFill>
              </a:rPr>
              <a:t>I want first to emphasize again that SOC is only one facet. We see a lot of operators where the cyber dpt. is not always free of action. I can tell that all of them have issues with short staff. A lot of them are struggling with their authority and responsibilities inside the </a:t>
            </a:r>
            <a:r>
              <a:rPr lang="en-US" sz="1600" dirty="0" err="1">
                <a:solidFill>
                  <a:schemeClr val="dk1"/>
                </a:solidFill>
              </a:rPr>
              <a:t>organisation</a:t>
            </a:r>
            <a:r>
              <a:rPr lang="en-US" sz="1600" dirty="0">
                <a:solidFill>
                  <a:schemeClr val="dk1"/>
                </a:solidFill>
              </a:rPr>
              <a:t>. We saw places where all the cybersecurity were outsourced besides a CISO that managed the outsourcing. Makes it very complicated to be in details for OT, and leaves them “only with IT”. But we also met some operators with high end </a:t>
            </a:r>
            <a:r>
              <a:rPr lang="en-US" sz="1600" dirty="0" err="1">
                <a:solidFill>
                  <a:schemeClr val="dk1"/>
                </a:solidFill>
              </a:rPr>
              <a:t>ressources</a:t>
            </a:r>
            <a:r>
              <a:rPr lang="en-US" sz="1600" dirty="0">
                <a:solidFill>
                  <a:schemeClr val="dk1"/>
                </a:solidFill>
              </a:rPr>
              <a:t>, and even inhouse OT </a:t>
            </a:r>
            <a:r>
              <a:rPr lang="en-US" sz="1600" dirty="0" err="1">
                <a:solidFill>
                  <a:schemeClr val="dk1"/>
                </a:solidFill>
              </a:rPr>
              <a:t>pentester</a:t>
            </a:r>
            <a:r>
              <a:rPr lang="en-US" sz="1600" dirty="0">
                <a:solidFill>
                  <a:schemeClr val="dk1"/>
                </a:solidFill>
              </a:rPr>
              <a:t> for OT only!</a:t>
            </a:r>
          </a:p>
          <a:p>
            <a:pPr marL="0" lvl="0" indent="0" algn="l" rtl="0">
              <a:spcBef>
                <a:spcPts val="0"/>
              </a:spcBef>
              <a:spcAft>
                <a:spcPts val="0"/>
              </a:spcAft>
              <a:buClr>
                <a:schemeClr val="dk1"/>
              </a:buClr>
              <a:buSzPts val="1100"/>
              <a:buFont typeface="Arial"/>
              <a:buNone/>
            </a:pPr>
            <a:endParaRPr sz="1600" dirty="0">
              <a:solidFill>
                <a:schemeClr val="dk1"/>
              </a:solidFill>
            </a:endParaRPr>
          </a:p>
          <a:p>
            <a:pPr marL="0" lvl="0" indent="0" algn="l" rtl="0">
              <a:spcBef>
                <a:spcPts val="0"/>
              </a:spcBef>
              <a:spcAft>
                <a:spcPts val="0"/>
              </a:spcAft>
              <a:buClr>
                <a:schemeClr val="dk1"/>
              </a:buClr>
              <a:buSzPts val="1100"/>
              <a:buFont typeface="Arial"/>
              <a:buNone/>
            </a:pPr>
            <a:r>
              <a:rPr lang="en-US" sz="1600" dirty="0">
                <a:solidFill>
                  <a:schemeClr val="dk1"/>
                </a:solidFill>
              </a:rPr>
              <a:t>Back to SOCs:</a:t>
            </a:r>
            <a:endParaRPr sz="1600" dirty="0">
              <a:solidFill>
                <a:schemeClr val="dk1"/>
              </a:solidFill>
            </a:endParaRPr>
          </a:p>
          <a:p>
            <a:pPr marL="0" lvl="0" indent="0" algn="l" rtl="0">
              <a:spcBef>
                <a:spcPts val="0"/>
              </a:spcBef>
              <a:spcAft>
                <a:spcPts val="0"/>
              </a:spcAft>
              <a:buClr>
                <a:schemeClr val="dk1"/>
              </a:buClr>
              <a:buSzPts val="1100"/>
              <a:buFont typeface="Arial"/>
              <a:buNone/>
            </a:pPr>
            <a:r>
              <a:rPr lang="en-US" sz="1600" dirty="0">
                <a:solidFill>
                  <a:schemeClr val="dk1"/>
                </a:solidFill>
              </a:rPr>
              <a:t>One of our clients in EMEA started by inserting a SOC in their brand new OCC (</a:t>
            </a:r>
            <a:r>
              <a:rPr lang="en-US" sz="1600" dirty="0" err="1">
                <a:solidFill>
                  <a:schemeClr val="dk1"/>
                </a:solidFill>
              </a:rPr>
              <a:t>greenline</a:t>
            </a:r>
            <a:r>
              <a:rPr lang="en-US" sz="1600" dirty="0">
                <a:solidFill>
                  <a:schemeClr val="dk1"/>
                </a:solidFill>
              </a:rPr>
              <a:t>). It was a desk, next to the physical security desk (police liaison)</a:t>
            </a:r>
            <a:endParaRPr sz="1600" dirty="0">
              <a:solidFill>
                <a:schemeClr val="dk1"/>
              </a:solidFill>
            </a:endParaRPr>
          </a:p>
          <a:p>
            <a:pPr marL="0" lvl="0" indent="0" algn="l" rtl="0">
              <a:spcBef>
                <a:spcPts val="0"/>
              </a:spcBef>
              <a:spcAft>
                <a:spcPts val="0"/>
              </a:spcAft>
              <a:buClr>
                <a:schemeClr val="dk1"/>
              </a:buClr>
              <a:buSzPts val="1100"/>
              <a:buFont typeface="Arial"/>
              <a:buNone/>
            </a:pPr>
            <a:r>
              <a:rPr lang="en-US" sz="1600" dirty="0">
                <a:solidFill>
                  <a:schemeClr val="dk1"/>
                </a:solidFill>
              </a:rPr>
              <a:t>They faced some challenges:</a:t>
            </a:r>
            <a:endParaRPr sz="1600" dirty="0">
              <a:solidFill>
                <a:schemeClr val="dk1"/>
              </a:solidFill>
            </a:endParaRPr>
          </a:p>
          <a:p>
            <a:pPr marL="457200" lvl="0" indent="-298450" algn="l" rtl="0">
              <a:spcBef>
                <a:spcPts val="0"/>
              </a:spcBef>
              <a:spcAft>
                <a:spcPts val="0"/>
              </a:spcAft>
              <a:buClr>
                <a:schemeClr val="dk1"/>
              </a:buClr>
              <a:buSzPts val="1100"/>
              <a:buChar char="●"/>
            </a:pPr>
            <a:r>
              <a:rPr lang="en-US" sz="1600" dirty="0">
                <a:solidFill>
                  <a:schemeClr val="dk1"/>
                </a:solidFill>
              </a:rPr>
              <a:t>“physical” focus problems - </a:t>
            </a:r>
            <a:endParaRPr sz="1600" dirty="0">
              <a:solidFill>
                <a:schemeClr val="dk1"/>
              </a:solidFill>
            </a:endParaRPr>
          </a:p>
          <a:p>
            <a:pPr marL="457200" lvl="0" indent="-298450" algn="l" rtl="0">
              <a:spcBef>
                <a:spcPts val="0"/>
              </a:spcBef>
              <a:spcAft>
                <a:spcPts val="0"/>
              </a:spcAft>
              <a:buClr>
                <a:schemeClr val="dk1"/>
              </a:buClr>
              <a:buSzPts val="1100"/>
              <a:buChar char="●"/>
            </a:pPr>
            <a:r>
              <a:rPr lang="en-US" sz="1600" dirty="0">
                <a:solidFill>
                  <a:schemeClr val="dk1"/>
                </a:solidFill>
              </a:rPr>
              <a:t>it requires to be a separated SOC from the “other SOC” in the company, only for OT. Because of real estate</a:t>
            </a:r>
            <a:endParaRPr sz="1600" dirty="0">
              <a:solidFill>
                <a:schemeClr val="dk1"/>
              </a:solidFill>
            </a:endParaRPr>
          </a:p>
          <a:p>
            <a:pPr marL="0" lvl="0" indent="0" algn="l" rtl="0">
              <a:spcBef>
                <a:spcPts val="0"/>
              </a:spcBef>
              <a:spcAft>
                <a:spcPts val="0"/>
              </a:spcAft>
              <a:buClr>
                <a:schemeClr val="dk1"/>
              </a:buClr>
              <a:buSzPts val="1100"/>
              <a:buFont typeface="Arial"/>
              <a:buNone/>
            </a:pPr>
            <a:r>
              <a:rPr lang="en-US" sz="1600" dirty="0">
                <a:solidFill>
                  <a:schemeClr val="dk1"/>
                </a:solidFill>
              </a:rPr>
              <a:t>All those started to create issues with the manpower (SOC operators) and at the end they moved the SOC to a dedicated room.</a:t>
            </a:r>
            <a:endParaRPr sz="1600" dirty="0">
              <a:solidFill>
                <a:schemeClr val="dk1"/>
              </a:solidFill>
            </a:endParaRPr>
          </a:p>
          <a:p>
            <a:pPr marL="0" lvl="0" indent="0" algn="l" rtl="0">
              <a:spcBef>
                <a:spcPts val="0"/>
              </a:spcBef>
              <a:spcAft>
                <a:spcPts val="0"/>
              </a:spcAft>
              <a:buClr>
                <a:schemeClr val="dk1"/>
              </a:buClr>
              <a:buSzPts val="1100"/>
              <a:buFont typeface="Arial"/>
              <a:buNone/>
            </a:pPr>
            <a:r>
              <a:rPr lang="en-US" sz="1600" dirty="0">
                <a:solidFill>
                  <a:schemeClr val="dk1"/>
                </a:solidFill>
              </a:rPr>
              <a:t>During this time, people made personal connections, but due to the level of work at the beginning of the line operations, no real “mutual playbooks” were created.</a:t>
            </a:r>
          </a:p>
        </p:txBody>
      </p:sp>
      <p:sp>
        <p:nvSpPr>
          <p:cNvPr id="388" name="Google Shape;388;g2fa7f4df3dc_0_1716:notes"/>
          <p:cNvSpPr>
            <a:spLocks noGrp="1" noRot="1" noChangeAspect="1"/>
          </p:cNvSpPr>
          <p:nvPr>
            <p:ph type="sldImg" idx="2"/>
          </p:nvPr>
        </p:nvSpPr>
        <p:spPr>
          <a:xfrm>
            <a:off x="969963" y="271463"/>
            <a:ext cx="4113212"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1">
  <p:cSld name="TITLE_1_1_1">
    <p:spTree>
      <p:nvGrpSpPr>
        <p:cNvPr id="1" name="Shape 80"/>
        <p:cNvGrpSpPr/>
        <p:nvPr/>
      </p:nvGrpSpPr>
      <p:grpSpPr>
        <a:xfrm>
          <a:off x="0" y="0"/>
          <a:ext cx="0" cy="0"/>
          <a:chOff x="0" y="0"/>
          <a:chExt cx="0" cy="0"/>
        </a:xfrm>
      </p:grpSpPr>
      <p:sp>
        <p:nvSpPr>
          <p:cNvPr id="81" name="Google Shape;81;g4310917512aba736_115"/>
          <p:cNvSpPr/>
          <p:nvPr/>
        </p:nvSpPr>
        <p:spPr>
          <a:xfrm rot="5400000" flipH="1">
            <a:off x="6025217" y="-4481217"/>
            <a:ext cx="150900" cy="122016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Calibri"/>
              <a:ea typeface="Calibri"/>
              <a:cs typeface="Calibri"/>
              <a:sym typeface="Calibri"/>
            </a:endParaRPr>
          </a:p>
        </p:txBody>
      </p:sp>
      <p:sp>
        <p:nvSpPr>
          <p:cNvPr id="82" name="Google Shape;82;g4310917512aba736_115"/>
          <p:cNvSpPr/>
          <p:nvPr/>
        </p:nvSpPr>
        <p:spPr>
          <a:xfrm>
            <a:off x="-9500" y="1695033"/>
            <a:ext cx="12201600" cy="51627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3" name="Google Shape;83;g4310917512aba736_115"/>
          <p:cNvSpPr txBox="1">
            <a:spLocks noGrp="1"/>
          </p:cNvSpPr>
          <p:nvPr>
            <p:ph type="body" idx="1"/>
          </p:nvPr>
        </p:nvSpPr>
        <p:spPr>
          <a:xfrm>
            <a:off x="2463033" y="2272800"/>
            <a:ext cx="7266000" cy="3619500"/>
          </a:xfrm>
          <a:prstGeom prst="rect">
            <a:avLst/>
          </a:prstGeom>
          <a:noFill/>
          <a:ln>
            <a:noFill/>
          </a:ln>
        </p:spPr>
        <p:txBody>
          <a:bodyPr spcFirstLastPara="1" wrap="square" lIns="121900" tIns="121900" rIns="121900" bIns="121900" anchor="t" anchorCtr="0">
            <a:normAutofit/>
          </a:bodyPr>
          <a:lstStyle>
            <a:lvl1pPr marL="457200" marR="0" lvl="0" indent="-431800" algn="ctr" rtl="0">
              <a:lnSpc>
                <a:spcPct val="115000"/>
              </a:lnSpc>
              <a:spcBef>
                <a:spcPts val="800"/>
              </a:spcBef>
              <a:spcAft>
                <a:spcPts val="0"/>
              </a:spcAft>
              <a:buClr>
                <a:srgbClr val="1679CC"/>
              </a:buClr>
              <a:buSzPts val="3200"/>
              <a:buFont typeface="Georgia"/>
              <a:buChar char="▪"/>
              <a:defRPr sz="3200" b="0" i="1" u="none" strike="noStrike" cap="none">
                <a:solidFill>
                  <a:srgbClr val="1679CC"/>
                </a:solidFill>
                <a:latin typeface="Georgia"/>
                <a:ea typeface="Georgia"/>
                <a:cs typeface="Georgia"/>
                <a:sym typeface="Georgia"/>
              </a:defRPr>
            </a:lvl1pPr>
            <a:lvl2pPr marL="914400" marR="0" lvl="1" indent="-431800" algn="ctr" rtl="0">
              <a:lnSpc>
                <a:spcPct val="115000"/>
              </a:lnSpc>
              <a:spcBef>
                <a:spcPts val="0"/>
              </a:spcBef>
              <a:spcAft>
                <a:spcPts val="0"/>
              </a:spcAft>
              <a:buClr>
                <a:srgbClr val="1679CC"/>
              </a:buClr>
              <a:buSzPts val="3200"/>
              <a:buFont typeface="Georgia"/>
              <a:buChar char="-"/>
              <a:defRPr sz="3200" b="0" i="1" u="none" strike="noStrike" cap="none">
                <a:solidFill>
                  <a:srgbClr val="1679CC"/>
                </a:solidFill>
                <a:latin typeface="Georgia"/>
                <a:ea typeface="Georgia"/>
                <a:cs typeface="Georgia"/>
                <a:sym typeface="Georgia"/>
              </a:defRPr>
            </a:lvl2pPr>
            <a:lvl3pPr marL="1371600" marR="0" lvl="2" indent="-431800" algn="ctr" rtl="0">
              <a:lnSpc>
                <a:spcPct val="115000"/>
              </a:lnSpc>
              <a:spcBef>
                <a:spcPts val="0"/>
              </a:spcBef>
              <a:spcAft>
                <a:spcPts val="0"/>
              </a:spcAft>
              <a:buClr>
                <a:srgbClr val="1679CC"/>
              </a:buClr>
              <a:buSzPts val="3200"/>
              <a:buFont typeface="Georgia"/>
              <a:buChar char="-"/>
              <a:defRPr sz="3200" b="0" i="1" u="none" strike="noStrike" cap="none">
                <a:solidFill>
                  <a:srgbClr val="1679CC"/>
                </a:solidFill>
                <a:latin typeface="Georgia"/>
                <a:ea typeface="Georgia"/>
                <a:cs typeface="Georgia"/>
                <a:sym typeface="Georgia"/>
              </a:defRPr>
            </a:lvl3pPr>
            <a:lvl4pPr marL="1828800" marR="0" lvl="3" indent="-431800" algn="ctr" rtl="0">
              <a:lnSpc>
                <a:spcPct val="115000"/>
              </a:lnSpc>
              <a:spcBef>
                <a:spcPts val="0"/>
              </a:spcBef>
              <a:spcAft>
                <a:spcPts val="0"/>
              </a:spcAft>
              <a:buClr>
                <a:srgbClr val="1679CC"/>
              </a:buClr>
              <a:buSzPts val="3200"/>
              <a:buFont typeface="Georgia"/>
              <a:buChar char="-"/>
              <a:defRPr sz="3200" b="0" i="1" u="none" strike="noStrike" cap="none">
                <a:solidFill>
                  <a:srgbClr val="1679CC"/>
                </a:solidFill>
                <a:latin typeface="Georgia"/>
                <a:ea typeface="Georgia"/>
                <a:cs typeface="Georgia"/>
                <a:sym typeface="Georgia"/>
              </a:defRPr>
            </a:lvl4pPr>
            <a:lvl5pPr marL="2286000" marR="0" lvl="4" indent="-431800" algn="ctr" rtl="0">
              <a:lnSpc>
                <a:spcPct val="115000"/>
              </a:lnSpc>
              <a:spcBef>
                <a:spcPts val="0"/>
              </a:spcBef>
              <a:spcAft>
                <a:spcPts val="0"/>
              </a:spcAft>
              <a:buClr>
                <a:srgbClr val="1679CC"/>
              </a:buClr>
              <a:buSzPts val="3200"/>
              <a:buFont typeface="Georgia"/>
              <a:buChar char="-"/>
              <a:defRPr sz="3200" b="0" i="1" u="none" strike="noStrike" cap="none">
                <a:solidFill>
                  <a:srgbClr val="1679CC"/>
                </a:solidFill>
                <a:latin typeface="Georgia"/>
                <a:ea typeface="Georgia"/>
                <a:cs typeface="Georgia"/>
                <a:sym typeface="Georgia"/>
              </a:defRPr>
            </a:lvl5pPr>
            <a:lvl6pPr marL="2743200" marR="0" lvl="5" indent="-431800" algn="ctr" rtl="0">
              <a:lnSpc>
                <a:spcPct val="115000"/>
              </a:lnSpc>
              <a:spcBef>
                <a:spcPts val="0"/>
              </a:spcBef>
              <a:spcAft>
                <a:spcPts val="0"/>
              </a:spcAft>
              <a:buClr>
                <a:srgbClr val="1679CC"/>
              </a:buClr>
              <a:buSzPts val="3200"/>
              <a:buFont typeface="Georgia"/>
              <a:buChar char="-"/>
              <a:defRPr sz="3200" b="0" i="1" u="none" strike="noStrike" cap="none">
                <a:solidFill>
                  <a:srgbClr val="1679CC"/>
                </a:solidFill>
                <a:latin typeface="Georgia"/>
                <a:ea typeface="Georgia"/>
                <a:cs typeface="Georgia"/>
                <a:sym typeface="Georgia"/>
              </a:defRPr>
            </a:lvl6pPr>
            <a:lvl7pPr marL="3200400" marR="0" lvl="6" indent="-431800" algn="ctr" rtl="0">
              <a:lnSpc>
                <a:spcPct val="115000"/>
              </a:lnSpc>
              <a:spcBef>
                <a:spcPts val="0"/>
              </a:spcBef>
              <a:spcAft>
                <a:spcPts val="0"/>
              </a:spcAft>
              <a:buClr>
                <a:srgbClr val="1679CC"/>
              </a:buClr>
              <a:buSzPts val="3200"/>
              <a:buFont typeface="Georgia"/>
              <a:buChar char="-"/>
              <a:defRPr sz="3200" b="0" i="1" u="none" strike="noStrike" cap="none">
                <a:solidFill>
                  <a:srgbClr val="1679CC"/>
                </a:solidFill>
                <a:latin typeface="Georgia"/>
                <a:ea typeface="Georgia"/>
                <a:cs typeface="Georgia"/>
                <a:sym typeface="Georgia"/>
              </a:defRPr>
            </a:lvl7pPr>
            <a:lvl8pPr marL="3657600" marR="0" lvl="7" indent="-431800" algn="ctr" rtl="0">
              <a:lnSpc>
                <a:spcPct val="115000"/>
              </a:lnSpc>
              <a:spcBef>
                <a:spcPts val="0"/>
              </a:spcBef>
              <a:spcAft>
                <a:spcPts val="0"/>
              </a:spcAft>
              <a:buClr>
                <a:srgbClr val="1679CC"/>
              </a:buClr>
              <a:buSzPts val="3200"/>
              <a:buFont typeface="Georgia"/>
              <a:buChar char="-"/>
              <a:defRPr sz="3200" b="0" i="1" u="none" strike="noStrike" cap="none">
                <a:solidFill>
                  <a:srgbClr val="1679CC"/>
                </a:solidFill>
                <a:latin typeface="Georgia"/>
                <a:ea typeface="Georgia"/>
                <a:cs typeface="Georgia"/>
                <a:sym typeface="Georgia"/>
              </a:defRPr>
            </a:lvl8pPr>
            <a:lvl9pPr marL="4114800" marR="0" lvl="8" indent="-431800" algn="ctr" rtl="0">
              <a:lnSpc>
                <a:spcPct val="115000"/>
              </a:lnSpc>
              <a:spcBef>
                <a:spcPts val="0"/>
              </a:spcBef>
              <a:spcAft>
                <a:spcPts val="0"/>
              </a:spcAft>
              <a:buClr>
                <a:srgbClr val="1679CC"/>
              </a:buClr>
              <a:buSzPts val="3200"/>
              <a:buFont typeface="Georgia"/>
              <a:buChar char="-"/>
              <a:defRPr sz="3200" b="0" i="1" u="none" strike="noStrike" cap="none">
                <a:solidFill>
                  <a:srgbClr val="1679CC"/>
                </a:solidFill>
                <a:latin typeface="Georgia"/>
                <a:ea typeface="Georgia"/>
                <a:cs typeface="Georgia"/>
                <a:sym typeface="Georgia"/>
              </a:defRPr>
            </a:lvl9pPr>
          </a:lstStyle>
          <a:p>
            <a:endParaRPr/>
          </a:p>
        </p:txBody>
      </p:sp>
      <p:sp>
        <p:nvSpPr>
          <p:cNvPr id="84" name="Google Shape;84;g4310917512aba736_115"/>
          <p:cNvSpPr txBox="1"/>
          <p:nvPr/>
        </p:nvSpPr>
        <p:spPr>
          <a:xfrm>
            <a:off x="4791200" y="303632"/>
            <a:ext cx="2609700" cy="8715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9600"/>
              <a:buFont typeface="Arial"/>
              <a:buNone/>
            </a:pPr>
            <a:r>
              <a:rPr lang="en-US" sz="9600" b="0" i="0" u="none" strike="noStrike" cap="none">
                <a:solidFill>
                  <a:srgbClr val="FFFFFF"/>
                </a:solidFill>
                <a:latin typeface="Nunito Sans"/>
                <a:ea typeface="Nunito Sans"/>
                <a:cs typeface="Nunito Sans"/>
                <a:sym typeface="Nunito Sans"/>
              </a:rPr>
              <a:t>“</a:t>
            </a:r>
            <a:endParaRPr sz="9600" b="0" i="0" u="none" strike="noStrike" cap="none">
              <a:solidFill>
                <a:srgbClr val="FFFFFF"/>
              </a:solidFill>
              <a:latin typeface="Nunito Sans"/>
              <a:ea typeface="Nunito Sans"/>
              <a:cs typeface="Nunito Sans"/>
              <a:sym typeface="Nunito Sans"/>
            </a:endParaRPr>
          </a:p>
        </p:txBody>
      </p:sp>
      <p:sp>
        <p:nvSpPr>
          <p:cNvPr id="85" name="Google Shape;85;g4310917512aba736_115"/>
          <p:cNvSpPr txBox="1">
            <a:spLocks noGrp="1"/>
          </p:cNvSpPr>
          <p:nvPr>
            <p:ph type="sldNum" idx="12"/>
          </p:nvPr>
        </p:nvSpPr>
        <p:spPr>
          <a:xfrm>
            <a:off x="11409046" y="6333135"/>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CCCCCC"/>
                </a:solidFill>
                <a:latin typeface="Nunito Sans"/>
                <a:ea typeface="Nunito Sans"/>
                <a:cs typeface="Nunito Sans"/>
                <a:sym typeface="Nunito Sans"/>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CCCCCC"/>
                </a:solidFill>
                <a:latin typeface="Nunito Sans"/>
                <a:ea typeface="Nunito Sans"/>
                <a:cs typeface="Nunito Sans"/>
                <a:sym typeface="Nunito Sans"/>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CCCCCC"/>
                </a:solidFill>
                <a:latin typeface="Nunito Sans"/>
                <a:ea typeface="Nunito Sans"/>
                <a:cs typeface="Nunito Sans"/>
                <a:sym typeface="Nunito Sans"/>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CCCCCC"/>
                </a:solidFill>
                <a:latin typeface="Nunito Sans"/>
                <a:ea typeface="Nunito Sans"/>
                <a:cs typeface="Nunito Sans"/>
                <a:sym typeface="Nunito Sans"/>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CCCCCC"/>
                </a:solidFill>
                <a:latin typeface="Nunito Sans"/>
                <a:ea typeface="Nunito Sans"/>
                <a:cs typeface="Nunito Sans"/>
                <a:sym typeface="Nunito Sans"/>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CCCCCC"/>
                </a:solidFill>
                <a:latin typeface="Nunito Sans"/>
                <a:ea typeface="Nunito Sans"/>
                <a:cs typeface="Nunito Sans"/>
                <a:sym typeface="Nunito Sans"/>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CCCCCC"/>
                </a:solidFill>
                <a:latin typeface="Nunito Sans"/>
                <a:ea typeface="Nunito Sans"/>
                <a:cs typeface="Nunito Sans"/>
                <a:sym typeface="Nunito Sans"/>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CCCCCC"/>
                </a:solidFill>
                <a:latin typeface="Nunito Sans"/>
                <a:ea typeface="Nunito Sans"/>
                <a:cs typeface="Nunito Sans"/>
                <a:sym typeface="Nunito Sans"/>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CCCCC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US"/>
              <a:t>‹#›</a:t>
            </a:fld>
            <a:endParaRPr/>
          </a:p>
        </p:txBody>
      </p:sp>
      <p:sp>
        <p:nvSpPr>
          <p:cNvPr id="86" name="Google Shape;86;g4310917512aba736_115"/>
          <p:cNvSpPr txBox="1"/>
          <p:nvPr/>
        </p:nvSpPr>
        <p:spPr>
          <a:xfrm rot="5400000">
            <a:off x="9924750" y="3689150"/>
            <a:ext cx="4329300" cy="2052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CCCCCC"/>
                </a:solidFill>
                <a:latin typeface="Arial"/>
                <a:ea typeface="Arial"/>
                <a:cs typeface="Arial"/>
                <a:sym typeface="Arial"/>
              </a:rPr>
              <a:t>Proprietary and confidential information. Not for distribution.</a:t>
            </a:r>
            <a:endParaRPr sz="1100" b="0" i="0" u="none" strike="noStrike" cap="none">
              <a:solidFill>
                <a:srgbClr val="CCCCCC"/>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1">
  <p:cSld name="1_Blank">
    <p:spTree>
      <p:nvGrpSpPr>
        <p:cNvPr id="1" name="Shape 87"/>
        <p:cNvGrpSpPr/>
        <p:nvPr/>
      </p:nvGrpSpPr>
      <p:grpSpPr>
        <a:xfrm>
          <a:off x="0" y="0"/>
          <a:ext cx="0" cy="0"/>
          <a:chOff x="0" y="0"/>
          <a:chExt cx="0" cy="0"/>
        </a:xfrm>
      </p:grpSpPr>
      <p:pic>
        <p:nvPicPr>
          <p:cNvPr id="88" name="Google Shape;88;g2fa7f4df3dc_0_402" descr="Background pattern&#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9" name="Google Shape;89;g2fa7f4df3dc_0_402"/>
          <p:cNvPicPr preferRelativeResize="0"/>
          <p:nvPr/>
        </p:nvPicPr>
        <p:blipFill rotWithShape="1">
          <a:blip r:embed="rId3">
            <a:alphaModFix/>
          </a:blip>
          <a:srcRect t="56282"/>
          <a:stretch/>
        </p:blipFill>
        <p:spPr>
          <a:xfrm>
            <a:off x="9046371" y="-1"/>
            <a:ext cx="3144604" cy="2998114"/>
          </a:xfrm>
          <a:prstGeom prst="rect">
            <a:avLst/>
          </a:prstGeom>
          <a:noFill/>
          <a:ln>
            <a:noFill/>
          </a:ln>
        </p:spPr>
      </p:pic>
      <p:pic>
        <p:nvPicPr>
          <p:cNvPr id="90" name="Google Shape;90;g2fa7f4df3dc_0_402"/>
          <p:cNvPicPr preferRelativeResize="0"/>
          <p:nvPr/>
        </p:nvPicPr>
        <p:blipFill rotWithShape="1">
          <a:blip r:embed="rId4">
            <a:alphaModFix/>
          </a:blip>
          <a:srcRect l="56227" t="-2080" r="-10381" b="2079"/>
          <a:stretch/>
        </p:blipFill>
        <p:spPr>
          <a:xfrm>
            <a:off x="0" y="0"/>
            <a:ext cx="1005839" cy="6858000"/>
          </a:xfrm>
          <a:prstGeom prst="rect">
            <a:avLst/>
          </a:prstGeom>
          <a:noFill/>
          <a:ln>
            <a:noFill/>
          </a:ln>
        </p:spPr>
      </p:pic>
      <p:sp>
        <p:nvSpPr>
          <p:cNvPr id="91" name="Google Shape;91;g2fa7f4df3dc_0_402"/>
          <p:cNvSpPr txBox="1"/>
          <p:nvPr/>
        </p:nvSpPr>
        <p:spPr>
          <a:xfrm>
            <a:off x="414868" y="6350000"/>
            <a:ext cx="4114800" cy="365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900" b="0" i="0" u="none" strike="noStrike" cap="none" dirty="0">
                <a:solidFill>
                  <a:srgbClr val="97B2DD"/>
                </a:solidFill>
                <a:latin typeface="Arial"/>
                <a:ea typeface="Arial"/>
                <a:cs typeface="Arial"/>
                <a:sym typeface="Arial"/>
              </a:rPr>
              <a:t>Proprietary &amp; Confidential. © Cylus 2024 All rights reserved.</a:t>
            </a:r>
            <a:endParaRPr sz="900" b="0" i="0" u="none" strike="noStrike" cap="none" dirty="0">
              <a:solidFill>
                <a:srgbClr val="97B2DD"/>
              </a:solidFill>
              <a:latin typeface="Arial"/>
              <a:ea typeface="Arial"/>
              <a:cs typeface="Arial"/>
              <a:sym typeface="Arial"/>
            </a:endParaRPr>
          </a:p>
        </p:txBody>
      </p:sp>
      <p:sp>
        <p:nvSpPr>
          <p:cNvPr id="92" name="Google Shape;92;g2fa7f4df3dc_0_402"/>
          <p:cNvSpPr txBox="1">
            <a:spLocks noGrp="1"/>
          </p:cNvSpPr>
          <p:nvPr>
            <p:ph type="body" idx="1"/>
          </p:nvPr>
        </p:nvSpPr>
        <p:spPr>
          <a:xfrm>
            <a:off x="414867" y="423960"/>
            <a:ext cx="9258300" cy="437100"/>
          </a:xfrm>
          <a:prstGeom prst="rect">
            <a:avLst/>
          </a:prstGeom>
          <a:noFill/>
          <a:ln>
            <a:noFill/>
          </a:ln>
        </p:spPr>
        <p:txBody>
          <a:bodyPr spcFirstLastPara="1" wrap="square" lIns="0" tIns="0" rIns="0" bIns="0" anchor="t" anchorCtr="0">
            <a:normAutofit/>
          </a:bodyPr>
          <a:lstStyle>
            <a:lvl1pPr marL="457200" marR="0" lvl="0" indent="-228600" algn="l">
              <a:lnSpc>
                <a:spcPct val="100000"/>
              </a:lnSpc>
              <a:spcBef>
                <a:spcPts val="0"/>
              </a:spcBef>
              <a:spcAft>
                <a:spcPts val="0"/>
              </a:spcAft>
              <a:buSzPts val="2800"/>
              <a:buNone/>
              <a:defRPr sz="2900" b="0" i="0" u="none" strike="noStrike" cap="none">
                <a:solidFill>
                  <a:srgbClr val="000000"/>
                </a:solidFill>
                <a:latin typeface="Arial"/>
                <a:ea typeface="Arial"/>
                <a:cs typeface="Arial"/>
                <a:sym typeface="Arial"/>
              </a:defRPr>
            </a:lvl1pPr>
            <a:lvl2pPr marL="914400" marR="0" lvl="1" indent="-228600" algn="l">
              <a:lnSpc>
                <a:spcPct val="100000"/>
              </a:lnSpc>
              <a:spcBef>
                <a:spcPts val="0"/>
              </a:spcBef>
              <a:spcAft>
                <a:spcPts val="0"/>
              </a:spcAft>
              <a:buSzPts val="2400"/>
              <a:buNone/>
              <a:defRPr sz="19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SzPts val="2000"/>
              <a:buNone/>
              <a:defRPr sz="19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9pPr>
          </a:lstStyle>
          <a:p>
            <a:endParaRPr/>
          </a:p>
        </p:txBody>
      </p:sp>
      <p:pic>
        <p:nvPicPr>
          <p:cNvPr id="93" name="Google Shape;93;g2fa7f4df3dc_0_402"/>
          <p:cNvPicPr preferRelativeResize="0"/>
          <p:nvPr/>
        </p:nvPicPr>
        <p:blipFill rotWithShape="1">
          <a:blip r:embed="rId5">
            <a:alphaModFix/>
          </a:blip>
          <a:srcRect/>
          <a:stretch/>
        </p:blipFill>
        <p:spPr>
          <a:xfrm>
            <a:off x="10698771" y="6312769"/>
            <a:ext cx="1076563" cy="286079"/>
          </a:xfrm>
          <a:prstGeom prst="rect">
            <a:avLst/>
          </a:prstGeom>
          <a:noFill/>
          <a:ln>
            <a:noFill/>
          </a:ln>
        </p:spPr>
      </p:pic>
      <p:sp>
        <p:nvSpPr>
          <p:cNvPr id="94" name="Google Shape;94;g2fa7f4df3dc_0_402"/>
          <p:cNvSpPr txBox="1">
            <a:spLocks noGrp="1"/>
          </p:cNvSpPr>
          <p:nvPr>
            <p:ph type="body" idx="2"/>
          </p:nvPr>
        </p:nvSpPr>
        <p:spPr>
          <a:xfrm>
            <a:off x="414867" y="900389"/>
            <a:ext cx="9258300" cy="366000"/>
          </a:xfrm>
          <a:prstGeom prst="rect">
            <a:avLst/>
          </a:prstGeom>
          <a:noFill/>
          <a:ln>
            <a:noFill/>
          </a:ln>
        </p:spPr>
        <p:txBody>
          <a:bodyPr spcFirstLastPara="1" wrap="square" lIns="0" tIns="60925" rIns="121900" bIns="60925" anchor="t" anchorCtr="0">
            <a:normAutofit/>
          </a:bodyPr>
          <a:lstStyle>
            <a:lvl1pPr marL="457200" marR="0" lvl="0" indent="-228600" algn="l">
              <a:lnSpc>
                <a:spcPct val="100000"/>
              </a:lnSpc>
              <a:spcBef>
                <a:spcPts val="0"/>
              </a:spcBef>
              <a:spcAft>
                <a:spcPts val="0"/>
              </a:spcAft>
              <a:buSzPts val="2800"/>
              <a:buNone/>
              <a:defRPr sz="1600" b="0" i="0" u="none" strike="noStrike" cap="none">
                <a:solidFill>
                  <a:srgbClr val="000000"/>
                </a:solidFill>
                <a:latin typeface="Arial"/>
                <a:ea typeface="Arial"/>
                <a:cs typeface="Arial"/>
                <a:sym typeface="Arial"/>
              </a:defRPr>
            </a:lvl1pPr>
            <a:lvl2pPr marL="914400" marR="0" lvl="1" indent="-228600" algn="l">
              <a:lnSpc>
                <a:spcPct val="100000"/>
              </a:lnSpc>
              <a:spcBef>
                <a:spcPts val="0"/>
              </a:spcBef>
              <a:spcAft>
                <a:spcPts val="0"/>
              </a:spcAft>
              <a:buSzPts val="2400"/>
              <a:buNone/>
              <a:defRPr sz="19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SzPts val="2000"/>
              <a:buNone/>
              <a:defRPr sz="19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1">
  <p:cSld name="1_Title Slide">
    <p:spTree>
      <p:nvGrpSpPr>
        <p:cNvPr id="1" name="Shape 95"/>
        <p:cNvGrpSpPr/>
        <p:nvPr/>
      </p:nvGrpSpPr>
      <p:grpSpPr>
        <a:xfrm>
          <a:off x="0" y="0"/>
          <a:ext cx="0" cy="0"/>
          <a:chOff x="0" y="0"/>
          <a:chExt cx="0" cy="0"/>
        </a:xfrm>
      </p:grpSpPr>
      <p:pic>
        <p:nvPicPr>
          <p:cNvPr id="96" name="Google Shape;96;g2fa7f4df3dc_0_1214" descr="Background pattern&#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7" name="Google Shape;97;g2fa7f4df3dc_0_1214"/>
          <p:cNvSpPr txBox="1"/>
          <p:nvPr/>
        </p:nvSpPr>
        <p:spPr>
          <a:xfrm>
            <a:off x="414868" y="6350000"/>
            <a:ext cx="4114800" cy="365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900" b="0" i="0" u="none" strike="noStrike" cap="none" dirty="0">
                <a:solidFill>
                  <a:srgbClr val="97B2DD"/>
                </a:solidFill>
                <a:latin typeface="Arial"/>
                <a:ea typeface="Arial"/>
                <a:cs typeface="Arial"/>
                <a:sym typeface="Arial"/>
              </a:rPr>
              <a:t>Proprietary &amp; Confidential. © Cylus 2024 All rights reserved.</a:t>
            </a:r>
            <a:endParaRPr sz="900" b="0" i="0" u="none" strike="noStrike" cap="none" dirty="0">
              <a:solidFill>
                <a:srgbClr val="97B2DD"/>
              </a:solidFill>
              <a:latin typeface="Arial"/>
              <a:ea typeface="Arial"/>
              <a:cs typeface="Arial"/>
              <a:sym typeface="Arial"/>
            </a:endParaRPr>
          </a:p>
        </p:txBody>
      </p:sp>
      <p:sp>
        <p:nvSpPr>
          <p:cNvPr id="98" name="Google Shape;98;g2fa7f4df3dc_0_1214"/>
          <p:cNvSpPr txBox="1">
            <a:spLocks noGrp="1"/>
          </p:cNvSpPr>
          <p:nvPr>
            <p:ph type="body" idx="1"/>
          </p:nvPr>
        </p:nvSpPr>
        <p:spPr>
          <a:xfrm>
            <a:off x="414867" y="423960"/>
            <a:ext cx="9258300" cy="437100"/>
          </a:xfrm>
          <a:prstGeom prst="rect">
            <a:avLst/>
          </a:prstGeom>
          <a:noFill/>
          <a:ln>
            <a:noFill/>
          </a:ln>
        </p:spPr>
        <p:txBody>
          <a:bodyPr spcFirstLastPara="1" wrap="square" lIns="0" tIns="0" rIns="0" bIns="0" anchor="t" anchorCtr="0">
            <a:normAutofit/>
          </a:bodyPr>
          <a:lstStyle>
            <a:lvl1pPr marL="457200" marR="0" lvl="0" indent="-228600" algn="l">
              <a:lnSpc>
                <a:spcPct val="100000"/>
              </a:lnSpc>
              <a:spcBef>
                <a:spcPts val="0"/>
              </a:spcBef>
              <a:spcAft>
                <a:spcPts val="0"/>
              </a:spcAft>
              <a:buSzPts val="2800"/>
              <a:buNone/>
              <a:defRPr sz="2900" b="0" i="0" u="none" strike="noStrike" cap="none">
                <a:solidFill>
                  <a:srgbClr val="000000"/>
                </a:solidFill>
                <a:latin typeface="Arial"/>
                <a:ea typeface="Arial"/>
                <a:cs typeface="Arial"/>
                <a:sym typeface="Arial"/>
              </a:defRPr>
            </a:lvl1pPr>
            <a:lvl2pPr marL="914400" marR="0" lvl="1" indent="-228600" algn="l">
              <a:lnSpc>
                <a:spcPct val="100000"/>
              </a:lnSpc>
              <a:spcBef>
                <a:spcPts val="0"/>
              </a:spcBef>
              <a:spcAft>
                <a:spcPts val="0"/>
              </a:spcAft>
              <a:buSzPts val="2400"/>
              <a:buNone/>
              <a:defRPr sz="19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SzPts val="2000"/>
              <a:buNone/>
              <a:defRPr sz="19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9pPr>
          </a:lstStyle>
          <a:p>
            <a:endParaRPr/>
          </a:p>
        </p:txBody>
      </p:sp>
      <p:pic>
        <p:nvPicPr>
          <p:cNvPr id="99" name="Google Shape;99;g2fa7f4df3dc_0_1214"/>
          <p:cNvPicPr preferRelativeResize="0"/>
          <p:nvPr/>
        </p:nvPicPr>
        <p:blipFill rotWithShape="1">
          <a:blip r:embed="rId3">
            <a:alphaModFix/>
          </a:blip>
          <a:srcRect/>
          <a:stretch/>
        </p:blipFill>
        <p:spPr>
          <a:xfrm>
            <a:off x="10698771" y="6312769"/>
            <a:ext cx="1076563" cy="286079"/>
          </a:xfrm>
          <a:prstGeom prst="rect">
            <a:avLst/>
          </a:prstGeom>
          <a:noFill/>
          <a:ln>
            <a:noFill/>
          </a:ln>
        </p:spPr>
      </p:pic>
      <p:sp>
        <p:nvSpPr>
          <p:cNvPr id="100" name="Google Shape;100;g2fa7f4df3dc_0_1214"/>
          <p:cNvSpPr txBox="1">
            <a:spLocks noGrp="1"/>
          </p:cNvSpPr>
          <p:nvPr>
            <p:ph type="body" idx="2"/>
          </p:nvPr>
        </p:nvSpPr>
        <p:spPr>
          <a:xfrm>
            <a:off x="414867" y="900389"/>
            <a:ext cx="9258300" cy="366000"/>
          </a:xfrm>
          <a:prstGeom prst="rect">
            <a:avLst/>
          </a:prstGeom>
          <a:noFill/>
          <a:ln>
            <a:noFill/>
          </a:ln>
        </p:spPr>
        <p:txBody>
          <a:bodyPr spcFirstLastPara="1" wrap="square" lIns="0" tIns="60925" rIns="121900" bIns="60925" anchor="t" anchorCtr="0">
            <a:normAutofit/>
          </a:bodyPr>
          <a:lstStyle>
            <a:lvl1pPr marL="457200" marR="0" lvl="0" indent="-228600" algn="l">
              <a:lnSpc>
                <a:spcPct val="100000"/>
              </a:lnSpc>
              <a:spcBef>
                <a:spcPts val="0"/>
              </a:spcBef>
              <a:spcAft>
                <a:spcPts val="0"/>
              </a:spcAft>
              <a:buSzPts val="2800"/>
              <a:buNone/>
              <a:defRPr sz="1600" b="0" i="0" u="none" strike="noStrike" cap="none">
                <a:solidFill>
                  <a:srgbClr val="000000"/>
                </a:solidFill>
                <a:latin typeface="Arial"/>
                <a:ea typeface="Arial"/>
                <a:cs typeface="Arial"/>
                <a:sym typeface="Arial"/>
              </a:defRPr>
            </a:lvl1pPr>
            <a:lvl2pPr marL="914400" marR="0" lvl="1" indent="-228600" algn="l">
              <a:lnSpc>
                <a:spcPct val="100000"/>
              </a:lnSpc>
              <a:spcBef>
                <a:spcPts val="0"/>
              </a:spcBef>
              <a:spcAft>
                <a:spcPts val="0"/>
              </a:spcAft>
              <a:buSzPts val="2400"/>
              <a:buNone/>
              <a:defRPr sz="19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SzPts val="2000"/>
              <a:buNone/>
              <a:defRPr sz="19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2">
  <p:cSld name="1_Title Slide 3">
    <p:spTree>
      <p:nvGrpSpPr>
        <p:cNvPr id="1" name="Shape 101"/>
        <p:cNvGrpSpPr/>
        <p:nvPr/>
      </p:nvGrpSpPr>
      <p:grpSpPr>
        <a:xfrm>
          <a:off x="0" y="0"/>
          <a:ext cx="0" cy="0"/>
          <a:chOff x="0" y="0"/>
          <a:chExt cx="0" cy="0"/>
        </a:xfrm>
      </p:grpSpPr>
      <p:pic>
        <p:nvPicPr>
          <p:cNvPr id="102" name="Google Shape;102;g2fa7f4df3dc_0_2537" descr="Background pattern&#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03" name="Google Shape;103;g2fa7f4df3dc_0_2537"/>
          <p:cNvPicPr preferRelativeResize="0"/>
          <p:nvPr/>
        </p:nvPicPr>
        <p:blipFill rotWithShape="1">
          <a:blip r:embed="rId3">
            <a:alphaModFix/>
          </a:blip>
          <a:srcRect t="34080"/>
          <a:stretch/>
        </p:blipFill>
        <p:spPr>
          <a:xfrm rot="-5400000">
            <a:off x="7230600" y="28575"/>
            <a:ext cx="3145630" cy="4520750"/>
          </a:xfrm>
          <a:prstGeom prst="rect">
            <a:avLst/>
          </a:prstGeom>
          <a:noFill/>
          <a:ln>
            <a:noFill/>
          </a:ln>
        </p:spPr>
      </p:pic>
      <p:pic>
        <p:nvPicPr>
          <p:cNvPr id="104" name="Google Shape;104;g2fa7f4df3dc_0_2537"/>
          <p:cNvPicPr preferRelativeResize="0"/>
          <p:nvPr/>
        </p:nvPicPr>
        <p:blipFill rotWithShape="1">
          <a:blip r:embed="rId3">
            <a:alphaModFix/>
          </a:blip>
          <a:srcRect t="7552"/>
          <a:stretch/>
        </p:blipFill>
        <p:spPr>
          <a:xfrm rot="5400000">
            <a:off x="3038650" y="1181025"/>
            <a:ext cx="3145630" cy="6339975"/>
          </a:xfrm>
          <a:prstGeom prst="rect">
            <a:avLst/>
          </a:prstGeom>
          <a:noFill/>
          <a:ln>
            <a:noFill/>
          </a:ln>
        </p:spPr>
      </p:pic>
      <p:sp>
        <p:nvSpPr>
          <p:cNvPr id="105" name="Google Shape;105;g2fa7f4df3dc_0_2537"/>
          <p:cNvSpPr txBox="1"/>
          <p:nvPr/>
        </p:nvSpPr>
        <p:spPr>
          <a:xfrm>
            <a:off x="414868" y="6350000"/>
            <a:ext cx="4114800" cy="365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900" b="0" i="0" u="none" strike="noStrike" cap="none" dirty="0">
                <a:solidFill>
                  <a:srgbClr val="97B2DD"/>
                </a:solidFill>
                <a:latin typeface="Arial"/>
                <a:ea typeface="Arial"/>
                <a:cs typeface="Arial"/>
                <a:sym typeface="Arial"/>
              </a:rPr>
              <a:t>Proprietary &amp; Confidential. © Cylus 2024 All rights reserved.</a:t>
            </a:r>
            <a:endParaRPr sz="900" b="0" i="0" u="none" strike="noStrike" cap="none" dirty="0">
              <a:solidFill>
                <a:srgbClr val="97B2DD"/>
              </a:solidFill>
              <a:latin typeface="Arial"/>
              <a:ea typeface="Arial"/>
              <a:cs typeface="Arial"/>
              <a:sym typeface="Arial"/>
            </a:endParaRPr>
          </a:p>
        </p:txBody>
      </p:sp>
      <p:sp>
        <p:nvSpPr>
          <p:cNvPr id="106" name="Google Shape;106;g2fa7f4df3dc_0_2537"/>
          <p:cNvSpPr txBox="1">
            <a:spLocks noGrp="1"/>
          </p:cNvSpPr>
          <p:nvPr>
            <p:ph type="body" idx="1"/>
          </p:nvPr>
        </p:nvSpPr>
        <p:spPr>
          <a:xfrm>
            <a:off x="414867" y="423960"/>
            <a:ext cx="9258300" cy="437100"/>
          </a:xfrm>
          <a:prstGeom prst="rect">
            <a:avLst/>
          </a:prstGeom>
          <a:noFill/>
          <a:ln>
            <a:noFill/>
          </a:ln>
        </p:spPr>
        <p:txBody>
          <a:bodyPr spcFirstLastPara="1" wrap="square" lIns="0" tIns="0" rIns="0" bIns="0" anchor="t" anchorCtr="0">
            <a:normAutofit/>
          </a:bodyPr>
          <a:lstStyle>
            <a:lvl1pPr marL="457200" marR="0" lvl="0" indent="-228600" algn="l">
              <a:lnSpc>
                <a:spcPct val="100000"/>
              </a:lnSpc>
              <a:spcBef>
                <a:spcPts val="0"/>
              </a:spcBef>
              <a:spcAft>
                <a:spcPts val="0"/>
              </a:spcAft>
              <a:buSzPts val="2800"/>
              <a:buNone/>
              <a:defRPr sz="2900" b="0" i="0" u="none" strike="noStrike" cap="none">
                <a:solidFill>
                  <a:srgbClr val="000000"/>
                </a:solidFill>
                <a:latin typeface="Arial"/>
                <a:ea typeface="Arial"/>
                <a:cs typeface="Arial"/>
                <a:sym typeface="Arial"/>
              </a:defRPr>
            </a:lvl1pPr>
            <a:lvl2pPr marL="914400" marR="0" lvl="1" indent="-228600" algn="l">
              <a:lnSpc>
                <a:spcPct val="100000"/>
              </a:lnSpc>
              <a:spcBef>
                <a:spcPts val="0"/>
              </a:spcBef>
              <a:spcAft>
                <a:spcPts val="0"/>
              </a:spcAft>
              <a:buSzPts val="2400"/>
              <a:buNone/>
              <a:defRPr sz="19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SzPts val="2000"/>
              <a:buNone/>
              <a:defRPr sz="19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9pPr>
          </a:lstStyle>
          <a:p>
            <a:endParaRPr/>
          </a:p>
        </p:txBody>
      </p:sp>
      <p:pic>
        <p:nvPicPr>
          <p:cNvPr id="107" name="Google Shape;107;g2fa7f4df3dc_0_2537"/>
          <p:cNvPicPr preferRelativeResize="0"/>
          <p:nvPr/>
        </p:nvPicPr>
        <p:blipFill rotWithShape="1">
          <a:blip r:embed="rId4">
            <a:alphaModFix/>
          </a:blip>
          <a:srcRect/>
          <a:stretch/>
        </p:blipFill>
        <p:spPr>
          <a:xfrm>
            <a:off x="10698771" y="6312769"/>
            <a:ext cx="1076563" cy="286079"/>
          </a:xfrm>
          <a:prstGeom prst="rect">
            <a:avLst/>
          </a:prstGeom>
          <a:noFill/>
          <a:ln>
            <a:noFill/>
          </a:ln>
        </p:spPr>
      </p:pic>
      <p:sp>
        <p:nvSpPr>
          <p:cNvPr id="108" name="Google Shape;108;g2fa7f4df3dc_0_2537"/>
          <p:cNvSpPr txBox="1">
            <a:spLocks noGrp="1"/>
          </p:cNvSpPr>
          <p:nvPr>
            <p:ph type="body" idx="2"/>
          </p:nvPr>
        </p:nvSpPr>
        <p:spPr>
          <a:xfrm>
            <a:off x="414867" y="900389"/>
            <a:ext cx="9258300" cy="366000"/>
          </a:xfrm>
          <a:prstGeom prst="rect">
            <a:avLst/>
          </a:prstGeom>
          <a:noFill/>
          <a:ln>
            <a:noFill/>
          </a:ln>
        </p:spPr>
        <p:txBody>
          <a:bodyPr spcFirstLastPara="1" wrap="square" lIns="0" tIns="60925" rIns="121900" bIns="60925" anchor="t" anchorCtr="0">
            <a:normAutofit/>
          </a:bodyPr>
          <a:lstStyle>
            <a:lvl1pPr marL="457200" marR="0" lvl="0" indent="-228600" algn="l">
              <a:lnSpc>
                <a:spcPct val="100000"/>
              </a:lnSpc>
              <a:spcBef>
                <a:spcPts val="0"/>
              </a:spcBef>
              <a:spcAft>
                <a:spcPts val="0"/>
              </a:spcAft>
              <a:buSzPts val="2800"/>
              <a:buNone/>
              <a:defRPr sz="1600" b="0" i="0" u="none" strike="noStrike" cap="none">
                <a:solidFill>
                  <a:srgbClr val="000000"/>
                </a:solidFill>
                <a:latin typeface="Arial"/>
                <a:ea typeface="Arial"/>
                <a:cs typeface="Arial"/>
                <a:sym typeface="Arial"/>
              </a:defRPr>
            </a:lvl1pPr>
            <a:lvl2pPr marL="914400" marR="0" lvl="1" indent="-228600" algn="l">
              <a:lnSpc>
                <a:spcPct val="100000"/>
              </a:lnSpc>
              <a:spcBef>
                <a:spcPts val="0"/>
              </a:spcBef>
              <a:spcAft>
                <a:spcPts val="0"/>
              </a:spcAft>
              <a:buSzPts val="2400"/>
              <a:buNone/>
              <a:defRPr sz="19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SzPts val="2000"/>
              <a:buNone/>
              <a:defRPr sz="19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2">
  <p:cSld name="BLANK_1">
    <p:spTree>
      <p:nvGrpSpPr>
        <p:cNvPr id="1" name="Shape 109"/>
        <p:cNvGrpSpPr/>
        <p:nvPr/>
      </p:nvGrpSpPr>
      <p:grpSpPr>
        <a:xfrm>
          <a:off x="0" y="0"/>
          <a:ext cx="0" cy="0"/>
          <a:chOff x="0" y="0"/>
          <a:chExt cx="0" cy="0"/>
        </a:xfrm>
      </p:grpSpPr>
      <p:pic>
        <p:nvPicPr>
          <p:cNvPr id="110" name="Google Shape;110;g2fa7f4df3dc_0_2545" descr="Background pattern&#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11" name="Google Shape;111;g2fa7f4df3dc_0_2545"/>
          <p:cNvSpPr txBox="1"/>
          <p:nvPr/>
        </p:nvSpPr>
        <p:spPr>
          <a:xfrm>
            <a:off x="414868" y="6350000"/>
            <a:ext cx="4114800" cy="365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900" b="0" i="0" u="none" strike="noStrike" cap="none" dirty="0">
                <a:solidFill>
                  <a:srgbClr val="97B2DD"/>
                </a:solidFill>
                <a:latin typeface="Arial"/>
                <a:ea typeface="Arial"/>
                <a:cs typeface="Arial"/>
                <a:sym typeface="Arial"/>
              </a:rPr>
              <a:t>Proprietary &amp; Confidential. © Cylus 2024 All rights reserved.</a:t>
            </a:r>
            <a:endParaRPr sz="900" b="0" i="0" u="none" strike="noStrike" cap="none" dirty="0">
              <a:solidFill>
                <a:srgbClr val="97B2DD"/>
              </a:solidFill>
              <a:latin typeface="Arial"/>
              <a:ea typeface="Arial"/>
              <a:cs typeface="Arial"/>
              <a:sym typeface="Arial"/>
            </a:endParaRPr>
          </a:p>
        </p:txBody>
      </p:sp>
      <p:sp>
        <p:nvSpPr>
          <p:cNvPr id="112" name="Google Shape;112;g2fa7f4df3dc_0_2545"/>
          <p:cNvSpPr txBox="1">
            <a:spLocks noGrp="1"/>
          </p:cNvSpPr>
          <p:nvPr>
            <p:ph type="body" idx="1"/>
          </p:nvPr>
        </p:nvSpPr>
        <p:spPr>
          <a:xfrm>
            <a:off x="414867" y="423960"/>
            <a:ext cx="9258300" cy="437100"/>
          </a:xfrm>
          <a:prstGeom prst="rect">
            <a:avLst/>
          </a:prstGeom>
          <a:noFill/>
          <a:ln>
            <a:noFill/>
          </a:ln>
        </p:spPr>
        <p:txBody>
          <a:bodyPr spcFirstLastPara="1" wrap="square" lIns="0" tIns="0" rIns="0" bIns="0" anchor="t" anchorCtr="0">
            <a:normAutofit/>
          </a:bodyPr>
          <a:lstStyle>
            <a:lvl1pPr marL="457200" marR="0" lvl="0" indent="-228600" algn="l">
              <a:lnSpc>
                <a:spcPct val="100000"/>
              </a:lnSpc>
              <a:spcBef>
                <a:spcPts val="0"/>
              </a:spcBef>
              <a:spcAft>
                <a:spcPts val="0"/>
              </a:spcAft>
              <a:buSzPts val="2800"/>
              <a:buNone/>
              <a:defRPr sz="2900" b="0" i="0" u="none" strike="noStrike" cap="none">
                <a:solidFill>
                  <a:srgbClr val="000000"/>
                </a:solidFill>
                <a:latin typeface="Arial"/>
                <a:ea typeface="Arial"/>
                <a:cs typeface="Arial"/>
                <a:sym typeface="Arial"/>
              </a:defRPr>
            </a:lvl1pPr>
            <a:lvl2pPr marL="914400" marR="0" lvl="1" indent="-228600" algn="l">
              <a:lnSpc>
                <a:spcPct val="100000"/>
              </a:lnSpc>
              <a:spcBef>
                <a:spcPts val="0"/>
              </a:spcBef>
              <a:spcAft>
                <a:spcPts val="0"/>
              </a:spcAft>
              <a:buSzPts val="2400"/>
              <a:buNone/>
              <a:defRPr sz="19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SzPts val="2000"/>
              <a:buNone/>
              <a:defRPr sz="19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9pPr>
          </a:lstStyle>
          <a:p>
            <a:endParaRPr/>
          </a:p>
        </p:txBody>
      </p:sp>
      <p:pic>
        <p:nvPicPr>
          <p:cNvPr id="113" name="Google Shape;113;g2fa7f4df3dc_0_2545"/>
          <p:cNvPicPr preferRelativeResize="0"/>
          <p:nvPr/>
        </p:nvPicPr>
        <p:blipFill rotWithShape="1">
          <a:blip r:embed="rId3">
            <a:alphaModFix/>
          </a:blip>
          <a:srcRect/>
          <a:stretch/>
        </p:blipFill>
        <p:spPr>
          <a:xfrm>
            <a:off x="10698771" y="6312769"/>
            <a:ext cx="1076563" cy="286079"/>
          </a:xfrm>
          <a:prstGeom prst="rect">
            <a:avLst/>
          </a:prstGeom>
          <a:noFill/>
          <a:ln>
            <a:noFill/>
          </a:ln>
        </p:spPr>
      </p:pic>
      <p:sp>
        <p:nvSpPr>
          <p:cNvPr id="114" name="Google Shape;114;g2fa7f4df3dc_0_2545"/>
          <p:cNvSpPr txBox="1">
            <a:spLocks noGrp="1"/>
          </p:cNvSpPr>
          <p:nvPr>
            <p:ph type="body" idx="2"/>
          </p:nvPr>
        </p:nvSpPr>
        <p:spPr>
          <a:xfrm>
            <a:off x="414867" y="900389"/>
            <a:ext cx="9258300" cy="366000"/>
          </a:xfrm>
          <a:prstGeom prst="rect">
            <a:avLst/>
          </a:prstGeom>
          <a:noFill/>
          <a:ln>
            <a:noFill/>
          </a:ln>
        </p:spPr>
        <p:txBody>
          <a:bodyPr spcFirstLastPara="1" wrap="square" lIns="0" tIns="60925" rIns="121900" bIns="60925" anchor="t" anchorCtr="0">
            <a:normAutofit/>
          </a:bodyPr>
          <a:lstStyle>
            <a:lvl1pPr marL="457200" marR="0" lvl="0" indent="-228600" algn="l">
              <a:lnSpc>
                <a:spcPct val="100000"/>
              </a:lnSpc>
              <a:spcBef>
                <a:spcPts val="0"/>
              </a:spcBef>
              <a:spcAft>
                <a:spcPts val="0"/>
              </a:spcAft>
              <a:buSzPts val="2800"/>
              <a:buNone/>
              <a:defRPr sz="1600" b="0" i="0" u="none" strike="noStrike" cap="none">
                <a:solidFill>
                  <a:srgbClr val="000000"/>
                </a:solidFill>
                <a:latin typeface="Arial"/>
                <a:ea typeface="Arial"/>
                <a:cs typeface="Arial"/>
                <a:sym typeface="Arial"/>
              </a:defRPr>
            </a:lvl1pPr>
            <a:lvl2pPr marL="914400" marR="0" lvl="1" indent="-228600" algn="l">
              <a:lnSpc>
                <a:spcPct val="100000"/>
              </a:lnSpc>
              <a:spcBef>
                <a:spcPts val="0"/>
              </a:spcBef>
              <a:spcAft>
                <a:spcPts val="0"/>
              </a:spcAft>
              <a:buSzPts val="2400"/>
              <a:buNone/>
              <a:defRPr sz="19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SzPts val="2000"/>
              <a:buNone/>
              <a:defRPr sz="19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26" name="Google Shape;26;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1"/>
          <p:cNvSpPr>
            <a:spLocks noGrp="1"/>
          </p:cNvSpPr>
          <p:nvPr>
            <p:ph type="pic" idx="2"/>
          </p:nvPr>
        </p:nvSpPr>
        <p:spPr>
          <a:xfrm>
            <a:off x="5183188" y="987425"/>
            <a:ext cx="6172200" cy="4873625"/>
          </a:xfrm>
          <a:prstGeom prst="rect">
            <a:avLst/>
          </a:prstGeom>
          <a:noFill/>
          <a:ln>
            <a:noFill/>
          </a:ln>
        </p:spPr>
      </p:sp>
      <p:sp>
        <p:nvSpPr>
          <p:cNvPr id="64" name="Google Shape;64;p1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 name="Google Shape;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 name="Google Shape;1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hyperlink" Target="https://digitalplacesolutions.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g2fa7f4df3dc_0_0" descr="A screenshot of a computer&#10;&#10;Description automatically generated"/>
          <p:cNvPicPr preferRelativeResize="0"/>
          <p:nvPr/>
        </p:nvPicPr>
        <p:blipFill rotWithShape="1">
          <a:blip r:embed="rId3">
            <a:alphaModFix/>
          </a:blip>
          <a:srcRect l="13359" t="17896" b="4125"/>
          <a:stretch/>
        </p:blipFill>
        <p:spPr>
          <a:xfrm>
            <a:off x="0" y="0"/>
            <a:ext cx="12191998" cy="6858000"/>
          </a:xfrm>
          <a:prstGeom prst="rect">
            <a:avLst/>
          </a:prstGeom>
          <a:noFill/>
          <a:ln>
            <a:noFill/>
          </a:ln>
        </p:spPr>
      </p:pic>
      <p:sp>
        <p:nvSpPr>
          <p:cNvPr id="120" name="Google Shape;120;g2fa7f4df3dc_0_0"/>
          <p:cNvSpPr txBox="1">
            <a:spLocks noGrp="1"/>
          </p:cNvSpPr>
          <p:nvPr>
            <p:ph type="ftr" idx="4294967295"/>
          </p:nvPr>
        </p:nvSpPr>
        <p:spPr>
          <a:xfrm>
            <a:off x="4038600" y="6435879"/>
            <a:ext cx="4114800" cy="206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US" sz="900" b="0" i="0" u="none" strike="noStrike" cap="none" dirty="0">
                <a:solidFill>
                  <a:srgbClr val="97B2DD"/>
                </a:solidFill>
                <a:latin typeface="Arial"/>
                <a:ea typeface="Arial"/>
                <a:cs typeface="Arial"/>
                <a:sym typeface="Arial"/>
              </a:rPr>
              <a:t>© Cylus 2024 All rights reserved.</a:t>
            </a:r>
            <a:endParaRPr sz="900" b="0" i="0" u="none" strike="noStrike" cap="none" dirty="0">
              <a:solidFill>
                <a:srgbClr val="97B2DD"/>
              </a:solidFill>
              <a:latin typeface="Arial"/>
              <a:ea typeface="Arial"/>
              <a:cs typeface="Arial"/>
              <a:sym typeface="Arial"/>
            </a:endParaRPr>
          </a:p>
        </p:txBody>
      </p:sp>
      <p:sp>
        <p:nvSpPr>
          <p:cNvPr id="121" name="Google Shape;121;g2fa7f4df3dc_0_0"/>
          <p:cNvSpPr txBox="1"/>
          <p:nvPr/>
        </p:nvSpPr>
        <p:spPr>
          <a:xfrm>
            <a:off x="792464" y="1307933"/>
            <a:ext cx="9826800" cy="1718400"/>
          </a:xfrm>
          <a:prstGeom prst="rect">
            <a:avLst/>
          </a:prstGeom>
          <a:noFill/>
          <a:ln>
            <a:noFill/>
          </a:ln>
        </p:spPr>
        <p:txBody>
          <a:bodyPr spcFirstLastPara="1" wrap="square" lIns="0" tIns="0" rIns="0" bIns="0" anchor="ctr" anchorCtr="0">
            <a:spAutoFit/>
          </a:bodyPr>
          <a:lstStyle/>
          <a:p>
            <a:pPr marL="0" marR="0" lvl="0" indent="0" algn="l" rtl="0">
              <a:lnSpc>
                <a:spcPct val="90000"/>
              </a:lnSpc>
              <a:spcBef>
                <a:spcPts val="1300"/>
              </a:spcBef>
              <a:spcAft>
                <a:spcPts val="0"/>
              </a:spcAft>
              <a:buClr>
                <a:srgbClr val="000000"/>
              </a:buClr>
              <a:buSzPts val="2400"/>
              <a:buFont typeface="Arial"/>
              <a:buNone/>
            </a:pPr>
            <a:r>
              <a:rPr lang="en-US" sz="5600" b="1" dirty="0">
                <a:solidFill>
                  <a:srgbClr val="001326"/>
                </a:solidFill>
              </a:rPr>
              <a:t>From SOC to OCC - </a:t>
            </a:r>
            <a:endParaRPr sz="5600" b="1" dirty="0">
              <a:solidFill>
                <a:srgbClr val="001326"/>
              </a:solidFill>
            </a:endParaRPr>
          </a:p>
          <a:p>
            <a:pPr marL="0" marR="0" lvl="0" indent="0" algn="l" rtl="0">
              <a:lnSpc>
                <a:spcPct val="90000"/>
              </a:lnSpc>
              <a:spcBef>
                <a:spcPts val="1300"/>
              </a:spcBef>
              <a:spcAft>
                <a:spcPts val="1300"/>
              </a:spcAft>
              <a:buClr>
                <a:srgbClr val="000000"/>
              </a:buClr>
              <a:buSzPts val="2400"/>
              <a:buFont typeface="Arial"/>
              <a:buNone/>
            </a:pPr>
            <a:r>
              <a:rPr lang="en-US" sz="5600" b="1" dirty="0">
                <a:solidFill>
                  <a:srgbClr val="001326"/>
                </a:solidFill>
              </a:rPr>
              <a:t>How Wide is the Gap?</a:t>
            </a:r>
            <a:endParaRPr sz="1900" b="1" dirty="0"/>
          </a:p>
        </p:txBody>
      </p:sp>
      <p:sp>
        <p:nvSpPr>
          <p:cNvPr id="122" name="Google Shape;122;g2fa7f4df3dc_0_0"/>
          <p:cNvSpPr txBox="1"/>
          <p:nvPr/>
        </p:nvSpPr>
        <p:spPr>
          <a:xfrm>
            <a:off x="2192971" y="4917567"/>
            <a:ext cx="1339500" cy="373500"/>
          </a:xfrm>
          <a:prstGeom prst="rect">
            <a:avLst/>
          </a:prstGeom>
          <a:noFill/>
          <a:ln>
            <a:noFill/>
          </a:ln>
        </p:spPr>
        <p:txBody>
          <a:bodyPr spcFirstLastPara="1" wrap="square" lIns="0" tIns="0" rIns="0" bIns="0" anchor="ctr" anchorCtr="0">
            <a:normAutofit/>
          </a:bodyPr>
          <a:lstStyle/>
          <a:p>
            <a:pPr marL="0" marR="0" lvl="0" indent="0" algn="l" rtl="0">
              <a:lnSpc>
                <a:spcPct val="100000"/>
              </a:lnSpc>
              <a:spcBef>
                <a:spcPts val="0"/>
              </a:spcBef>
              <a:spcAft>
                <a:spcPts val="0"/>
              </a:spcAft>
              <a:buClr>
                <a:srgbClr val="000000"/>
              </a:buClr>
              <a:buSzPts val="6400"/>
              <a:buFont typeface="Arial"/>
              <a:buNone/>
            </a:pPr>
            <a:r>
              <a:rPr lang="en-US" sz="1300" b="1">
                <a:solidFill>
                  <a:srgbClr val="5981FF"/>
                </a:solidFill>
              </a:rPr>
              <a:t>OCT 24,</a:t>
            </a:r>
            <a:r>
              <a:rPr lang="en-US" sz="1300" b="1" i="0" u="none" strike="noStrike" cap="none">
                <a:solidFill>
                  <a:srgbClr val="5981FF"/>
                </a:solidFill>
                <a:latin typeface="Arial"/>
                <a:ea typeface="Arial"/>
                <a:cs typeface="Arial"/>
                <a:sym typeface="Arial"/>
              </a:rPr>
              <a:t> 2024</a:t>
            </a:r>
            <a:endParaRPr sz="1900"/>
          </a:p>
        </p:txBody>
      </p:sp>
      <p:pic>
        <p:nvPicPr>
          <p:cNvPr id="123" name="Google Shape;123;g2fa7f4df3dc_0_0"/>
          <p:cNvPicPr preferRelativeResize="0"/>
          <p:nvPr/>
        </p:nvPicPr>
        <p:blipFill rotWithShape="1">
          <a:blip r:embed="rId4">
            <a:alphaModFix/>
          </a:blip>
          <a:srcRect/>
          <a:stretch/>
        </p:blipFill>
        <p:spPr>
          <a:xfrm>
            <a:off x="792479" y="454443"/>
            <a:ext cx="1240421" cy="329621"/>
          </a:xfrm>
          <a:prstGeom prst="rect">
            <a:avLst/>
          </a:prstGeom>
          <a:noFill/>
          <a:ln>
            <a:noFill/>
          </a:ln>
        </p:spPr>
      </p:pic>
      <p:sp>
        <p:nvSpPr>
          <p:cNvPr id="124" name="Google Shape;124;g2fa7f4df3dc_0_0"/>
          <p:cNvSpPr txBox="1"/>
          <p:nvPr/>
        </p:nvSpPr>
        <p:spPr>
          <a:xfrm>
            <a:off x="792479" y="3117196"/>
            <a:ext cx="7896900" cy="373500"/>
          </a:xfrm>
          <a:prstGeom prst="rect">
            <a:avLst/>
          </a:prstGeom>
          <a:noFill/>
          <a:ln>
            <a:noFill/>
          </a:ln>
        </p:spPr>
        <p:txBody>
          <a:bodyPr spcFirstLastPara="1" wrap="square" lIns="0" tIns="0" rIns="0" bIns="0" anchor="ctr" anchorCtr="0">
            <a:normAutofit/>
          </a:bodyPr>
          <a:lstStyle/>
          <a:p>
            <a:pPr marL="0" lvl="0" indent="0" algn="l" rtl="0">
              <a:lnSpc>
                <a:spcPct val="115000"/>
              </a:lnSpc>
              <a:spcBef>
                <a:spcPts val="0"/>
              </a:spcBef>
              <a:spcAft>
                <a:spcPts val="0"/>
              </a:spcAft>
              <a:buNone/>
            </a:pPr>
            <a:r>
              <a:rPr lang="en-US" sz="1600" b="1">
                <a:solidFill>
                  <a:srgbClr val="7F7F7F"/>
                </a:solidFill>
              </a:rPr>
              <a:t>Yaniv Mallet</a:t>
            </a:r>
            <a:endParaRPr sz="1400" b="1">
              <a:solidFill>
                <a:srgbClr val="67717D"/>
              </a:solidFill>
            </a:endParaRPr>
          </a:p>
        </p:txBody>
      </p:sp>
      <p:sp>
        <p:nvSpPr>
          <p:cNvPr id="125" name="Google Shape;125;g2fa7f4df3dc_0_0"/>
          <p:cNvSpPr txBox="1"/>
          <p:nvPr/>
        </p:nvSpPr>
        <p:spPr>
          <a:xfrm>
            <a:off x="792479" y="3379207"/>
            <a:ext cx="7896900" cy="373500"/>
          </a:xfrm>
          <a:prstGeom prst="rect">
            <a:avLst/>
          </a:prstGeom>
          <a:noFill/>
          <a:ln>
            <a:noFill/>
          </a:ln>
        </p:spPr>
        <p:txBody>
          <a:bodyPr spcFirstLastPara="1" wrap="square" lIns="0" tIns="0" rIns="0" bIns="0" anchor="ctr" anchorCtr="0">
            <a:normAutofit/>
          </a:bodyPr>
          <a:lstStyle/>
          <a:p>
            <a:pPr marL="0" marR="0" lvl="0" indent="0" algn="l" rtl="0">
              <a:lnSpc>
                <a:spcPct val="100000"/>
              </a:lnSpc>
              <a:spcBef>
                <a:spcPts val="0"/>
              </a:spcBef>
              <a:spcAft>
                <a:spcPts val="0"/>
              </a:spcAft>
              <a:buClr>
                <a:srgbClr val="000000"/>
              </a:buClr>
              <a:buSzPts val="6400"/>
              <a:buFont typeface="Arial"/>
              <a:buNone/>
            </a:pPr>
            <a:r>
              <a:rPr lang="en-US">
                <a:solidFill>
                  <a:srgbClr val="67717D"/>
                </a:solidFill>
              </a:rPr>
              <a:t>Field CTO</a:t>
            </a:r>
            <a:endParaRPr sz="19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g2fa7f4df3dc_0_1975"/>
          <p:cNvSpPr txBox="1">
            <a:spLocks noGrp="1"/>
          </p:cNvSpPr>
          <p:nvPr>
            <p:ph type="body" idx="1"/>
          </p:nvPr>
        </p:nvSpPr>
        <p:spPr>
          <a:xfrm>
            <a:off x="414867" y="423960"/>
            <a:ext cx="9258300" cy="437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1100"/>
              <a:buNone/>
            </a:pPr>
            <a:r>
              <a:rPr lang="en-US" sz="3200" b="1"/>
              <a:t>SOC Models: a Dedicated Rail SOC</a:t>
            </a:r>
            <a:endParaRPr sz="3200" b="1"/>
          </a:p>
          <a:p>
            <a:pPr marL="0" lvl="0" indent="0" algn="l" rtl="0">
              <a:spcBef>
                <a:spcPts val="0"/>
              </a:spcBef>
              <a:spcAft>
                <a:spcPts val="0"/>
              </a:spcAft>
              <a:buSzPts val="1100"/>
              <a:buNone/>
            </a:pPr>
            <a:endParaRPr sz="3200" b="1"/>
          </a:p>
          <a:p>
            <a:pPr marL="0" lvl="0" indent="0" algn="l" rtl="0">
              <a:lnSpc>
                <a:spcPct val="100000"/>
              </a:lnSpc>
              <a:spcBef>
                <a:spcPts val="0"/>
              </a:spcBef>
              <a:spcAft>
                <a:spcPts val="0"/>
              </a:spcAft>
              <a:buNone/>
            </a:pPr>
            <a:endParaRPr sz="3200" b="1"/>
          </a:p>
        </p:txBody>
      </p:sp>
      <p:sp>
        <p:nvSpPr>
          <p:cNvPr id="398" name="Google Shape;398;g2fa7f4df3dc_0_1975"/>
          <p:cNvSpPr txBox="1"/>
          <p:nvPr/>
        </p:nvSpPr>
        <p:spPr>
          <a:xfrm>
            <a:off x="5266050" y="6094613"/>
            <a:ext cx="1659900" cy="36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900" i="1" dirty="0">
                <a:solidFill>
                  <a:schemeClr val="dk1"/>
                </a:solidFill>
              </a:rPr>
              <a:t>Picture Source: </a:t>
            </a:r>
            <a:r>
              <a:rPr lang="en-US" sz="900" i="1" dirty="0" err="1">
                <a:solidFill>
                  <a:schemeClr val="dk1"/>
                </a:solidFill>
              </a:rPr>
              <a:t>gov.il</a:t>
            </a:r>
            <a:r>
              <a:rPr lang="en-US" sz="900" i="1" dirty="0">
                <a:solidFill>
                  <a:schemeClr val="dk1"/>
                </a:solidFill>
              </a:rPr>
              <a:t> </a:t>
            </a:r>
            <a:endParaRPr sz="900" i="1" dirty="0">
              <a:solidFill>
                <a:schemeClr val="dk1"/>
              </a:solidFill>
            </a:endParaRPr>
          </a:p>
          <a:p>
            <a:pPr marL="0" lvl="0" indent="0" algn="l" rtl="0">
              <a:spcBef>
                <a:spcPts val="0"/>
              </a:spcBef>
              <a:spcAft>
                <a:spcPts val="0"/>
              </a:spcAft>
              <a:buNone/>
            </a:pPr>
            <a:endParaRPr sz="900" i="1" dirty="0">
              <a:solidFill>
                <a:schemeClr val="dk1"/>
              </a:solidFill>
            </a:endParaRPr>
          </a:p>
        </p:txBody>
      </p:sp>
      <p:pic>
        <p:nvPicPr>
          <p:cNvPr id="399" name="Google Shape;399;g2fa7f4df3dc_0_1975"/>
          <p:cNvPicPr preferRelativeResize="0"/>
          <p:nvPr/>
        </p:nvPicPr>
        <p:blipFill>
          <a:blip r:embed="rId3">
            <a:alphaModFix/>
          </a:blip>
          <a:stretch>
            <a:fillRect/>
          </a:stretch>
        </p:blipFill>
        <p:spPr>
          <a:xfrm>
            <a:off x="2449025" y="1083876"/>
            <a:ext cx="7293950" cy="48623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g2fa7f4df3dc_0_1984"/>
          <p:cNvSpPr txBox="1">
            <a:spLocks noGrp="1"/>
          </p:cNvSpPr>
          <p:nvPr>
            <p:ph type="body" idx="1"/>
          </p:nvPr>
        </p:nvSpPr>
        <p:spPr>
          <a:xfrm>
            <a:off x="414867" y="423960"/>
            <a:ext cx="9258300" cy="437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1100"/>
              <a:buNone/>
            </a:pPr>
            <a:r>
              <a:rPr lang="en-US" sz="3200" b="1"/>
              <a:t>SOC Models: Full-Scale SOC</a:t>
            </a:r>
            <a:endParaRPr sz="3200" b="1"/>
          </a:p>
          <a:p>
            <a:pPr marL="0" lvl="0" indent="0" algn="l" rtl="0">
              <a:spcBef>
                <a:spcPts val="0"/>
              </a:spcBef>
              <a:spcAft>
                <a:spcPts val="0"/>
              </a:spcAft>
              <a:buSzPts val="1100"/>
              <a:buNone/>
            </a:pPr>
            <a:endParaRPr sz="3200" b="1"/>
          </a:p>
          <a:p>
            <a:pPr marL="0" lvl="0" indent="0" algn="l" rtl="0">
              <a:lnSpc>
                <a:spcPct val="100000"/>
              </a:lnSpc>
              <a:spcBef>
                <a:spcPts val="0"/>
              </a:spcBef>
              <a:spcAft>
                <a:spcPts val="0"/>
              </a:spcAft>
              <a:buNone/>
            </a:pPr>
            <a:endParaRPr sz="3200" b="1"/>
          </a:p>
        </p:txBody>
      </p:sp>
      <p:sp>
        <p:nvSpPr>
          <p:cNvPr id="405" name="Google Shape;405;g2fa7f4df3dc_0_1984"/>
          <p:cNvSpPr txBox="1"/>
          <p:nvPr/>
        </p:nvSpPr>
        <p:spPr>
          <a:xfrm>
            <a:off x="4678350" y="6078710"/>
            <a:ext cx="2835300" cy="36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900" i="1" dirty="0">
                <a:solidFill>
                  <a:schemeClr val="dk1"/>
                </a:solidFill>
              </a:rPr>
              <a:t>Picture Source: Polaris Market Research</a:t>
            </a:r>
            <a:endParaRPr sz="900" i="1" dirty="0">
              <a:solidFill>
                <a:schemeClr val="dk1"/>
              </a:solidFill>
            </a:endParaRPr>
          </a:p>
          <a:p>
            <a:pPr marL="0" lvl="0" indent="0" algn="l" rtl="0">
              <a:spcBef>
                <a:spcPts val="0"/>
              </a:spcBef>
              <a:spcAft>
                <a:spcPts val="0"/>
              </a:spcAft>
              <a:buClr>
                <a:schemeClr val="dk1"/>
              </a:buClr>
              <a:buSzPts val="1100"/>
              <a:buFont typeface="Arial"/>
              <a:buNone/>
            </a:pPr>
            <a:endParaRPr sz="900" i="1" dirty="0">
              <a:solidFill>
                <a:schemeClr val="dk1"/>
              </a:solidFill>
            </a:endParaRPr>
          </a:p>
          <a:p>
            <a:pPr marL="0" lvl="0" indent="0" algn="l" rtl="0">
              <a:spcBef>
                <a:spcPts val="0"/>
              </a:spcBef>
              <a:spcAft>
                <a:spcPts val="0"/>
              </a:spcAft>
              <a:buNone/>
            </a:pPr>
            <a:endParaRPr sz="900" i="1" dirty="0">
              <a:solidFill>
                <a:schemeClr val="dk1"/>
              </a:solidFill>
            </a:endParaRPr>
          </a:p>
        </p:txBody>
      </p:sp>
      <p:pic>
        <p:nvPicPr>
          <p:cNvPr id="406" name="Google Shape;406;g2fa7f4df3dc_0_1984"/>
          <p:cNvPicPr preferRelativeResize="0"/>
          <p:nvPr/>
        </p:nvPicPr>
        <p:blipFill>
          <a:blip r:embed="rId3">
            <a:alphaModFix/>
          </a:blip>
          <a:stretch>
            <a:fillRect/>
          </a:stretch>
        </p:blipFill>
        <p:spPr>
          <a:xfrm>
            <a:off x="2449025" y="1094635"/>
            <a:ext cx="7293950" cy="48623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g2fa7f4df3dc_0_1993"/>
          <p:cNvSpPr txBox="1">
            <a:spLocks noGrp="1"/>
          </p:cNvSpPr>
          <p:nvPr>
            <p:ph type="body" idx="1"/>
          </p:nvPr>
        </p:nvSpPr>
        <p:spPr>
          <a:xfrm>
            <a:off x="414867" y="423960"/>
            <a:ext cx="9258300" cy="437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1100"/>
              <a:buNone/>
            </a:pPr>
            <a:r>
              <a:rPr lang="en-US" sz="3200" b="1"/>
              <a:t>SOC Models: Before Maturity </a:t>
            </a:r>
            <a:endParaRPr sz="3200" b="1"/>
          </a:p>
          <a:p>
            <a:pPr marL="0" lvl="0" indent="0" algn="l" rtl="0">
              <a:spcBef>
                <a:spcPts val="0"/>
              </a:spcBef>
              <a:spcAft>
                <a:spcPts val="0"/>
              </a:spcAft>
              <a:buSzPts val="1100"/>
              <a:buNone/>
            </a:pPr>
            <a:endParaRPr sz="3200" b="1"/>
          </a:p>
          <a:p>
            <a:pPr marL="0" lvl="0" indent="0" algn="l" rtl="0">
              <a:lnSpc>
                <a:spcPct val="100000"/>
              </a:lnSpc>
              <a:spcBef>
                <a:spcPts val="0"/>
              </a:spcBef>
              <a:spcAft>
                <a:spcPts val="0"/>
              </a:spcAft>
              <a:buNone/>
            </a:pPr>
            <a:endParaRPr sz="3200" b="1"/>
          </a:p>
        </p:txBody>
      </p:sp>
      <p:pic>
        <p:nvPicPr>
          <p:cNvPr id="412" name="Google Shape;412;g2fa7f4df3dc_0_1993"/>
          <p:cNvPicPr preferRelativeResize="0"/>
          <p:nvPr/>
        </p:nvPicPr>
        <p:blipFill rotWithShape="1">
          <a:blip r:embed="rId3">
            <a:clrChange>
              <a:clrFrom>
                <a:srgbClr val="FEFEFE"/>
              </a:clrFrom>
              <a:clrTo>
                <a:srgbClr val="FEFEFE">
                  <a:alpha val="0"/>
                </a:srgbClr>
              </a:clrTo>
            </a:clrChange>
            <a:alphaModFix/>
          </a:blip>
          <a:srcRect b="5428"/>
          <a:stretch/>
        </p:blipFill>
        <p:spPr>
          <a:xfrm>
            <a:off x="2839375" y="1071776"/>
            <a:ext cx="6513251" cy="48865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g2fa7f4df3dc_0_2030"/>
          <p:cNvSpPr txBox="1"/>
          <p:nvPr/>
        </p:nvSpPr>
        <p:spPr>
          <a:xfrm>
            <a:off x="506625" y="1337075"/>
            <a:ext cx="6716400" cy="3839100"/>
          </a:xfrm>
          <a:prstGeom prst="rect">
            <a:avLst/>
          </a:prstGeom>
          <a:noFill/>
          <a:ln>
            <a:noFill/>
          </a:ln>
        </p:spPr>
        <p:txBody>
          <a:bodyPr spcFirstLastPara="1" wrap="square" lIns="0" tIns="0" rIns="0" bIns="0" anchor="t" anchorCtr="0">
            <a:noAutofit/>
          </a:bodyPr>
          <a:lstStyle/>
          <a:p>
            <a:pPr marL="457200" lvl="0" indent="-304800" algn="l" rtl="0">
              <a:lnSpc>
                <a:spcPct val="150000"/>
              </a:lnSpc>
              <a:spcBef>
                <a:spcPts val="0"/>
              </a:spcBef>
              <a:spcAft>
                <a:spcPts val="0"/>
              </a:spcAft>
              <a:buSzPts val="1200"/>
              <a:buChar char="●"/>
            </a:pPr>
            <a:r>
              <a:rPr lang="en-US" sz="1900" dirty="0"/>
              <a:t>Language and POV</a:t>
            </a:r>
            <a:endParaRPr sz="1900" dirty="0"/>
          </a:p>
          <a:p>
            <a:pPr marL="457200" lvl="0" indent="-304800" algn="l" rtl="0">
              <a:lnSpc>
                <a:spcPct val="150000"/>
              </a:lnSpc>
              <a:spcBef>
                <a:spcPts val="0"/>
              </a:spcBef>
              <a:spcAft>
                <a:spcPts val="0"/>
              </a:spcAft>
              <a:buSzPts val="1200"/>
              <a:buChar char="●"/>
            </a:pPr>
            <a:r>
              <a:rPr lang="en-US" sz="1900" dirty="0"/>
              <a:t>Tools</a:t>
            </a:r>
            <a:endParaRPr sz="1900" dirty="0"/>
          </a:p>
          <a:p>
            <a:pPr marL="457200" lvl="0" indent="-304800" algn="l" rtl="0">
              <a:lnSpc>
                <a:spcPct val="150000"/>
              </a:lnSpc>
              <a:spcBef>
                <a:spcPts val="0"/>
              </a:spcBef>
              <a:spcAft>
                <a:spcPts val="0"/>
              </a:spcAft>
              <a:buSzPts val="1200"/>
              <a:buChar char="●"/>
            </a:pPr>
            <a:r>
              <a:rPr lang="en-US" sz="1900" dirty="0"/>
              <a:t>Heritage</a:t>
            </a:r>
          </a:p>
          <a:p>
            <a:pPr marL="457200" indent="-304800">
              <a:lnSpc>
                <a:spcPct val="150000"/>
              </a:lnSpc>
              <a:buSzPts val="1200"/>
              <a:buFont typeface="Arial"/>
              <a:buChar char="●"/>
            </a:pPr>
            <a:r>
              <a:rPr lang="en-US" sz="1900" dirty="0"/>
              <a:t>Manpower (resource in general…)</a:t>
            </a:r>
            <a:endParaRPr sz="1900" dirty="0"/>
          </a:p>
          <a:p>
            <a:pPr marL="457200" lvl="0" indent="-304800" algn="l" rtl="0">
              <a:lnSpc>
                <a:spcPct val="150000"/>
              </a:lnSpc>
              <a:spcBef>
                <a:spcPts val="0"/>
              </a:spcBef>
              <a:spcAft>
                <a:spcPts val="0"/>
              </a:spcAft>
              <a:buSzPts val="1200"/>
              <a:buChar char="●"/>
            </a:pPr>
            <a:r>
              <a:rPr lang="en-US" sz="1900" dirty="0"/>
              <a:t>Company’s maturity</a:t>
            </a:r>
            <a:endParaRPr sz="1900" dirty="0"/>
          </a:p>
          <a:p>
            <a:pPr marL="1219200" lvl="0" indent="0" algn="l" rtl="0">
              <a:lnSpc>
                <a:spcPct val="150000"/>
              </a:lnSpc>
              <a:spcBef>
                <a:spcPts val="0"/>
              </a:spcBef>
              <a:spcAft>
                <a:spcPts val="0"/>
              </a:spcAft>
              <a:buNone/>
            </a:pPr>
            <a:endParaRPr sz="1900" dirty="0"/>
          </a:p>
          <a:p>
            <a:pPr marL="1219200" marR="0" lvl="0" indent="0" algn="l" rtl="0">
              <a:lnSpc>
                <a:spcPct val="150000"/>
              </a:lnSpc>
              <a:spcBef>
                <a:spcPts val="0"/>
              </a:spcBef>
              <a:spcAft>
                <a:spcPts val="0"/>
              </a:spcAft>
              <a:buNone/>
            </a:pPr>
            <a:endParaRPr sz="1900" dirty="0"/>
          </a:p>
        </p:txBody>
      </p:sp>
      <p:sp>
        <p:nvSpPr>
          <p:cNvPr id="437" name="Google Shape;437;g2fa7f4df3dc_0_2030"/>
          <p:cNvSpPr txBox="1">
            <a:spLocks noGrp="1"/>
          </p:cNvSpPr>
          <p:nvPr>
            <p:ph type="body" idx="1"/>
          </p:nvPr>
        </p:nvSpPr>
        <p:spPr>
          <a:xfrm>
            <a:off x="506631" y="421830"/>
            <a:ext cx="12344400" cy="5829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None/>
            </a:pPr>
            <a:r>
              <a:rPr lang="en-US" sz="3200" b="1" dirty="0"/>
              <a:t>Challenges Summary</a:t>
            </a:r>
            <a:endParaRPr sz="3200"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7B397-5C4B-F5AC-F735-FEDA8CD3FFC6}"/>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66A624D-EA62-6A17-E25A-92C35D8D1B03}"/>
              </a:ext>
            </a:extLst>
          </p:cNvPr>
          <p:cNvSpPr>
            <a:spLocks noGrp="1"/>
          </p:cNvSpPr>
          <p:nvPr>
            <p:ph type="body" idx="1"/>
          </p:nvPr>
        </p:nvSpPr>
        <p:spPr>
          <a:xfrm>
            <a:off x="933341" y="2991900"/>
            <a:ext cx="9258300" cy="759968"/>
          </a:xfrm>
        </p:spPr>
        <p:txBody>
          <a:bodyPr>
            <a:normAutofit/>
          </a:bodyPr>
          <a:lstStyle/>
          <a:p>
            <a:r>
              <a:rPr lang="en-IL" sz="3600" dirty="0">
                <a:solidFill>
                  <a:schemeClr val="tx1"/>
                </a:solidFill>
              </a:rPr>
              <a:t>Vendor’s POV</a:t>
            </a:r>
          </a:p>
        </p:txBody>
      </p:sp>
    </p:spTree>
    <p:extLst>
      <p:ext uri="{BB962C8B-B14F-4D97-AF65-F5344CB8AC3E}">
        <p14:creationId xmlns:p14="http://schemas.microsoft.com/office/powerpoint/2010/main" val="1532353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g2fa7f4df3dc_0_2241"/>
          <p:cNvSpPr txBox="1">
            <a:spLocks noGrp="1"/>
          </p:cNvSpPr>
          <p:nvPr>
            <p:ph type="body" idx="1"/>
          </p:nvPr>
        </p:nvSpPr>
        <p:spPr>
          <a:xfrm>
            <a:off x="414867" y="423960"/>
            <a:ext cx="9258300" cy="437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3200" b="1"/>
              <a:t>The Vendor’s POV</a:t>
            </a:r>
            <a:endParaRPr sz="3200" b="1"/>
          </a:p>
        </p:txBody>
      </p:sp>
      <p:pic>
        <p:nvPicPr>
          <p:cNvPr id="443" name="Google Shape;443;g2fa7f4df3dc_0_2241"/>
          <p:cNvPicPr preferRelativeResize="0"/>
          <p:nvPr/>
        </p:nvPicPr>
        <p:blipFill>
          <a:blip r:embed="rId3">
            <a:alphaModFix/>
          </a:blip>
          <a:stretch>
            <a:fillRect/>
          </a:stretch>
        </p:blipFill>
        <p:spPr>
          <a:xfrm>
            <a:off x="3545912" y="1100025"/>
            <a:ext cx="5100176" cy="513387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g2fa7f4df3dc_0_2249"/>
          <p:cNvSpPr txBox="1">
            <a:spLocks noGrp="1"/>
          </p:cNvSpPr>
          <p:nvPr>
            <p:ph type="body" idx="1"/>
          </p:nvPr>
        </p:nvSpPr>
        <p:spPr>
          <a:xfrm>
            <a:off x="414877" y="423950"/>
            <a:ext cx="11377800" cy="437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US" sz="3200" b="1"/>
              <a:t>Rail Cybersecurity Solution to Support Incident Response</a:t>
            </a:r>
            <a:endParaRPr sz="3200" b="1"/>
          </a:p>
          <a:p>
            <a:pPr marL="0" lvl="0" indent="0" algn="l" rtl="0">
              <a:spcBef>
                <a:spcPts val="0"/>
              </a:spcBef>
              <a:spcAft>
                <a:spcPts val="0"/>
              </a:spcAft>
              <a:buClr>
                <a:schemeClr val="dk1"/>
              </a:buClr>
              <a:buSzPts val="1100"/>
              <a:buFont typeface="Arial"/>
              <a:buNone/>
            </a:pPr>
            <a:endParaRPr sz="3200" b="1"/>
          </a:p>
          <a:p>
            <a:pPr marL="0" lvl="0" indent="0" algn="l" rtl="0">
              <a:lnSpc>
                <a:spcPct val="100000"/>
              </a:lnSpc>
              <a:spcBef>
                <a:spcPts val="0"/>
              </a:spcBef>
              <a:spcAft>
                <a:spcPts val="0"/>
              </a:spcAft>
              <a:buNone/>
            </a:pPr>
            <a:endParaRPr sz="3200" b="1"/>
          </a:p>
        </p:txBody>
      </p:sp>
      <p:pic>
        <p:nvPicPr>
          <p:cNvPr id="449" name="Google Shape;449;g2fa7f4df3dc_0_2249"/>
          <p:cNvPicPr preferRelativeResize="0"/>
          <p:nvPr/>
        </p:nvPicPr>
        <p:blipFill>
          <a:blip r:embed="rId3">
            <a:clrChange>
              <a:clrFrom>
                <a:srgbClr val="FFFFFF"/>
              </a:clrFrom>
              <a:clrTo>
                <a:srgbClr val="FFFFFF">
                  <a:alpha val="0"/>
                </a:srgbClr>
              </a:clrTo>
            </a:clrChange>
            <a:alphaModFix/>
          </a:blip>
          <a:stretch>
            <a:fillRect/>
          </a:stretch>
        </p:blipFill>
        <p:spPr>
          <a:xfrm>
            <a:off x="1862425" y="1717482"/>
            <a:ext cx="8467150" cy="404473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3">
          <a:extLst>
            <a:ext uri="{FF2B5EF4-FFF2-40B4-BE49-F238E27FC236}">
              <a16:creationId xmlns:a16="http://schemas.microsoft.com/office/drawing/2014/main" id="{26658082-45AB-FF9F-5956-F9BFB2A6D3E4}"/>
            </a:ext>
          </a:extLst>
        </p:cNvPr>
        <p:cNvGrpSpPr/>
        <p:nvPr/>
      </p:nvGrpSpPr>
      <p:grpSpPr>
        <a:xfrm>
          <a:off x="0" y="0"/>
          <a:ext cx="0" cy="0"/>
          <a:chOff x="0" y="0"/>
          <a:chExt cx="0" cy="0"/>
        </a:xfrm>
      </p:grpSpPr>
      <p:sp>
        <p:nvSpPr>
          <p:cNvPr id="454" name="Google Shape;454;g2fa7f4df3dc_0_2256">
            <a:extLst>
              <a:ext uri="{FF2B5EF4-FFF2-40B4-BE49-F238E27FC236}">
                <a16:creationId xmlns:a16="http://schemas.microsoft.com/office/drawing/2014/main" id="{8CB85BDA-45ED-8036-FFE2-06C36642458A}"/>
              </a:ext>
            </a:extLst>
          </p:cNvPr>
          <p:cNvSpPr txBox="1">
            <a:spLocks noGrp="1"/>
          </p:cNvSpPr>
          <p:nvPr>
            <p:ph type="body" idx="1"/>
          </p:nvPr>
        </p:nvSpPr>
        <p:spPr>
          <a:xfrm>
            <a:off x="414877" y="423950"/>
            <a:ext cx="11377800" cy="437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US" sz="3200" b="1"/>
              <a:t>Incident Response Sequence</a:t>
            </a:r>
            <a:endParaRPr sz="3200" b="1"/>
          </a:p>
          <a:p>
            <a:pPr marL="0" lvl="0" indent="0" algn="l" rtl="0">
              <a:spcBef>
                <a:spcPts val="0"/>
              </a:spcBef>
              <a:spcAft>
                <a:spcPts val="0"/>
              </a:spcAft>
              <a:buClr>
                <a:schemeClr val="dk1"/>
              </a:buClr>
              <a:buSzPts val="1100"/>
              <a:buFont typeface="Arial"/>
              <a:buNone/>
            </a:pPr>
            <a:endParaRPr sz="3200" b="1"/>
          </a:p>
          <a:p>
            <a:pPr marL="0" lvl="0" indent="0" algn="l" rtl="0">
              <a:lnSpc>
                <a:spcPct val="100000"/>
              </a:lnSpc>
              <a:spcBef>
                <a:spcPts val="0"/>
              </a:spcBef>
              <a:spcAft>
                <a:spcPts val="0"/>
              </a:spcAft>
              <a:buNone/>
            </a:pPr>
            <a:endParaRPr sz="3200" b="1"/>
          </a:p>
        </p:txBody>
      </p:sp>
      <p:graphicFrame>
        <p:nvGraphicFramePr>
          <p:cNvPr id="2" name="Diagram 1">
            <a:extLst>
              <a:ext uri="{FF2B5EF4-FFF2-40B4-BE49-F238E27FC236}">
                <a16:creationId xmlns:a16="http://schemas.microsoft.com/office/drawing/2014/main" id="{D276C1FE-5136-62A6-8FC7-6C27A3707D95}"/>
              </a:ext>
            </a:extLst>
          </p:cNvPr>
          <p:cNvGraphicFramePr/>
          <p:nvPr>
            <p:extLst>
              <p:ext uri="{D42A27DB-BD31-4B8C-83A1-F6EECF244321}">
                <p14:modId xmlns:p14="http://schemas.microsoft.com/office/powerpoint/2010/main" val="727396853"/>
              </p:ext>
            </p:extLst>
          </p:nvPr>
        </p:nvGraphicFramePr>
        <p:xfrm>
          <a:off x="246593" y="1896694"/>
          <a:ext cx="11861323" cy="28949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0835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g2fa7f4df3dc_0_2290"/>
          <p:cNvSpPr txBox="1">
            <a:spLocks noGrp="1"/>
          </p:cNvSpPr>
          <p:nvPr>
            <p:ph type="body" idx="1"/>
          </p:nvPr>
        </p:nvSpPr>
        <p:spPr>
          <a:xfrm>
            <a:off x="414867" y="423960"/>
            <a:ext cx="9258300" cy="437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3200" b="1" dirty="0"/>
              <a:t>Simple example</a:t>
            </a:r>
            <a:endParaRPr sz="3200" b="1" dirty="0"/>
          </a:p>
        </p:txBody>
      </p:sp>
      <p:pic>
        <p:nvPicPr>
          <p:cNvPr id="472" name="Google Shape;472;g2fa7f4df3dc_0_2290"/>
          <p:cNvPicPr preferRelativeResize="0"/>
          <p:nvPr/>
        </p:nvPicPr>
        <p:blipFill>
          <a:blip r:embed="rId3">
            <a:alphaModFix/>
          </a:blip>
          <a:stretch>
            <a:fillRect/>
          </a:stretch>
        </p:blipFill>
        <p:spPr>
          <a:xfrm>
            <a:off x="2763372" y="997813"/>
            <a:ext cx="6665278" cy="48623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476"/>
        <p:cNvGrpSpPr/>
        <p:nvPr/>
      </p:nvGrpSpPr>
      <p:grpSpPr>
        <a:xfrm>
          <a:off x="0" y="0"/>
          <a:ext cx="0" cy="0"/>
          <a:chOff x="0" y="0"/>
          <a:chExt cx="0" cy="0"/>
        </a:xfrm>
      </p:grpSpPr>
      <p:sp>
        <p:nvSpPr>
          <p:cNvPr id="477" name="Google Shape;477;g2fa7f4df3dc_0_2302"/>
          <p:cNvSpPr txBox="1">
            <a:spLocks noGrp="1"/>
          </p:cNvSpPr>
          <p:nvPr>
            <p:ph type="body" idx="1"/>
          </p:nvPr>
        </p:nvSpPr>
        <p:spPr>
          <a:xfrm>
            <a:off x="414867" y="423960"/>
            <a:ext cx="9258300" cy="437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3200" b="1" dirty="0"/>
              <a:t>Use Case from Cylus: map</a:t>
            </a:r>
            <a:endParaRPr sz="3200" b="1" dirty="0"/>
          </a:p>
        </p:txBody>
      </p:sp>
      <p:pic>
        <p:nvPicPr>
          <p:cNvPr id="480" name="Google Shape;480;g2fa7f4df3dc_0_2302"/>
          <p:cNvPicPr preferRelativeResize="0"/>
          <p:nvPr/>
        </p:nvPicPr>
        <p:blipFill>
          <a:blip r:embed="rId3">
            <a:alphaModFix/>
          </a:blip>
          <a:srcRect r="3736"/>
          <a:stretch/>
        </p:blipFill>
        <p:spPr>
          <a:xfrm>
            <a:off x="10376" y="2077237"/>
            <a:ext cx="5998265" cy="2984288"/>
          </a:xfrm>
          <a:prstGeom prst="rect">
            <a:avLst/>
          </a:prstGeom>
          <a:noFill/>
          <a:ln>
            <a:noFill/>
          </a:ln>
        </p:spPr>
      </p:pic>
      <p:pic>
        <p:nvPicPr>
          <p:cNvPr id="3" name="Picture 2">
            <a:extLst>
              <a:ext uri="{FF2B5EF4-FFF2-40B4-BE49-F238E27FC236}">
                <a16:creationId xmlns:a16="http://schemas.microsoft.com/office/drawing/2014/main" id="{4A268C8F-A151-2A82-025D-586271563810}"/>
              </a:ext>
            </a:extLst>
          </p:cNvPr>
          <p:cNvPicPr>
            <a:picLocks noChangeAspect="1"/>
          </p:cNvPicPr>
          <p:nvPr/>
        </p:nvPicPr>
        <p:blipFill>
          <a:blip r:embed="rId4"/>
          <a:stretch>
            <a:fillRect/>
          </a:stretch>
        </p:blipFill>
        <p:spPr>
          <a:xfrm>
            <a:off x="6082530" y="2086473"/>
            <a:ext cx="6109470" cy="298428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9">
          <a:extLst>
            <a:ext uri="{FF2B5EF4-FFF2-40B4-BE49-F238E27FC236}">
              <a16:creationId xmlns:a16="http://schemas.microsoft.com/office/drawing/2014/main" id="{A306D649-E50B-B1B7-8E4E-1902F45E53E5}"/>
            </a:ext>
          </a:extLst>
        </p:cNvPr>
        <p:cNvGrpSpPr/>
        <p:nvPr/>
      </p:nvGrpSpPr>
      <p:grpSpPr>
        <a:xfrm>
          <a:off x="0" y="0"/>
          <a:ext cx="0" cy="0"/>
          <a:chOff x="0" y="0"/>
          <a:chExt cx="0" cy="0"/>
        </a:xfrm>
      </p:grpSpPr>
      <p:sp>
        <p:nvSpPr>
          <p:cNvPr id="131" name="Google Shape;131;g2fa7f4df3dc_0_2552">
            <a:extLst>
              <a:ext uri="{FF2B5EF4-FFF2-40B4-BE49-F238E27FC236}">
                <a16:creationId xmlns:a16="http://schemas.microsoft.com/office/drawing/2014/main" id="{09EAE38D-A0B0-67B0-8509-71AE9A7D7058}"/>
              </a:ext>
            </a:extLst>
          </p:cNvPr>
          <p:cNvSpPr txBox="1">
            <a:spLocks noGrp="1"/>
          </p:cNvSpPr>
          <p:nvPr>
            <p:ph type="body" idx="1"/>
          </p:nvPr>
        </p:nvSpPr>
        <p:spPr>
          <a:xfrm>
            <a:off x="414867" y="423967"/>
            <a:ext cx="5084100" cy="437100"/>
          </a:xfrm>
          <a:prstGeom prst="rect">
            <a:avLst/>
          </a:prstGeom>
          <a:noFill/>
          <a:ln>
            <a:noFill/>
          </a:ln>
        </p:spPr>
        <p:txBody>
          <a:bodyPr spcFirstLastPara="1" wrap="square" lIns="0" tIns="0" rIns="0" bIns="0" anchor="t" anchorCtr="0">
            <a:normAutofit fontScale="92500" lnSpcReduction="10000"/>
          </a:bodyPr>
          <a:lstStyle/>
          <a:p>
            <a:pPr marL="0" lvl="0" indent="0" algn="l" rtl="0">
              <a:lnSpc>
                <a:spcPct val="100000"/>
              </a:lnSpc>
              <a:spcBef>
                <a:spcPts val="0"/>
              </a:spcBef>
              <a:spcAft>
                <a:spcPts val="0"/>
              </a:spcAft>
              <a:buNone/>
            </a:pPr>
            <a:r>
              <a:rPr lang="en-US" sz="3200" b="1"/>
              <a:t>Agenda</a:t>
            </a:r>
            <a:endParaRPr b="1"/>
          </a:p>
        </p:txBody>
      </p:sp>
      <p:pic>
        <p:nvPicPr>
          <p:cNvPr id="8" name="Picture 7" descr="A map of a city&#10;&#10;Description automatically generated">
            <a:extLst>
              <a:ext uri="{FF2B5EF4-FFF2-40B4-BE49-F238E27FC236}">
                <a16:creationId xmlns:a16="http://schemas.microsoft.com/office/drawing/2014/main" id="{768648D8-9E0D-D02D-2A7C-1A6A14D9B2F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2378"/>
          <a:stretch/>
        </p:blipFill>
        <p:spPr>
          <a:xfrm>
            <a:off x="586619" y="1072299"/>
            <a:ext cx="11522772" cy="4942002"/>
          </a:xfrm>
          <a:prstGeom prst="rect">
            <a:avLst/>
          </a:prstGeom>
        </p:spPr>
      </p:pic>
    </p:spTree>
    <p:extLst>
      <p:ext uri="{BB962C8B-B14F-4D97-AF65-F5344CB8AC3E}">
        <p14:creationId xmlns:p14="http://schemas.microsoft.com/office/powerpoint/2010/main" val="1752229503"/>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485">
          <a:extLst>
            <a:ext uri="{FF2B5EF4-FFF2-40B4-BE49-F238E27FC236}">
              <a16:creationId xmlns:a16="http://schemas.microsoft.com/office/drawing/2014/main" id="{0EF25D87-9B5F-86EB-D1E7-C3A9A74E40C6}"/>
            </a:ext>
          </a:extLst>
        </p:cNvPr>
        <p:cNvGrpSpPr/>
        <p:nvPr/>
      </p:nvGrpSpPr>
      <p:grpSpPr>
        <a:xfrm>
          <a:off x="0" y="0"/>
          <a:ext cx="0" cy="0"/>
          <a:chOff x="0" y="0"/>
          <a:chExt cx="0" cy="0"/>
        </a:xfrm>
      </p:grpSpPr>
      <p:sp>
        <p:nvSpPr>
          <p:cNvPr id="486" name="Google Shape;486;g2fa7f4df3dc_0_2313">
            <a:extLst>
              <a:ext uri="{FF2B5EF4-FFF2-40B4-BE49-F238E27FC236}">
                <a16:creationId xmlns:a16="http://schemas.microsoft.com/office/drawing/2014/main" id="{D362D03B-7092-2749-2FAA-9085F0629E3F}"/>
              </a:ext>
            </a:extLst>
          </p:cNvPr>
          <p:cNvSpPr txBox="1">
            <a:spLocks noGrp="1"/>
          </p:cNvSpPr>
          <p:nvPr>
            <p:ph type="body" idx="1"/>
          </p:nvPr>
        </p:nvSpPr>
        <p:spPr>
          <a:xfrm>
            <a:off x="414867" y="423960"/>
            <a:ext cx="9258300" cy="437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US" sz="3200" b="1" dirty="0"/>
              <a:t>Alert enrichment </a:t>
            </a:r>
            <a:endParaRPr sz="3200" b="1" dirty="0"/>
          </a:p>
          <a:p>
            <a:pPr marL="0" lvl="0" indent="0" algn="l" rtl="0">
              <a:spcBef>
                <a:spcPts val="0"/>
              </a:spcBef>
              <a:spcAft>
                <a:spcPts val="0"/>
              </a:spcAft>
              <a:buClr>
                <a:schemeClr val="dk1"/>
              </a:buClr>
              <a:buSzPts val="1100"/>
              <a:buFont typeface="Arial"/>
              <a:buNone/>
            </a:pPr>
            <a:endParaRPr sz="3200" b="1" dirty="0"/>
          </a:p>
          <a:p>
            <a:pPr marL="0" lvl="0" indent="0" algn="l" rtl="0">
              <a:lnSpc>
                <a:spcPct val="100000"/>
              </a:lnSpc>
              <a:spcBef>
                <a:spcPts val="0"/>
              </a:spcBef>
              <a:spcAft>
                <a:spcPts val="0"/>
              </a:spcAft>
              <a:buNone/>
            </a:pPr>
            <a:endParaRPr sz="3200" b="1" dirty="0"/>
          </a:p>
        </p:txBody>
      </p:sp>
      <p:pic>
        <p:nvPicPr>
          <p:cNvPr id="487" name="Google Shape;487;g2fa7f4df3dc_0_2313">
            <a:extLst>
              <a:ext uri="{FF2B5EF4-FFF2-40B4-BE49-F238E27FC236}">
                <a16:creationId xmlns:a16="http://schemas.microsoft.com/office/drawing/2014/main" id="{409B95B3-2EE6-9138-0DDB-BE3D59C37130}"/>
              </a:ext>
            </a:extLst>
          </p:cNvPr>
          <p:cNvPicPr preferRelativeResize="0"/>
          <p:nvPr/>
        </p:nvPicPr>
        <p:blipFill>
          <a:blip r:embed="rId3">
            <a:alphaModFix/>
          </a:blip>
          <a:stretch>
            <a:fillRect/>
          </a:stretch>
        </p:blipFill>
        <p:spPr>
          <a:xfrm>
            <a:off x="942882" y="1099522"/>
            <a:ext cx="10306241" cy="4862375"/>
          </a:xfrm>
          <a:prstGeom prst="rect">
            <a:avLst/>
          </a:prstGeom>
          <a:noFill/>
          <a:ln>
            <a:noFill/>
          </a:ln>
        </p:spPr>
      </p:pic>
    </p:spTree>
    <p:extLst>
      <p:ext uri="{BB962C8B-B14F-4D97-AF65-F5344CB8AC3E}">
        <p14:creationId xmlns:p14="http://schemas.microsoft.com/office/powerpoint/2010/main" val="2949521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485"/>
        <p:cNvGrpSpPr/>
        <p:nvPr/>
      </p:nvGrpSpPr>
      <p:grpSpPr>
        <a:xfrm>
          <a:off x="0" y="0"/>
          <a:ext cx="0" cy="0"/>
          <a:chOff x="0" y="0"/>
          <a:chExt cx="0" cy="0"/>
        </a:xfrm>
      </p:grpSpPr>
      <p:sp>
        <p:nvSpPr>
          <p:cNvPr id="486" name="Google Shape;486;g2fa7f4df3dc_0_2313"/>
          <p:cNvSpPr txBox="1">
            <a:spLocks noGrp="1"/>
          </p:cNvSpPr>
          <p:nvPr>
            <p:ph type="body" idx="1"/>
          </p:nvPr>
        </p:nvSpPr>
        <p:spPr>
          <a:xfrm>
            <a:off x="414867" y="423960"/>
            <a:ext cx="9258300" cy="437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US" sz="3200" b="1" dirty="0"/>
              <a:t>Use Case from Cylus: playbooks</a:t>
            </a:r>
            <a:endParaRPr sz="3200" b="1" dirty="0"/>
          </a:p>
          <a:p>
            <a:pPr marL="0" lvl="0" indent="0" algn="l" rtl="0">
              <a:spcBef>
                <a:spcPts val="0"/>
              </a:spcBef>
              <a:spcAft>
                <a:spcPts val="0"/>
              </a:spcAft>
              <a:buClr>
                <a:schemeClr val="dk1"/>
              </a:buClr>
              <a:buSzPts val="1100"/>
              <a:buFont typeface="Arial"/>
              <a:buNone/>
            </a:pPr>
            <a:endParaRPr sz="3200" b="1" dirty="0"/>
          </a:p>
          <a:p>
            <a:pPr marL="0" lvl="0" indent="0" algn="l" rtl="0">
              <a:lnSpc>
                <a:spcPct val="100000"/>
              </a:lnSpc>
              <a:spcBef>
                <a:spcPts val="0"/>
              </a:spcBef>
              <a:spcAft>
                <a:spcPts val="0"/>
              </a:spcAft>
              <a:buNone/>
            </a:pPr>
            <a:endParaRPr sz="3200" b="1" dirty="0"/>
          </a:p>
        </p:txBody>
      </p:sp>
      <p:pic>
        <p:nvPicPr>
          <p:cNvPr id="487" name="Google Shape;487;g2fa7f4df3dc_0_2313"/>
          <p:cNvPicPr preferRelativeResize="0"/>
          <p:nvPr/>
        </p:nvPicPr>
        <p:blipFill>
          <a:blip r:embed="rId3">
            <a:alphaModFix/>
          </a:blip>
          <a:stretch>
            <a:fillRect/>
          </a:stretch>
        </p:blipFill>
        <p:spPr>
          <a:xfrm>
            <a:off x="-10441412" y="892118"/>
            <a:ext cx="10306241" cy="4862375"/>
          </a:xfrm>
          <a:prstGeom prst="rect">
            <a:avLst/>
          </a:prstGeom>
          <a:noFill/>
          <a:ln>
            <a:noFill/>
          </a:ln>
        </p:spPr>
      </p:pic>
      <p:pic>
        <p:nvPicPr>
          <p:cNvPr id="2" name="Picture 1">
            <a:extLst>
              <a:ext uri="{FF2B5EF4-FFF2-40B4-BE49-F238E27FC236}">
                <a16:creationId xmlns:a16="http://schemas.microsoft.com/office/drawing/2014/main" id="{CAD87F7C-CC00-DCD5-06D0-EC0CF0C3F417}"/>
              </a:ext>
            </a:extLst>
          </p:cNvPr>
          <p:cNvPicPr>
            <a:picLocks noChangeAspect="1"/>
          </p:cNvPicPr>
          <p:nvPr/>
        </p:nvPicPr>
        <p:blipFill>
          <a:blip r:embed="rId4"/>
          <a:stretch>
            <a:fillRect/>
          </a:stretch>
        </p:blipFill>
        <p:spPr>
          <a:xfrm>
            <a:off x="3471718" y="993388"/>
            <a:ext cx="5248563" cy="555053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491"/>
        <p:cNvGrpSpPr/>
        <p:nvPr/>
      </p:nvGrpSpPr>
      <p:grpSpPr>
        <a:xfrm>
          <a:off x="0" y="0"/>
          <a:ext cx="0" cy="0"/>
          <a:chOff x="0" y="0"/>
          <a:chExt cx="0" cy="0"/>
        </a:xfrm>
      </p:grpSpPr>
      <p:sp>
        <p:nvSpPr>
          <p:cNvPr id="492" name="Google Shape;492;g2fa7f4df3dc_0_2323"/>
          <p:cNvSpPr txBox="1">
            <a:spLocks noGrp="1"/>
          </p:cNvSpPr>
          <p:nvPr>
            <p:ph type="body" idx="1"/>
          </p:nvPr>
        </p:nvSpPr>
        <p:spPr>
          <a:xfrm>
            <a:off x="414867" y="423960"/>
            <a:ext cx="11345112" cy="437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3200" b="1" dirty="0"/>
              <a:t>Use Case from Cylus: customized data enrichment </a:t>
            </a:r>
            <a:endParaRPr sz="3200" b="1" dirty="0"/>
          </a:p>
        </p:txBody>
      </p:sp>
      <p:pic>
        <p:nvPicPr>
          <p:cNvPr id="2" name="Picture 1">
            <a:extLst>
              <a:ext uri="{FF2B5EF4-FFF2-40B4-BE49-F238E27FC236}">
                <a16:creationId xmlns:a16="http://schemas.microsoft.com/office/drawing/2014/main" id="{4B40915D-17C2-C12F-952F-8CC0B67449A0}"/>
              </a:ext>
            </a:extLst>
          </p:cNvPr>
          <p:cNvPicPr>
            <a:picLocks noChangeAspect="1"/>
          </p:cNvPicPr>
          <p:nvPr/>
        </p:nvPicPr>
        <p:blipFill>
          <a:blip r:embed="rId3"/>
          <a:stretch>
            <a:fillRect/>
          </a:stretch>
        </p:blipFill>
        <p:spPr>
          <a:xfrm>
            <a:off x="3380970" y="1186842"/>
            <a:ext cx="5430059" cy="5135880"/>
          </a:xfrm>
          <a:prstGeom prst="rect">
            <a:avLst/>
          </a:prstGeom>
        </p:spPr>
      </p:pic>
      <p:sp>
        <p:nvSpPr>
          <p:cNvPr id="4" name="Rounded Rectangle 3">
            <a:extLst>
              <a:ext uri="{FF2B5EF4-FFF2-40B4-BE49-F238E27FC236}">
                <a16:creationId xmlns:a16="http://schemas.microsoft.com/office/drawing/2014/main" id="{D4667046-9072-B073-796E-D947637BE2A6}"/>
              </a:ext>
            </a:extLst>
          </p:cNvPr>
          <p:cNvSpPr/>
          <p:nvPr/>
        </p:nvSpPr>
        <p:spPr>
          <a:xfrm>
            <a:off x="3458817" y="2878372"/>
            <a:ext cx="572494" cy="477078"/>
          </a:xfrm>
          <a:prstGeom prst="roundRect">
            <a:avLst/>
          </a:prstGeom>
          <a:noFill/>
          <a:ln>
            <a:solidFill>
              <a:srgbClr val="FF8A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5" name="Rounded Rectangle 4">
            <a:extLst>
              <a:ext uri="{FF2B5EF4-FFF2-40B4-BE49-F238E27FC236}">
                <a16:creationId xmlns:a16="http://schemas.microsoft.com/office/drawing/2014/main" id="{03EDECBF-0434-0006-C521-CF591DB47962}"/>
              </a:ext>
            </a:extLst>
          </p:cNvPr>
          <p:cNvSpPr/>
          <p:nvPr/>
        </p:nvSpPr>
        <p:spPr>
          <a:xfrm>
            <a:off x="3458817" y="4422250"/>
            <a:ext cx="572494" cy="261068"/>
          </a:xfrm>
          <a:prstGeom prst="round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Shape 497"/>
        <p:cNvGrpSpPr/>
        <p:nvPr/>
      </p:nvGrpSpPr>
      <p:grpSpPr>
        <a:xfrm>
          <a:off x="0" y="0"/>
          <a:ext cx="0" cy="0"/>
          <a:chOff x="0" y="0"/>
          <a:chExt cx="0" cy="0"/>
        </a:xfrm>
      </p:grpSpPr>
      <p:sp>
        <p:nvSpPr>
          <p:cNvPr id="498" name="Google Shape;498;g2fa7f4df3dc_0_2331"/>
          <p:cNvSpPr txBox="1">
            <a:spLocks noGrp="1"/>
          </p:cNvSpPr>
          <p:nvPr>
            <p:ph type="body" idx="1"/>
          </p:nvPr>
        </p:nvSpPr>
        <p:spPr>
          <a:xfrm>
            <a:off x="1466800" y="3066469"/>
            <a:ext cx="9258300" cy="601500"/>
          </a:xfrm>
          <a:prstGeom prst="rect">
            <a:avLst/>
          </a:prstGeom>
          <a:noFill/>
          <a:ln>
            <a:noFill/>
          </a:ln>
        </p:spPr>
        <p:txBody>
          <a:bodyPr spcFirstLastPara="1" wrap="square" lIns="0" tIns="0" rIns="0" bIns="0" anchor="t" anchorCtr="0">
            <a:normAutofit lnSpcReduction="10000"/>
          </a:bodyPr>
          <a:lstStyle/>
          <a:p>
            <a:pPr marL="0" lvl="0" indent="0" algn="ctr" rtl="0">
              <a:lnSpc>
                <a:spcPct val="100000"/>
              </a:lnSpc>
              <a:spcBef>
                <a:spcPts val="0"/>
              </a:spcBef>
              <a:spcAft>
                <a:spcPts val="0"/>
              </a:spcAft>
              <a:buNone/>
            </a:pPr>
            <a:r>
              <a:rPr lang="en-US" sz="4000" b="1"/>
              <a:t>Questions?</a:t>
            </a:r>
            <a:endParaRPr sz="4000" b="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pic>
        <p:nvPicPr>
          <p:cNvPr id="504" name="Google Shape;504;g2fa7f4df3dc_0_2335"/>
          <p:cNvPicPr preferRelativeResize="0"/>
          <p:nvPr/>
        </p:nvPicPr>
        <p:blipFill rotWithShape="1">
          <a:blip r:embed="rId3">
            <a:alphaModFix/>
          </a:blip>
          <a:srcRect b="24840"/>
          <a:stretch/>
        </p:blipFill>
        <p:spPr>
          <a:xfrm>
            <a:off x="0" y="1703633"/>
            <a:ext cx="12192000" cy="5154368"/>
          </a:xfrm>
          <a:prstGeom prst="rect">
            <a:avLst/>
          </a:prstGeom>
          <a:noFill/>
          <a:ln>
            <a:noFill/>
          </a:ln>
        </p:spPr>
      </p:pic>
      <p:sp>
        <p:nvSpPr>
          <p:cNvPr id="505" name="Google Shape;505;g2fa7f4df3dc_0_2335"/>
          <p:cNvSpPr/>
          <p:nvPr/>
        </p:nvSpPr>
        <p:spPr>
          <a:xfrm>
            <a:off x="0" y="-3"/>
            <a:ext cx="12192000" cy="1828800"/>
          </a:xfrm>
          <a:prstGeom prst="rect">
            <a:avLst/>
          </a:prstGeom>
          <a:gradFill>
            <a:gsLst>
              <a:gs pos="0">
                <a:srgbClr val="FCFDFE"/>
              </a:gs>
              <a:gs pos="50500">
                <a:srgbClr val="F7FAFF"/>
              </a:gs>
              <a:gs pos="100000">
                <a:srgbClr val="FDFDFF"/>
              </a:gs>
            </a:gsLst>
            <a:lin ang="0" scaled="0"/>
          </a:gra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506" name="Google Shape;506;g2fa7f4df3dc_0_2335"/>
          <p:cNvSpPr txBox="1"/>
          <p:nvPr/>
        </p:nvSpPr>
        <p:spPr>
          <a:xfrm>
            <a:off x="5089944" y="4423901"/>
            <a:ext cx="2012100" cy="246300"/>
          </a:xfrm>
          <a:prstGeom prst="rect">
            <a:avLst/>
          </a:prstGeom>
          <a:noFill/>
          <a:ln>
            <a:noFill/>
          </a:ln>
        </p:spPr>
        <p:txBody>
          <a:bodyPr spcFirstLastPara="1" wrap="square" lIns="0" tIns="0" rIns="0" bIns="0" anchor="ctr" anchorCtr="0">
            <a:spAutoFit/>
          </a:bodyPr>
          <a:lstStyle/>
          <a:p>
            <a:pPr marL="0" marR="0" lvl="0" indent="0" algn="ctr" rtl="0">
              <a:lnSpc>
                <a:spcPct val="233333"/>
              </a:lnSpc>
              <a:spcBef>
                <a:spcPts val="0"/>
              </a:spcBef>
              <a:spcAft>
                <a:spcPts val="0"/>
              </a:spcAft>
              <a:buClr>
                <a:srgbClr val="000000"/>
              </a:buClr>
              <a:buSzPts val="2400"/>
              <a:buFont typeface="Arial"/>
              <a:buNone/>
            </a:pPr>
            <a:r>
              <a:rPr lang="en-US" sz="1600" b="0" i="0" u="none" strike="noStrike" cap="none" dirty="0" err="1">
                <a:solidFill>
                  <a:srgbClr val="001326"/>
                </a:solidFill>
                <a:latin typeface="Arial"/>
                <a:ea typeface="Arial"/>
                <a:cs typeface="Arial"/>
                <a:sym typeface="Arial"/>
              </a:rPr>
              <a:t>cylus.com</a:t>
            </a:r>
            <a:endParaRPr sz="1900" dirty="0"/>
          </a:p>
        </p:txBody>
      </p:sp>
      <p:sp>
        <p:nvSpPr>
          <p:cNvPr id="507" name="Google Shape;507;g2fa7f4df3dc_0_2335"/>
          <p:cNvSpPr txBox="1"/>
          <p:nvPr/>
        </p:nvSpPr>
        <p:spPr>
          <a:xfrm>
            <a:off x="4313711" y="3954843"/>
            <a:ext cx="3564300" cy="3693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155FFE"/>
                </a:solidFill>
                <a:latin typeface="Arial"/>
                <a:ea typeface="Arial"/>
                <a:cs typeface="Arial"/>
                <a:sym typeface="Arial"/>
              </a:rPr>
              <a:t>Thank you</a:t>
            </a:r>
            <a:endParaRPr sz="1900"/>
          </a:p>
        </p:txBody>
      </p:sp>
      <p:pic>
        <p:nvPicPr>
          <p:cNvPr id="508" name="Google Shape;508;g2fa7f4df3dc_0_2335"/>
          <p:cNvPicPr preferRelativeResize="0"/>
          <p:nvPr/>
        </p:nvPicPr>
        <p:blipFill rotWithShape="1">
          <a:blip r:embed="rId4">
            <a:alphaModFix/>
          </a:blip>
          <a:srcRect/>
          <a:stretch/>
        </p:blipFill>
        <p:spPr>
          <a:xfrm>
            <a:off x="5187951" y="722336"/>
            <a:ext cx="1816100" cy="482600"/>
          </a:xfrm>
          <a:prstGeom prst="rect">
            <a:avLst/>
          </a:prstGeom>
          <a:noFill/>
          <a:ln>
            <a:noFill/>
          </a:ln>
        </p:spPr>
      </p:pic>
      <p:sp>
        <p:nvSpPr>
          <p:cNvPr id="509" name="Google Shape;509;g2fa7f4df3dc_0_2335"/>
          <p:cNvSpPr txBox="1"/>
          <p:nvPr/>
        </p:nvSpPr>
        <p:spPr>
          <a:xfrm>
            <a:off x="1473200" y="1851647"/>
            <a:ext cx="9245700" cy="13854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4500" b="0" i="0" u="none" strike="noStrike" cap="none">
                <a:solidFill>
                  <a:srgbClr val="001326"/>
                </a:solidFill>
                <a:latin typeface="Arial"/>
                <a:ea typeface="Arial"/>
                <a:cs typeface="Arial"/>
                <a:sym typeface="Arial"/>
              </a:rPr>
              <a:t>Leading rail transport toward</a:t>
            </a:r>
            <a:br>
              <a:rPr lang="en-US" sz="4500" b="0" i="0" u="none" strike="noStrike" cap="none">
                <a:solidFill>
                  <a:srgbClr val="001326"/>
                </a:solidFill>
                <a:latin typeface="Arial"/>
                <a:ea typeface="Arial"/>
                <a:cs typeface="Arial"/>
                <a:sym typeface="Arial"/>
              </a:rPr>
            </a:br>
            <a:r>
              <a:rPr lang="en-US" sz="4500" b="0" i="0" u="none" strike="noStrike" cap="none">
                <a:solidFill>
                  <a:srgbClr val="001326"/>
                </a:solidFill>
                <a:latin typeface="Arial"/>
                <a:ea typeface="Arial"/>
                <a:cs typeface="Arial"/>
                <a:sym typeface="Arial"/>
              </a:rPr>
              <a:t>a cyber-secure future.</a:t>
            </a:r>
            <a:endParaRPr sz="19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04"/>
                                        </p:tgtEl>
                                        <p:attrNameLst>
                                          <p:attrName>style.visibility</p:attrName>
                                        </p:attrNameLst>
                                      </p:cBhvr>
                                      <p:to>
                                        <p:strVal val="visible"/>
                                      </p:to>
                                    </p:set>
                                    <p:animEffect transition="in" filter="fade">
                                      <p:cBhvr>
                                        <p:cTn id="7" dur="5000"/>
                                        <p:tgtEl>
                                          <p:spTgt spid="5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2fa7f4df3dc_0_1017"/>
          <p:cNvSpPr txBox="1">
            <a:spLocks noGrp="1"/>
          </p:cNvSpPr>
          <p:nvPr>
            <p:ph type="body" idx="1"/>
          </p:nvPr>
        </p:nvSpPr>
        <p:spPr>
          <a:xfrm>
            <a:off x="414867" y="423960"/>
            <a:ext cx="9258300" cy="437100"/>
          </a:xfrm>
          <a:prstGeom prst="rect">
            <a:avLst/>
          </a:prstGeom>
          <a:noFill/>
          <a:ln>
            <a:noFill/>
          </a:ln>
        </p:spPr>
        <p:txBody>
          <a:bodyPr spcFirstLastPara="1" wrap="square" lIns="0" tIns="0" rIns="0" bIns="0" anchor="t" anchorCtr="0">
            <a:normAutofit fontScale="92500" lnSpcReduction="10000"/>
          </a:bodyPr>
          <a:lstStyle/>
          <a:p>
            <a:pPr marL="0" lvl="0" indent="0" algn="l" rtl="0">
              <a:lnSpc>
                <a:spcPct val="100000"/>
              </a:lnSpc>
              <a:spcBef>
                <a:spcPts val="0"/>
              </a:spcBef>
              <a:spcAft>
                <a:spcPts val="0"/>
              </a:spcAft>
              <a:buNone/>
            </a:pPr>
            <a:r>
              <a:rPr lang="en-US" sz="3200" b="1"/>
              <a:t>Getting into the Rail Business</a:t>
            </a:r>
            <a:endParaRPr/>
          </a:p>
        </p:txBody>
      </p:sp>
      <p:pic>
        <p:nvPicPr>
          <p:cNvPr id="137" name="Google Shape;137;g2fa7f4df3dc_0_1017" descr="Acronym Soup: Workplace Edition | Hannah Brokenshire"/>
          <p:cNvPicPr preferRelativeResize="0"/>
          <p:nvPr/>
        </p:nvPicPr>
        <p:blipFill rotWithShape="1">
          <a:blip r:embed="rId3">
            <a:alphaModFix/>
          </a:blip>
          <a:srcRect/>
          <a:stretch/>
        </p:blipFill>
        <p:spPr>
          <a:xfrm>
            <a:off x="2170760" y="1221052"/>
            <a:ext cx="7850480" cy="441589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2fa7f4df3dc_0_1222"/>
          <p:cNvSpPr txBox="1">
            <a:spLocks noGrp="1"/>
          </p:cNvSpPr>
          <p:nvPr>
            <p:ph type="body" idx="1"/>
          </p:nvPr>
        </p:nvSpPr>
        <p:spPr>
          <a:xfrm>
            <a:off x="414867" y="423960"/>
            <a:ext cx="9258300" cy="437100"/>
          </a:xfrm>
          <a:prstGeom prst="rect">
            <a:avLst/>
          </a:prstGeom>
          <a:noFill/>
          <a:ln>
            <a:noFill/>
          </a:ln>
        </p:spPr>
        <p:txBody>
          <a:bodyPr spcFirstLastPara="1" wrap="square" lIns="0" tIns="0" rIns="0" bIns="0" anchor="t" anchorCtr="0">
            <a:normAutofit fontScale="92500" lnSpcReduction="10000"/>
          </a:bodyPr>
          <a:lstStyle/>
          <a:p>
            <a:pPr marL="0" lvl="0" indent="0" algn="l" rtl="0">
              <a:lnSpc>
                <a:spcPct val="100000"/>
              </a:lnSpc>
              <a:spcBef>
                <a:spcPts val="0"/>
              </a:spcBef>
              <a:spcAft>
                <a:spcPts val="0"/>
              </a:spcAft>
              <a:buNone/>
            </a:pPr>
            <a:r>
              <a:rPr lang="en-US" sz="3200" b="1"/>
              <a:t>Protecting Rail Systems</a:t>
            </a:r>
            <a:endParaRPr/>
          </a:p>
        </p:txBody>
      </p:sp>
      <p:pic>
        <p:nvPicPr>
          <p:cNvPr id="6" name="Picture 5">
            <a:extLst>
              <a:ext uri="{FF2B5EF4-FFF2-40B4-BE49-F238E27FC236}">
                <a16:creationId xmlns:a16="http://schemas.microsoft.com/office/drawing/2014/main" id="{C5FE647C-3A6E-246C-3920-31391B13BDB0}"/>
              </a:ext>
            </a:extLst>
          </p:cNvPr>
          <p:cNvPicPr>
            <a:picLocks noChangeAspect="1"/>
          </p:cNvPicPr>
          <p:nvPr/>
        </p:nvPicPr>
        <p:blipFill>
          <a:blip r:embed="rId3"/>
          <a:stretch>
            <a:fillRect/>
          </a:stretch>
        </p:blipFill>
        <p:spPr>
          <a:xfrm>
            <a:off x="1332184" y="880862"/>
            <a:ext cx="9527631" cy="5440532"/>
          </a:xfrm>
          <a:prstGeom prst="rect">
            <a:avLst/>
          </a:prstGeom>
        </p:spPr>
      </p:pic>
      <p:sp>
        <p:nvSpPr>
          <p:cNvPr id="8" name="Google Shape;405;g2fa7f4df3dc_0_1984">
            <a:extLst>
              <a:ext uri="{FF2B5EF4-FFF2-40B4-BE49-F238E27FC236}">
                <a16:creationId xmlns:a16="http://schemas.microsoft.com/office/drawing/2014/main" id="{53BD33D1-2655-96A3-A9BF-15F749A0DCC0}"/>
              </a:ext>
            </a:extLst>
          </p:cNvPr>
          <p:cNvSpPr txBox="1"/>
          <p:nvPr/>
        </p:nvSpPr>
        <p:spPr>
          <a:xfrm>
            <a:off x="4678350" y="6252990"/>
            <a:ext cx="2835300" cy="36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900" i="1" dirty="0">
                <a:solidFill>
                  <a:schemeClr val="dk1"/>
                </a:solidFill>
              </a:rPr>
              <a:t>Based on CLC/TS 50701</a:t>
            </a:r>
            <a:endParaRPr sz="900" i="1" dirty="0">
              <a:solidFill>
                <a:schemeClr val="dk1"/>
              </a:solidFill>
            </a:endParaRPr>
          </a:p>
          <a:p>
            <a:pPr marL="0" lvl="0" indent="0" algn="l" rtl="0">
              <a:spcBef>
                <a:spcPts val="0"/>
              </a:spcBef>
              <a:spcAft>
                <a:spcPts val="0"/>
              </a:spcAft>
              <a:buNone/>
            </a:pPr>
            <a:endParaRPr sz="900" i="1" dirty="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44214E2-607D-9E66-D481-B3F77329C3E2}"/>
              </a:ext>
            </a:extLst>
          </p:cNvPr>
          <p:cNvSpPr>
            <a:spLocks noGrp="1"/>
          </p:cNvSpPr>
          <p:nvPr>
            <p:ph type="body" idx="1"/>
          </p:nvPr>
        </p:nvSpPr>
        <p:spPr>
          <a:xfrm>
            <a:off x="933341" y="2991900"/>
            <a:ext cx="9258300" cy="759968"/>
          </a:xfrm>
        </p:spPr>
        <p:txBody>
          <a:bodyPr>
            <a:normAutofit/>
          </a:bodyPr>
          <a:lstStyle/>
          <a:p>
            <a:r>
              <a:rPr lang="en-IL" sz="3600" dirty="0">
                <a:solidFill>
                  <a:schemeClr val="tx1"/>
                </a:solidFill>
              </a:rPr>
              <a:t>What’s your POV?</a:t>
            </a:r>
          </a:p>
        </p:txBody>
      </p:sp>
    </p:spTree>
    <p:extLst>
      <p:ext uri="{BB962C8B-B14F-4D97-AF65-F5344CB8AC3E}">
        <p14:creationId xmlns:p14="http://schemas.microsoft.com/office/powerpoint/2010/main" val="3996873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2fa7f4df3dc_0_2000"/>
          <p:cNvSpPr txBox="1">
            <a:spLocks noGrp="1"/>
          </p:cNvSpPr>
          <p:nvPr>
            <p:ph type="body" idx="1"/>
          </p:nvPr>
        </p:nvSpPr>
        <p:spPr>
          <a:xfrm>
            <a:off x="414867" y="423960"/>
            <a:ext cx="9258300" cy="437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3200" b="1"/>
              <a:t>What’s Your POV?</a:t>
            </a:r>
            <a:endParaRPr sz="3200" b="1"/>
          </a:p>
        </p:txBody>
      </p:sp>
      <p:pic>
        <p:nvPicPr>
          <p:cNvPr id="418" name="Google Shape;418;g2fa7f4df3dc_0_2000"/>
          <p:cNvPicPr preferRelativeResize="0"/>
          <p:nvPr/>
        </p:nvPicPr>
        <p:blipFill rotWithShape="1">
          <a:blip r:embed="rId3">
            <a:alphaModFix/>
          </a:blip>
          <a:srcRect l="2171" t="11055"/>
          <a:stretch/>
        </p:blipFill>
        <p:spPr>
          <a:xfrm>
            <a:off x="197525" y="2569317"/>
            <a:ext cx="6011099" cy="3449483"/>
          </a:xfrm>
          <a:prstGeom prst="rect">
            <a:avLst/>
          </a:prstGeom>
          <a:noFill/>
          <a:ln>
            <a:noFill/>
          </a:ln>
        </p:spPr>
      </p:pic>
      <p:pic>
        <p:nvPicPr>
          <p:cNvPr id="419" name="Google Shape;419;g2fa7f4df3dc_0_2000"/>
          <p:cNvPicPr preferRelativeResize="0"/>
          <p:nvPr/>
        </p:nvPicPr>
        <p:blipFill>
          <a:blip r:embed="rId4">
            <a:alphaModFix/>
          </a:blip>
          <a:stretch>
            <a:fillRect/>
          </a:stretch>
        </p:blipFill>
        <p:spPr>
          <a:xfrm>
            <a:off x="6414550" y="2596500"/>
            <a:ext cx="5441268" cy="3395125"/>
          </a:xfrm>
          <a:prstGeom prst="rect">
            <a:avLst/>
          </a:prstGeom>
          <a:noFill/>
          <a:ln>
            <a:noFill/>
          </a:ln>
        </p:spPr>
      </p:pic>
      <p:sp>
        <p:nvSpPr>
          <p:cNvPr id="420" name="Google Shape;420;g2fa7f4df3dc_0_2000"/>
          <p:cNvSpPr txBox="1"/>
          <p:nvPr/>
        </p:nvSpPr>
        <p:spPr>
          <a:xfrm>
            <a:off x="3032700" y="1668300"/>
            <a:ext cx="61266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i="1">
                <a:solidFill>
                  <a:schemeClr val="dk1"/>
                </a:solidFill>
              </a:rPr>
              <a:t>Question: “How does your network look?”</a:t>
            </a:r>
            <a:endParaRPr sz="2500" i="1">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g2fa7f4df3dc_0_2008"/>
          <p:cNvSpPr txBox="1">
            <a:spLocks noGrp="1"/>
          </p:cNvSpPr>
          <p:nvPr>
            <p:ph type="body" idx="1"/>
          </p:nvPr>
        </p:nvSpPr>
        <p:spPr>
          <a:xfrm>
            <a:off x="414867" y="423960"/>
            <a:ext cx="9258300" cy="437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3200" b="1"/>
              <a:t>What’s Your POV?</a:t>
            </a:r>
            <a:endParaRPr sz="3200" b="1"/>
          </a:p>
        </p:txBody>
      </p:sp>
      <p:sp>
        <p:nvSpPr>
          <p:cNvPr id="426" name="Google Shape;426;g2fa7f4df3dc_0_2008"/>
          <p:cNvSpPr txBox="1"/>
          <p:nvPr/>
        </p:nvSpPr>
        <p:spPr>
          <a:xfrm>
            <a:off x="3032700" y="1668300"/>
            <a:ext cx="57189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i="1" dirty="0">
                <a:solidFill>
                  <a:schemeClr val="dk1"/>
                </a:solidFill>
              </a:rPr>
              <a:t>Question: “What assets do you have?”</a:t>
            </a:r>
            <a:endParaRPr sz="2500" i="1" dirty="0">
              <a:solidFill>
                <a:schemeClr val="dk1"/>
              </a:solidFill>
            </a:endParaRPr>
          </a:p>
        </p:txBody>
      </p:sp>
      <p:pic>
        <p:nvPicPr>
          <p:cNvPr id="427" name="Google Shape;427;g2fa7f4df3dc_0_2008"/>
          <p:cNvPicPr preferRelativeResize="0"/>
          <p:nvPr/>
        </p:nvPicPr>
        <p:blipFill rotWithShape="1">
          <a:blip r:embed="rId3">
            <a:alphaModFix/>
          </a:blip>
          <a:srcRect l="919" t="8994" b="1"/>
          <a:stretch/>
        </p:blipFill>
        <p:spPr>
          <a:xfrm>
            <a:off x="208576" y="2564603"/>
            <a:ext cx="6305283" cy="3650607"/>
          </a:xfrm>
          <a:prstGeom prst="rect">
            <a:avLst/>
          </a:prstGeom>
          <a:noFill/>
          <a:ln>
            <a:noFill/>
          </a:ln>
        </p:spPr>
      </p:pic>
      <p:pic>
        <p:nvPicPr>
          <p:cNvPr id="428" name="Google Shape;428;g2fa7f4df3dc_0_2008" descr="Signals"/>
          <p:cNvPicPr preferRelativeResize="0"/>
          <p:nvPr/>
        </p:nvPicPr>
        <p:blipFill rotWithShape="1">
          <a:blip r:embed="rId4">
            <a:alphaModFix/>
          </a:blip>
          <a:srcRect/>
          <a:stretch/>
        </p:blipFill>
        <p:spPr>
          <a:xfrm>
            <a:off x="10469794" y="2367098"/>
            <a:ext cx="1437425" cy="1899675"/>
          </a:xfrm>
          <a:prstGeom prst="rect">
            <a:avLst/>
          </a:prstGeom>
          <a:noFill/>
          <a:ln>
            <a:noFill/>
          </a:ln>
        </p:spPr>
      </p:pic>
      <p:pic>
        <p:nvPicPr>
          <p:cNvPr id="429" name="Google Shape;429;g2fa7f4df3dc_0_2008"/>
          <p:cNvPicPr preferRelativeResize="0"/>
          <p:nvPr/>
        </p:nvPicPr>
        <p:blipFill rotWithShape="1">
          <a:blip r:embed="rId5">
            <a:clrChange>
              <a:clrFrom>
                <a:srgbClr val="FFFFFF"/>
              </a:clrFrom>
              <a:clrTo>
                <a:srgbClr val="FFFFFF">
                  <a:alpha val="0"/>
                </a:srgbClr>
              </a:clrTo>
            </a:clrChange>
            <a:alphaModFix/>
          </a:blip>
          <a:srcRect/>
          <a:stretch/>
        </p:blipFill>
        <p:spPr>
          <a:xfrm>
            <a:off x="7259099" y="2443312"/>
            <a:ext cx="3050500" cy="1448905"/>
          </a:xfrm>
          <a:prstGeom prst="rect">
            <a:avLst/>
          </a:prstGeom>
          <a:noFill/>
          <a:ln>
            <a:noFill/>
          </a:ln>
        </p:spPr>
      </p:pic>
      <p:pic>
        <p:nvPicPr>
          <p:cNvPr id="430" name="Google Shape;430;g2fa7f4df3dc_0_2008"/>
          <p:cNvPicPr preferRelativeResize="0"/>
          <p:nvPr/>
        </p:nvPicPr>
        <p:blipFill rotWithShape="1">
          <a:blip r:embed="rId6">
            <a:alphaModFix/>
          </a:blip>
          <a:srcRect l="10389" r="21795"/>
          <a:stretch/>
        </p:blipFill>
        <p:spPr>
          <a:xfrm>
            <a:off x="9745273" y="4724675"/>
            <a:ext cx="2238150" cy="1325700"/>
          </a:xfrm>
          <a:prstGeom prst="rect">
            <a:avLst/>
          </a:prstGeom>
          <a:noFill/>
          <a:ln>
            <a:noFill/>
          </a:ln>
        </p:spPr>
      </p:pic>
      <p:pic>
        <p:nvPicPr>
          <p:cNvPr id="431" name="Google Shape;431;g2fa7f4df3dc_0_2008" descr="Huawei's enhanced GSM-R passes compliance test - International Railway  Journal"/>
          <p:cNvPicPr preferRelativeResize="0"/>
          <p:nvPr/>
        </p:nvPicPr>
        <p:blipFill rotWithShape="1">
          <a:blip r:embed="rId7">
            <a:alphaModFix/>
          </a:blip>
          <a:srcRect r="29248"/>
          <a:stretch/>
        </p:blipFill>
        <p:spPr>
          <a:xfrm>
            <a:off x="7292654" y="4097831"/>
            <a:ext cx="2238150" cy="20879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457D9-C28F-B993-C280-1757A4118AB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25795AFC-0FBE-770E-B5AA-00D725E7234F}"/>
              </a:ext>
            </a:extLst>
          </p:cNvPr>
          <p:cNvSpPr>
            <a:spLocks noGrp="1"/>
          </p:cNvSpPr>
          <p:nvPr>
            <p:ph type="body" idx="1"/>
          </p:nvPr>
        </p:nvSpPr>
        <p:spPr>
          <a:xfrm>
            <a:off x="933341" y="2991900"/>
            <a:ext cx="9258300" cy="759968"/>
          </a:xfrm>
        </p:spPr>
        <p:txBody>
          <a:bodyPr>
            <a:normAutofit/>
          </a:bodyPr>
          <a:lstStyle/>
          <a:p>
            <a:r>
              <a:rPr lang="en-IL" sz="3600" dirty="0">
                <a:solidFill>
                  <a:schemeClr val="tx1"/>
                </a:solidFill>
              </a:rPr>
              <a:t>SOC Models</a:t>
            </a:r>
          </a:p>
        </p:txBody>
      </p:sp>
    </p:spTree>
    <p:extLst>
      <p:ext uri="{BB962C8B-B14F-4D97-AF65-F5344CB8AC3E}">
        <p14:creationId xmlns:p14="http://schemas.microsoft.com/office/powerpoint/2010/main" val="1053241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g2fa7f4df3dc_0_1716"/>
          <p:cNvSpPr txBox="1">
            <a:spLocks noGrp="1"/>
          </p:cNvSpPr>
          <p:nvPr>
            <p:ph type="body" idx="1"/>
          </p:nvPr>
        </p:nvSpPr>
        <p:spPr>
          <a:xfrm>
            <a:off x="414867" y="423960"/>
            <a:ext cx="9258300" cy="437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1100"/>
              <a:buNone/>
            </a:pPr>
            <a:r>
              <a:rPr lang="en-US" sz="3200" b="1"/>
              <a:t>SOC Models: a Desk in the OCC</a:t>
            </a:r>
            <a:endParaRPr sz="3200" b="1"/>
          </a:p>
          <a:p>
            <a:pPr marL="0" lvl="0" indent="0" algn="l" rtl="0">
              <a:spcBef>
                <a:spcPts val="0"/>
              </a:spcBef>
              <a:spcAft>
                <a:spcPts val="0"/>
              </a:spcAft>
              <a:buSzPts val="1100"/>
              <a:buNone/>
            </a:pPr>
            <a:endParaRPr sz="3200" b="1"/>
          </a:p>
          <a:p>
            <a:pPr marL="0" lvl="0" indent="0" algn="l" rtl="0">
              <a:lnSpc>
                <a:spcPct val="100000"/>
              </a:lnSpc>
              <a:spcBef>
                <a:spcPts val="0"/>
              </a:spcBef>
              <a:spcAft>
                <a:spcPts val="0"/>
              </a:spcAft>
              <a:buNone/>
            </a:pPr>
            <a:endParaRPr sz="3200" b="1"/>
          </a:p>
        </p:txBody>
      </p:sp>
      <p:pic>
        <p:nvPicPr>
          <p:cNvPr id="391" name="Google Shape;391;g2fa7f4df3dc_0_1716" descr="Picture Source: https://digitalplacesolutions.com/ &#10;" title="Picture Source: https://digitalplacesolutions.com/ "/>
          <p:cNvPicPr preferRelativeResize="0"/>
          <p:nvPr/>
        </p:nvPicPr>
        <p:blipFill>
          <a:blip r:embed="rId3">
            <a:alphaModFix/>
          </a:blip>
          <a:stretch>
            <a:fillRect/>
          </a:stretch>
        </p:blipFill>
        <p:spPr>
          <a:xfrm>
            <a:off x="2449026" y="1084701"/>
            <a:ext cx="7293949" cy="4860725"/>
          </a:xfrm>
          <a:prstGeom prst="rect">
            <a:avLst/>
          </a:prstGeom>
          <a:noFill/>
          <a:ln>
            <a:noFill/>
          </a:ln>
        </p:spPr>
      </p:pic>
      <p:sp>
        <p:nvSpPr>
          <p:cNvPr id="392" name="Google Shape;392;g2fa7f4df3dc_0_1716"/>
          <p:cNvSpPr txBox="1"/>
          <p:nvPr/>
        </p:nvSpPr>
        <p:spPr>
          <a:xfrm>
            <a:off x="4384800" y="6102564"/>
            <a:ext cx="3422400" cy="3621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sz="900" i="1" dirty="0">
                <a:solidFill>
                  <a:schemeClr val="dk1"/>
                </a:solidFill>
              </a:rPr>
              <a:t>Picture Source: </a:t>
            </a:r>
            <a:r>
              <a:rPr lang="en-US" sz="900" i="1" u="sng" dirty="0">
                <a:solidFill>
                  <a:srgbClr val="2200CC"/>
                </a:solidFill>
                <a:hlinkClick r:id="rId4">
                  <a:extLst>
                    <a:ext uri="{A12FA001-AC4F-418D-AE19-62706E023703}">
                      <ahyp:hlinkClr xmlns:ahyp="http://schemas.microsoft.com/office/drawing/2018/hyperlinkcolor" val="tx"/>
                    </a:ext>
                  </a:extLst>
                </a:hlinkClick>
              </a:rPr>
              <a:t>https://digitalplacesolutions.com/</a:t>
            </a:r>
            <a:r>
              <a:rPr lang="en-US" sz="900" i="1" dirty="0">
                <a:solidFill>
                  <a:schemeClr val="dk1"/>
                </a:solidFill>
              </a:rPr>
              <a:t> </a:t>
            </a:r>
            <a:endParaRPr sz="900" i="1" dirty="0">
              <a:solidFill>
                <a:schemeClr val="dk1"/>
              </a:solidFill>
            </a:endParaRPr>
          </a:p>
          <a:p>
            <a:pPr marL="0" lvl="0" indent="0" algn="l" rtl="0">
              <a:spcBef>
                <a:spcPts val="0"/>
              </a:spcBef>
              <a:spcAft>
                <a:spcPts val="0"/>
              </a:spcAft>
              <a:buNone/>
            </a:pPr>
            <a:endParaRPr sz="1800" dirty="0">
              <a:solidFill>
                <a:schemeClr val="dk1"/>
              </a:solidFil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5B18A6CC496C4EB6D00C7F108B1CE2" ma:contentTypeVersion="11" ma:contentTypeDescription="Create a new document." ma:contentTypeScope="" ma:versionID="3bdab31c924b60b6821cf2a9d50c9d4b">
  <xsd:schema xmlns:xsd="http://www.w3.org/2001/XMLSchema" xmlns:xs="http://www.w3.org/2001/XMLSchema" xmlns:p="http://schemas.microsoft.com/office/2006/metadata/properties" xmlns:ns2="4024e5c1-f105-4bf3-8392-07c48f7e956d" xmlns:ns3="5049f8eb-3086-4dad-8dfa-deeaf3458b08" targetNamespace="http://schemas.microsoft.com/office/2006/metadata/properties" ma:root="true" ma:fieldsID="8b8a21513abb514da7bde073411ddc79" ns2:_="" ns3:_="">
    <xsd:import namespace="4024e5c1-f105-4bf3-8392-07c48f7e956d"/>
    <xsd:import namespace="5049f8eb-3086-4dad-8dfa-deeaf3458b0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24e5c1-f105-4bf3-8392-07c48f7e95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5bdcfac-3cee-4e80-852e-164a48446b1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049f8eb-3086-4dad-8dfa-deeaf3458b0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e2734db-913b-46ca-bf7d-099b25ae21c4}" ma:internalName="TaxCatchAll" ma:showField="CatchAllData" ma:web="5049f8eb-3086-4dad-8dfa-deeaf3458b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024e5c1-f105-4bf3-8392-07c48f7e956d">
      <Terms xmlns="http://schemas.microsoft.com/office/infopath/2007/PartnerControls"/>
    </lcf76f155ced4ddcb4097134ff3c332f>
    <TaxCatchAll xmlns="5049f8eb-3086-4dad-8dfa-deeaf3458b08" xsi:nil="true"/>
  </documentManagement>
</p:properties>
</file>

<file path=customXml/itemProps1.xml><?xml version="1.0" encoding="utf-8"?>
<ds:datastoreItem xmlns:ds="http://schemas.openxmlformats.org/officeDocument/2006/customXml" ds:itemID="{F1E70562-5062-4598-A894-72337DAB698F}"/>
</file>

<file path=customXml/itemProps2.xml><?xml version="1.0" encoding="utf-8"?>
<ds:datastoreItem xmlns:ds="http://schemas.openxmlformats.org/officeDocument/2006/customXml" ds:itemID="{2E436F9D-3C42-42E7-86DA-08AD5C7795AE}"/>
</file>

<file path=customXml/itemProps3.xml><?xml version="1.0" encoding="utf-8"?>
<ds:datastoreItem xmlns:ds="http://schemas.openxmlformats.org/officeDocument/2006/customXml" ds:itemID="{E14BBE4C-C0C8-428A-8DE8-8F80C6E4449D}"/>
</file>

<file path=docProps/app.xml><?xml version="1.0" encoding="utf-8"?>
<Properties xmlns="http://schemas.openxmlformats.org/officeDocument/2006/extended-properties" xmlns:vt="http://schemas.openxmlformats.org/officeDocument/2006/docPropsVTypes">
  <TotalTime>3941</TotalTime>
  <Words>3731</Words>
  <Application>Microsoft Macintosh PowerPoint</Application>
  <PresentationFormat>Widescreen</PresentationFormat>
  <Paragraphs>174</Paragraphs>
  <Slides>24</Slides>
  <Notes>24</Notes>
  <HiddenSlides>5</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Play</vt:lpstr>
      <vt:lpstr>Nunito Sans</vt:lpstr>
      <vt:lpstr>Georgia</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Yaniv Mallet</dc:creator>
  <cp:lastModifiedBy>Yaniv Mallet</cp:lastModifiedBy>
  <cp:revision>34</cp:revision>
  <cp:lastPrinted>2024-10-23T16:22:25Z</cp:lastPrinted>
  <dcterms:created xsi:type="dcterms:W3CDTF">2024-09-29T06:25:00Z</dcterms:created>
  <dcterms:modified xsi:type="dcterms:W3CDTF">2024-10-24T11:41:53Z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0x0101002E5B18A6CC496C4EB6D00C7F108B1CE2</vt:lpwstr>
  </property>
</Properties>
</file>