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8288000" cy="10287000"/>
  <p:notesSz cx="6858000" cy="9144000"/>
  <p:embeddedFontLst>
    <p:embeddedFont>
      <p:font typeface="Aileron" panose="020B0604020202020204" charset="0"/>
      <p:regular r:id="rId26"/>
    </p:embeddedFont>
    <p:embeddedFont>
      <p:font typeface="Aileron Bold" panose="020B0604020202020204" charset="0"/>
      <p:regular r:id="rId27"/>
    </p:embeddedFont>
    <p:embeddedFont>
      <p:font typeface="Garet" panose="020B0604020202020204" charset="0"/>
      <p:regular r:id="rId28"/>
    </p:embeddedFont>
    <p:embeddedFont>
      <p:font typeface="Garet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350FE-6109-442A-A568-615996C02B05}" v="3" dt="2024-10-23T01:23:34.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5" d="100"/>
          <a:sy n="25" d="100"/>
        </p:scale>
        <p:origin x="1740"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F258F-6164-40EC-9F1C-8E1C540EABE3}" type="datetimeFigureOut">
              <a:rPr lang="en-US" smtClean="0"/>
              <a:t>22-Oct-24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79251-1BBF-4294-9C85-7288F5D0FB26}" type="slidenum">
              <a:rPr lang="en-US" smtClean="0"/>
              <a:t>‹#›</a:t>
            </a:fld>
            <a:endParaRPr lang="en-US"/>
          </a:p>
        </p:txBody>
      </p:sp>
    </p:spTree>
    <p:extLst>
      <p:ext uri="{BB962C8B-B14F-4D97-AF65-F5344CB8AC3E}">
        <p14:creationId xmlns:p14="http://schemas.microsoft.com/office/powerpoint/2010/main" val="59819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this opportunity and thank you</a:t>
            </a:r>
          </a:p>
        </p:txBody>
      </p:sp>
      <p:sp>
        <p:nvSpPr>
          <p:cNvPr id="4" name="Slide Number Placeholder 3"/>
          <p:cNvSpPr>
            <a:spLocks noGrp="1"/>
          </p:cNvSpPr>
          <p:nvPr>
            <p:ph type="sldNum" sz="quarter" idx="5"/>
          </p:nvPr>
        </p:nvSpPr>
        <p:spPr/>
        <p:txBody>
          <a:bodyPr/>
          <a:lstStyle/>
          <a:p>
            <a:fld id="{71F79251-1BBF-4294-9C85-7288F5D0FB26}" type="slidenum">
              <a:rPr lang="en-US" smtClean="0"/>
              <a:t>20</a:t>
            </a:fld>
            <a:endParaRPr lang="en-US"/>
          </a:p>
        </p:txBody>
      </p:sp>
    </p:spTree>
    <p:extLst>
      <p:ext uri="{BB962C8B-B14F-4D97-AF65-F5344CB8AC3E}">
        <p14:creationId xmlns:p14="http://schemas.microsoft.com/office/powerpoint/2010/main" val="289225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22-Oct-24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22-Oct-24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22-Oct-24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22-Oct-24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2.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4.sv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2.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4.sv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8.svg"/><Relationship Id="rId21" Type="http://schemas.openxmlformats.org/officeDocument/2006/relationships/image" Target="../media/image36.svg"/><Relationship Id="rId34" Type="http://schemas.openxmlformats.org/officeDocument/2006/relationships/image" Target="../media/image49.svg"/><Relationship Id="rId42" Type="http://schemas.openxmlformats.org/officeDocument/2006/relationships/image" Target="../media/image55.png"/><Relationship Id="rId7" Type="http://schemas.openxmlformats.org/officeDocument/2006/relationships/image" Target="../media/image1.png"/><Relationship Id="rId2" Type="http://schemas.openxmlformats.org/officeDocument/2006/relationships/image" Target="../media/image19.jpe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svg"/><Relationship Id="rId41"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svg"/><Relationship Id="rId37" Type="http://schemas.openxmlformats.org/officeDocument/2006/relationships/image" Target="../media/image52.jpeg"/><Relationship Id="rId40" Type="http://schemas.openxmlformats.org/officeDocument/2006/relationships/image" Target="../media/image53.jpe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8.svg"/><Relationship Id="rId28" Type="http://schemas.openxmlformats.org/officeDocument/2006/relationships/image" Target="../media/image43.png"/><Relationship Id="rId36" Type="http://schemas.openxmlformats.org/officeDocument/2006/relationships/image" Target="../media/image51.svg"/><Relationship Id="rId10" Type="http://schemas.openxmlformats.org/officeDocument/2006/relationships/image" Target="../media/image25.svg"/><Relationship Id="rId19" Type="http://schemas.openxmlformats.org/officeDocument/2006/relationships/image" Target="../media/image34.svg"/><Relationship Id="rId31" Type="http://schemas.openxmlformats.org/officeDocument/2006/relationships/image" Target="../media/image46.png"/><Relationship Id="rId4" Type="http://schemas.openxmlformats.org/officeDocument/2006/relationships/image" Target="../media/image21.sv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5.png"/><Relationship Id="rId35" Type="http://schemas.openxmlformats.org/officeDocument/2006/relationships/image" Target="../media/image50.png"/><Relationship Id="rId8" Type="http://schemas.openxmlformats.org/officeDocument/2006/relationships/image" Target="../media/image2.svg"/><Relationship Id="rId3" Type="http://schemas.openxmlformats.org/officeDocument/2006/relationships/image" Target="../media/image20.png"/><Relationship Id="rId12" Type="http://schemas.openxmlformats.org/officeDocument/2006/relationships/image" Target="../media/image27.sv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png"/><Relationship Id="rId38"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37.png"/><Relationship Id="rId12" Type="http://schemas.openxmlformats.org/officeDocument/2006/relationships/image" Target="../media/image40.svg"/><Relationship Id="rId2" Type="http://schemas.openxmlformats.org/officeDocument/2006/relationships/image" Target="../media/image1.pn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39.png"/><Relationship Id="rId5" Type="http://schemas.openxmlformats.org/officeDocument/2006/relationships/image" Target="../media/image27.svg"/><Relationship Id="rId1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26.png"/><Relationship Id="rId9" Type="http://schemas.openxmlformats.org/officeDocument/2006/relationships/image" Target="../media/image35.png"/><Relationship Id="rId1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1.svg"/><Relationship Id="rId1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38.svg"/><Relationship Id="rId12" Type="http://schemas.openxmlformats.org/officeDocument/2006/relationships/image" Target="../media/image20.png"/><Relationship Id="rId17" Type="http://schemas.openxmlformats.org/officeDocument/2006/relationships/image" Target="../media/image67.png"/><Relationship Id="rId2" Type="http://schemas.openxmlformats.org/officeDocument/2006/relationships/image" Target="../media/image1.png"/><Relationship Id="rId16" Type="http://schemas.openxmlformats.org/officeDocument/2006/relationships/image" Target="../media/image66.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0.svg"/><Relationship Id="rId5" Type="http://schemas.openxmlformats.org/officeDocument/2006/relationships/image" Target="../media/image27.svg"/><Relationship Id="rId15" Type="http://schemas.openxmlformats.org/officeDocument/2006/relationships/image" Target="../media/image23.svg"/><Relationship Id="rId10" Type="http://schemas.openxmlformats.org/officeDocument/2006/relationships/image" Target="../media/image39.png"/><Relationship Id="rId19" Type="http://schemas.openxmlformats.org/officeDocument/2006/relationships/image" Target="../media/image68.png"/><Relationship Id="rId4" Type="http://schemas.openxmlformats.org/officeDocument/2006/relationships/image" Target="../media/image26.png"/><Relationship Id="rId9" Type="http://schemas.openxmlformats.org/officeDocument/2006/relationships/image" Target="../media/image36.sv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71.sv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1.png"/><Relationship Id="rId3" Type="http://schemas.openxmlformats.org/officeDocument/2006/relationships/image" Target="../media/image2.svg"/><Relationship Id="rId21" Type="http://schemas.openxmlformats.org/officeDocument/2006/relationships/image" Target="../media/image6.sv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59.png"/><Relationship Id="rId2" Type="http://schemas.openxmlformats.org/officeDocument/2006/relationships/image" Target="../media/image1.png"/><Relationship Id="rId16" Type="http://schemas.openxmlformats.org/officeDocument/2006/relationships/image" Target="../media/image58.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78.png"/><Relationship Id="rId5" Type="http://schemas.openxmlformats.org/officeDocument/2006/relationships/image" Target="../media/image73.svg"/><Relationship Id="rId15" Type="http://schemas.openxmlformats.org/officeDocument/2006/relationships/image" Target="../media/image34.svg"/><Relationship Id="rId10" Type="http://schemas.openxmlformats.org/officeDocument/2006/relationships/image" Target="../media/image77.svg"/><Relationship Id="rId19" Type="http://schemas.openxmlformats.org/officeDocument/2006/relationships/image" Target="../media/image82.sv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8.svg"/><Relationship Id="rId21" Type="http://schemas.openxmlformats.org/officeDocument/2006/relationships/image" Target="../media/image36.svg"/><Relationship Id="rId34" Type="http://schemas.openxmlformats.org/officeDocument/2006/relationships/image" Target="../media/image49.svg"/><Relationship Id="rId42" Type="http://schemas.openxmlformats.org/officeDocument/2006/relationships/image" Target="../media/image55.png"/><Relationship Id="rId7" Type="http://schemas.openxmlformats.org/officeDocument/2006/relationships/image" Target="../media/image1.png"/><Relationship Id="rId2" Type="http://schemas.openxmlformats.org/officeDocument/2006/relationships/image" Target="../media/image19.jpe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svg"/><Relationship Id="rId41"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svg"/><Relationship Id="rId37" Type="http://schemas.openxmlformats.org/officeDocument/2006/relationships/image" Target="../media/image52.jpeg"/><Relationship Id="rId40" Type="http://schemas.openxmlformats.org/officeDocument/2006/relationships/image" Target="../media/image53.jpe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8.svg"/><Relationship Id="rId28" Type="http://schemas.openxmlformats.org/officeDocument/2006/relationships/image" Target="../media/image43.png"/><Relationship Id="rId36" Type="http://schemas.openxmlformats.org/officeDocument/2006/relationships/image" Target="../media/image51.svg"/><Relationship Id="rId10" Type="http://schemas.openxmlformats.org/officeDocument/2006/relationships/image" Target="../media/image25.svg"/><Relationship Id="rId19" Type="http://schemas.openxmlformats.org/officeDocument/2006/relationships/image" Target="../media/image34.svg"/><Relationship Id="rId31" Type="http://schemas.openxmlformats.org/officeDocument/2006/relationships/image" Target="../media/image46.png"/><Relationship Id="rId4" Type="http://schemas.openxmlformats.org/officeDocument/2006/relationships/image" Target="../media/image21.sv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5.png"/><Relationship Id="rId35" Type="http://schemas.openxmlformats.org/officeDocument/2006/relationships/image" Target="../media/image50.png"/><Relationship Id="rId8" Type="http://schemas.openxmlformats.org/officeDocument/2006/relationships/image" Target="../media/image2.svg"/><Relationship Id="rId3" Type="http://schemas.openxmlformats.org/officeDocument/2006/relationships/image" Target="../media/image20.png"/><Relationship Id="rId12" Type="http://schemas.openxmlformats.org/officeDocument/2006/relationships/image" Target="../media/image27.sv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png"/><Relationship Id="rId38"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grpSp>
        <p:nvGrpSpPr>
          <p:cNvPr id="2" name="Group 2"/>
          <p:cNvGrpSpPr/>
          <p:nvPr/>
        </p:nvGrpSpPr>
        <p:grpSpPr>
          <a:xfrm>
            <a:off x="12322279" y="-1678670"/>
            <a:ext cx="13306457" cy="133064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C6C"/>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descr="Dotted Memphis Design Element"/>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Geometric shapes memphis design"/>
          <p:cNvSpPr/>
          <p:nvPr/>
        </p:nvSpPr>
        <p:spPr>
          <a:xfrm>
            <a:off x="-1214213" y="1028700"/>
            <a:ext cx="2428427" cy="824816"/>
          </a:xfrm>
          <a:custGeom>
            <a:avLst/>
            <a:gdLst/>
            <a:ahLst/>
            <a:cxnLst/>
            <a:rect l="l" t="t" r="r" b="b"/>
            <a:pathLst>
              <a:path w="2428427" h="824816">
                <a:moveTo>
                  <a:pt x="0" y="0"/>
                </a:moveTo>
                <a:lnTo>
                  <a:pt x="2428426" y="0"/>
                </a:lnTo>
                <a:lnTo>
                  <a:pt x="2428426" y="824816"/>
                </a:lnTo>
                <a:lnTo>
                  <a:pt x="0" y="824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339121" y="4146114"/>
            <a:ext cx="3290345" cy="1994772"/>
          </a:xfrm>
          <a:custGeom>
            <a:avLst/>
            <a:gdLst/>
            <a:ahLst/>
            <a:cxnLst/>
            <a:rect l="l" t="t" r="r" b="b"/>
            <a:pathLst>
              <a:path w="3290345" h="1994772">
                <a:moveTo>
                  <a:pt x="0" y="0"/>
                </a:moveTo>
                <a:lnTo>
                  <a:pt x="3290345" y="0"/>
                </a:lnTo>
                <a:lnTo>
                  <a:pt x="3290345" y="1994772"/>
                </a:lnTo>
                <a:lnTo>
                  <a:pt x="0" y="19947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2947146" y="3498328"/>
            <a:ext cx="3290345" cy="3290345"/>
          </a:xfrm>
          <a:custGeom>
            <a:avLst/>
            <a:gdLst/>
            <a:ahLst/>
            <a:cxnLst/>
            <a:rect l="l" t="t" r="r" b="b"/>
            <a:pathLst>
              <a:path w="3290345" h="3290345">
                <a:moveTo>
                  <a:pt x="0" y="0"/>
                </a:moveTo>
                <a:lnTo>
                  <a:pt x="3290345" y="0"/>
                </a:lnTo>
                <a:lnTo>
                  <a:pt x="3290345" y="3290344"/>
                </a:lnTo>
                <a:lnTo>
                  <a:pt x="0" y="329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AutoShape 9"/>
          <p:cNvSpPr/>
          <p:nvPr/>
        </p:nvSpPr>
        <p:spPr>
          <a:xfrm flipH="1" flipV="1">
            <a:off x="0" y="693109"/>
            <a:ext cx="18288049" cy="9525"/>
          </a:xfrm>
          <a:prstGeom prst="line">
            <a:avLst/>
          </a:prstGeom>
          <a:ln w="19050" cap="flat">
            <a:solidFill>
              <a:srgbClr val="F5F5F5"/>
            </a:solidFill>
            <a:prstDash val="solid"/>
            <a:headEnd type="none" w="sm" len="sm"/>
            <a:tailEnd type="none" w="sm" len="sm"/>
          </a:ln>
        </p:spPr>
        <p:txBody>
          <a:bodyPr/>
          <a:lstStyle/>
          <a:p>
            <a:endParaRPr lang="en-US"/>
          </a:p>
        </p:txBody>
      </p:sp>
      <p:grpSp>
        <p:nvGrpSpPr>
          <p:cNvPr id="10" name="Group 10"/>
          <p:cNvGrpSpPr/>
          <p:nvPr/>
        </p:nvGrpSpPr>
        <p:grpSpPr>
          <a:xfrm>
            <a:off x="1384300" y="2189060"/>
            <a:ext cx="5994400" cy="3166756"/>
            <a:chOff x="0" y="0"/>
            <a:chExt cx="7992533" cy="4222342"/>
          </a:xfrm>
        </p:grpSpPr>
        <p:sp>
          <p:nvSpPr>
            <p:cNvPr id="11" name="TextBox 11"/>
            <p:cNvSpPr txBox="1"/>
            <p:nvPr/>
          </p:nvSpPr>
          <p:spPr>
            <a:xfrm>
              <a:off x="0" y="180975"/>
              <a:ext cx="7992533" cy="2014165"/>
            </a:xfrm>
            <a:prstGeom prst="rect">
              <a:avLst/>
            </a:prstGeom>
          </p:spPr>
          <p:txBody>
            <a:bodyPr lIns="0" tIns="0" rIns="0" bIns="0" rtlCol="0" anchor="t">
              <a:spAutoFit/>
            </a:bodyPr>
            <a:lstStyle/>
            <a:p>
              <a:pPr marL="0" lvl="0" indent="0" algn="l">
                <a:lnSpc>
                  <a:spcPts val="5590"/>
                </a:lnSpc>
                <a:spcBef>
                  <a:spcPct val="0"/>
                </a:spcBef>
              </a:pPr>
              <a:r>
                <a:rPr lang="en-US" sz="6211" b="1" u="none" strike="noStrike">
                  <a:solidFill>
                    <a:srgbClr val="F5F5F5"/>
                  </a:solidFill>
                  <a:latin typeface="Garet Bold"/>
                  <a:ea typeface="Garet Bold"/>
                  <a:cs typeface="Garet Bold"/>
                  <a:sym typeface="Garet Bold"/>
                </a:rPr>
                <a:t>Elevating Rail Cybersecurity</a:t>
              </a:r>
            </a:p>
          </p:txBody>
        </p:sp>
        <p:sp>
          <p:nvSpPr>
            <p:cNvPr id="12" name="TextBox 12"/>
            <p:cNvSpPr txBox="1"/>
            <p:nvPr/>
          </p:nvSpPr>
          <p:spPr>
            <a:xfrm>
              <a:off x="0" y="3231742"/>
              <a:ext cx="7992533" cy="990600"/>
            </a:xfrm>
            <a:prstGeom prst="rect">
              <a:avLst/>
            </a:prstGeom>
          </p:spPr>
          <p:txBody>
            <a:bodyPr lIns="0" tIns="0" rIns="0" bIns="0" rtlCol="0" anchor="t">
              <a:spAutoFit/>
            </a:bodyPr>
            <a:lstStyle/>
            <a:p>
              <a:pPr marL="0" lvl="0" indent="0" algn="l">
                <a:lnSpc>
                  <a:spcPts val="2999"/>
                </a:lnSpc>
                <a:spcBef>
                  <a:spcPct val="0"/>
                </a:spcBef>
              </a:pPr>
              <a:r>
                <a:rPr lang="en-US" sz="2499" u="none" strike="noStrike">
                  <a:solidFill>
                    <a:srgbClr val="F5F5F5"/>
                  </a:solidFill>
                  <a:latin typeface="Aileron"/>
                  <a:ea typeface="Aileron"/>
                  <a:cs typeface="Aileron"/>
                  <a:sym typeface="Aileron"/>
                </a:rPr>
                <a:t>Through the Configuration Management Database (CMDB)</a:t>
              </a:r>
            </a:p>
          </p:txBody>
        </p:sp>
      </p:grpSp>
      <p:sp>
        <p:nvSpPr>
          <p:cNvPr id="13" name="TextBox 13"/>
          <p:cNvSpPr txBox="1"/>
          <p:nvPr/>
        </p:nvSpPr>
        <p:spPr>
          <a:xfrm>
            <a:off x="1820634" y="739433"/>
            <a:ext cx="3212670" cy="349250"/>
          </a:xfrm>
          <a:prstGeom prst="rect">
            <a:avLst/>
          </a:prstGeom>
        </p:spPr>
        <p:txBody>
          <a:bodyPr lIns="0" tIns="0" rIns="0" bIns="0" rtlCol="0" anchor="t">
            <a:spAutoFit/>
          </a:bodyPr>
          <a:lstStyle/>
          <a:p>
            <a:pPr algn="l">
              <a:lnSpc>
                <a:spcPts val="2800"/>
              </a:lnSpc>
            </a:pPr>
            <a:r>
              <a:rPr lang="en-US" sz="2000">
                <a:solidFill>
                  <a:srgbClr val="F5F5F5"/>
                </a:solidFill>
                <a:latin typeface="Aileron"/>
                <a:ea typeface="Aileron"/>
                <a:cs typeface="Aileron"/>
                <a:sym typeface="Aileron"/>
              </a:rPr>
              <a:t>Voc Technology Group</a:t>
            </a:r>
          </a:p>
        </p:txBody>
      </p:sp>
      <p:sp>
        <p:nvSpPr>
          <p:cNvPr id="14" name="TextBox 14"/>
          <p:cNvSpPr txBox="1"/>
          <p:nvPr/>
        </p:nvSpPr>
        <p:spPr>
          <a:xfrm>
            <a:off x="371919" y="8236129"/>
            <a:ext cx="6024747" cy="860425"/>
          </a:xfrm>
          <a:prstGeom prst="rect">
            <a:avLst/>
          </a:prstGeom>
        </p:spPr>
        <p:txBody>
          <a:bodyPr lIns="0" tIns="0" rIns="0" bIns="0" rtlCol="0" anchor="t">
            <a:spAutoFit/>
          </a:bodyPr>
          <a:lstStyle/>
          <a:p>
            <a:pPr algn="l">
              <a:lnSpc>
                <a:spcPts val="3499"/>
              </a:lnSpc>
            </a:pPr>
            <a:r>
              <a:rPr lang="en-US" sz="2499">
                <a:solidFill>
                  <a:srgbClr val="F5F5F5"/>
                </a:solidFill>
                <a:latin typeface="Aileron"/>
                <a:ea typeface="Aileron"/>
                <a:cs typeface="Aileron"/>
                <a:sym typeface="Aileron"/>
              </a:rPr>
              <a:t>Hack The Railroad 2024</a:t>
            </a:r>
          </a:p>
          <a:p>
            <a:pPr algn="l">
              <a:lnSpc>
                <a:spcPts val="3499"/>
              </a:lnSpc>
            </a:pPr>
            <a:r>
              <a:rPr lang="en-US" sz="2499">
                <a:solidFill>
                  <a:srgbClr val="F5F5F5"/>
                </a:solidFill>
                <a:latin typeface="Aileron"/>
                <a:ea typeface="Aileron"/>
                <a:cs typeface="Aileron"/>
                <a:sym typeface="Aileron"/>
              </a:rPr>
              <a:t>calvingeraldkornmann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5" name="Freeform 5"/>
          <p:cNvSpPr/>
          <p:nvPr/>
        </p:nvSpPr>
        <p:spPr>
          <a:xfrm>
            <a:off x="11053601" y="1804228"/>
            <a:ext cx="6416954" cy="7525212"/>
          </a:xfrm>
          <a:custGeom>
            <a:avLst/>
            <a:gdLst/>
            <a:ahLst/>
            <a:cxnLst/>
            <a:rect l="l" t="t" r="r" b="b"/>
            <a:pathLst>
              <a:path w="6416954" h="7525212">
                <a:moveTo>
                  <a:pt x="0" y="0"/>
                </a:moveTo>
                <a:lnTo>
                  <a:pt x="6416953" y="0"/>
                </a:lnTo>
                <a:lnTo>
                  <a:pt x="6416953" y="7525212"/>
                </a:lnTo>
                <a:lnTo>
                  <a:pt x="0" y="75252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610195" y="4053986"/>
            <a:ext cx="529511" cy="529511"/>
          </a:xfrm>
          <a:custGeom>
            <a:avLst/>
            <a:gdLst/>
            <a:ahLst/>
            <a:cxnLst/>
            <a:rect l="l" t="t" r="r" b="b"/>
            <a:pathLst>
              <a:path w="529511" h="529511">
                <a:moveTo>
                  <a:pt x="0" y="0"/>
                </a:moveTo>
                <a:lnTo>
                  <a:pt x="529511" y="0"/>
                </a:lnTo>
                <a:lnTo>
                  <a:pt x="529511" y="529512"/>
                </a:lnTo>
                <a:lnTo>
                  <a:pt x="0" y="529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10195" y="6257634"/>
            <a:ext cx="529511" cy="529511"/>
          </a:xfrm>
          <a:custGeom>
            <a:avLst/>
            <a:gdLst/>
            <a:ahLst/>
            <a:cxnLst/>
            <a:rect l="l" t="t" r="r" b="b"/>
            <a:pathLst>
              <a:path w="529511" h="529511">
                <a:moveTo>
                  <a:pt x="0" y="0"/>
                </a:moveTo>
                <a:lnTo>
                  <a:pt x="529511" y="0"/>
                </a:lnTo>
                <a:lnTo>
                  <a:pt x="529511" y="529511"/>
                </a:lnTo>
                <a:lnTo>
                  <a:pt x="0" y="529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521757" y="1247921"/>
            <a:ext cx="8093010" cy="2148840"/>
          </a:xfrm>
          <a:prstGeom prst="rect">
            <a:avLst/>
          </a:prstGeom>
        </p:spPr>
        <p:txBody>
          <a:bodyPr lIns="0" tIns="0" rIns="0" bIns="0" rtlCol="0" anchor="t">
            <a:spAutoFit/>
          </a:bodyPr>
          <a:lstStyle/>
          <a:p>
            <a:pPr algn="l">
              <a:lnSpc>
                <a:spcPts val="8580"/>
              </a:lnSpc>
            </a:pPr>
            <a:r>
              <a:rPr lang="en-US" sz="6500" b="1">
                <a:solidFill>
                  <a:srgbClr val="FE6544"/>
                </a:solidFill>
                <a:latin typeface="Garet Bold"/>
                <a:ea typeface="Garet Bold"/>
                <a:cs typeface="Garet Bold"/>
                <a:sym typeface="Garet Bold"/>
              </a:rPr>
              <a:t>Benefits of the CMDB</a:t>
            </a:r>
          </a:p>
        </p:txBody>
      </p:sp>
      <p:sp>
        <p:nvSpPr>
          <p:cNvPr id="9" name="TextBox 9"/>
          <p:cNvSpPr txBox="1"/>
          <p:nvPr/>
        </p:nvSpPr>
        <p:spPr>
          <a:xfrm>
            <a:off x="1521757" y="4428100"/>
            <a:ext cx="8514460" cy="1758950"/>
          </a:xfrm>
          <a:prstGeom prst="rect">
            <a:avLst/>
          </a:prstGeom>
        </p:spPr>
        <p:txBody>
          <a:bodyPr lIns="0" tIns="0" rIns="0" bIns="0" rtlCol="0" anchor="t">
            <a:spAutoFit/>
          </a:bodyPr>
          <a:lstStyle/>
          <a:p>
            <a:pPr algn="l">
              <a:lnSpc>
                <a:spcPts val="2800"/>
              </a:lnSpc>
            </a:pPr>
            <a:r>
              <a:rPr lang="en-US" sz="2000">
                <a:solidFill>
                  <a:srgbClr val="F5F5F5"/>
                </a:solidFill>
                <a:latin typeface="Aileron"/>
                <a:ea typeface="Aileron"/>
                <a:cs typeface="Aileron"/>
                <a:sym typeface="Aileron"/>
              </a:rPr>
              <a:t>A CMDB acts as a single source of truth for all IT assets and their configurations with the ability to view these IT assets and their relationships to services, locations, and people (internally and externally). This includes services provided to users and the infrastructure that supports them.</a:t>
            </a:r>
          </a:p>
        </p:txBody>
      </p:sp>
      <p:sp>
        <p:nvSpPr>
          <p:cNvPr id="10" name="TextBox 10"/>
          <p:cNvSpPr txBox="1"/>
          <p:nvPr/>
        </p:nvSpPr>
        <p:spPr>
          <a:xfrm>
            <a:off x="1521757" y="3987311"/>
            <a:ext cx="4213234" cy="389255"/>
          </a:xfrm>
          <a:prstGeom prst="rect">
            <a:avLst/>
          </a:prstGeom>
        </p:spPr>
        <p:txBody>
          <a:bodyPr lIns="0" tIns="0" rIns="0" bIns="0" rtlCol="0" anchor="t">
            <a:spAutoFit/>
          </a:bodyPr>
          <a:lstStyle/>
          <a:p>
            <a:pPr algn="l">
              <a:lnSpc>
                <a:spcPts val="3220"/>
              </a:lnSpc>
            </a:pPr>
            <a:r>
              <a:rPr lang="en-US" sz="2300" b="1">
                <a:solidFill>
                  <a:srgbClr val="FE6544"/>
                </a:solidFill>
                <a:latin typeface="Aileron Bold"/>
                <a:ea typeface="Aileron Bold"/>
                <a:cs typeface="Aileron Bold"/>
                <a:sym typeface="Aileron Bold"/>
              </a:rPr>
              <a:t>Centralized Information </a:t>
            </a:r>
          </a:p>
        </p:txBody>
      </p:sp>
      <p:sp>
        <p:nvSpPr>
          <p:cNvPr id="11" name="TextBox 11"/>
          <p:cNvSpPr txBox="1"/>
          <p:nvPr/>
        </p:nvSpPr>
        <p:spPr>
          <a:xfrm>
            <a:off x="1521757" y="6238584"/>
            <a:ext cx="4356775" cy="389255"/>
          </a:xfrm>
          <a:prstGeom prst="rect">
            <a:avLst/>
          </a:prstGeom>
        </p:spPr>
        <p:txBody>
          <a:bodyPr lIns="0" tIns="0" rIns="0" bIns="0" rtlCol="0" anchor="t">
            <a:spAutoFit/>
          </a:bodyPr>
          <a:lstStyle/>
          <a:p>
            <a:pPr algn="l">
              <a:lnSpc>
                <a:spcPts val="3220"/>
              </a:lnSpc>
            </a:pPr>
            <a:r>
              <a:rPr lang="en-US" sz="2300" b="1">
                <a:solidFill>
                  <a:srgbClr val="FE6544"/>
                </a:solidFill>
                <a:latin typeface="Aileron Bold"/>
                <a:ea typeface="Aileron Bold"/>
                <a:cs typeface="Aileron Bold"/>
                <a:sym typeface="Aileron Bold"/>
              </a:rPr>
              <a:t>Improved Decision Making</a:t>
            </a:r>
          </a:p>
        </p:txBody>
      </p:sp>
      <p:sp>
        <p:nvSpPr>
          <p:cNvPr id="12" name="Freeform 1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521757" y="6846914"/>
            <a:ext cx="7347017" cy="2111375"/>
          </a:xfrm>
          <a:prstGeom prst="rect">
            <a:avLst/>
          </a:prstGeom>
        </p:spPr>
        <p:txBody>
          <a:bodyPr lIns="0" tIns="0" rIns="0" bIns="0" rtlCol="0" anchor="t">
            <a:spAutoFit/>
          </a:bodyPr>
          <a:lstStyle/>
          <a:p>
            <a:pPr algn="l">
              <a:lnSpc>
                <a:spcPts val="2800"/>
              </a:lnSpc>
              <a:spcBef>
                <a:spcPct val="0"/>
              </a:spcBef>
            </a:pPr>
            <a:r>
              <a:rPr lang="en-US" sz="2000">
                <a:solidFill>
                  <a:srgbClr val="FFFFFF"/>
                </a:solidFill>
                <a:latin typeface="Aileron"/>
                <a:ea typeface="Aileron"/>
                <a:cs typeface="Aileron"/>
                <a:sym typeface="Aileron"/>
              </a:rPr>
              <a:t>With improved Asset Visibility, Enhanced Security Response, Integration to Security Tools, Vulnerability Management, Access Control and Compliance, Automated-Decision Making, AI/ML, Metrics and Reporting; stakeholders are decisons are based on current and historical data that includes related current and historical financial data (with audit logs)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4" name="TextBox 4"/>
          <p:cNvSpPr txBox="1"/>
          <p:nvPr/>
        </p:nvSpPr>
        <p:spPr>
          <a:xfrm>
            <a:off x="12630346" y="-1331579"/>
            <a:ext cx="11315308" cy="12131316"/>
          </a:xfrm>
          <a:prstGeom prst="rect">
            <a:avLst/>
          </a:prstGeom>
        </p:spPr>
        <p:txBody>
          <a:bodyPr lIns="50800" tIns="50800" rIns="50800" bIns="50800" rtlCol="0" anchor="ctr"/>
          <a:lstStyle/>
          <a:p>
            <a:pPr algn="ctr">
              <a:lnSpc>
                <a:spcPts val="2800"/>
              </a:lnSpc>
            </a:pPr>
            <a:endParaRPr/>
          </a:p>
        </p:txBody>
      </p:sp>
      <p:sp>
        <p:nvSpPr>
          <p:cNvPr id="5" name="Freeform 5"/>
          <p:cNvSpPr/>
          <p:nvPr/>
        </p:nvSpPr>
        <p:spPr>
          <a:xfrm>
            <a:off x="11165244" y="964355"/>
            <a:ext cx="6416954" cy="7525212"/>
          </a:xfrm>
          <a:custGeom>
            <a:avLst/>
            <a:gdLst/>
            <a:ahLst/>
            <a:cxnLst/>
            <a:rect l="l" t="t" r="r" b="b"/>
            <a:pathLst>
              <a:path w="6416954" h="7525212">
                <a:moveTo>
                  <a:pt x="0" y="0"/>
                </a:moveTo>
                <a:lnTo>
                  <a:pt x="6416953" y="0"/>
                </a:lnTo>
                <a:lnTo>
                  <a:pt x="6416953" y="7525212"/>
                </a:lnTo>
                <a:lnTo>
                  <a:pt x="0" y="75252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95201" y="3461377"/>
            <a:ext cx="529511" cy="529511"/>
          </a:xfrm>
          <a:custGeom>
            <a:avLst/>
            <a:gdLst/>
            <a:ahLst/>
            <a:cxnLst/>
            <a:rect l="l" t="t" r="r" b="b"/>
            <a:pathLst>
              <a:path w="529511" h="529511">
                <a:moveTo>
                  <a:pt x="0" y="0"/>
                </a:moveTo>
                <a:lnTo>
                  <a:pt x="529511" y="0"/>
                </a:lnTo>
                <a:lnTo>
                  <a:pt x="529511" y="529511"/>
                </a:lnTo>
                <a:lnTo>
                  <a:pt x="0" y="529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99189" y="6515244"/>
            <a:ext cx="529511" cy="529511"/>
          </a:xfrm>
          <a:custGeom>
            <a:avLst/>
            <a:gdLst/>
            <a:ahLst/>
            <a:cxnLst/>
            <a:rect l="l" t="t" r="r" b="b"/>
            <a:pathLst>
              <a:path w="529511" h="529511">
                <a:moveTo>
                  <a:pt x="0" y="0"/>
                </a:moveTo>
                <a:lnTo>
                  <a:pt x="529511" y="0"/>
                </a:lnTo>
                <a:lnTo>
                  <a:pt x="529511" y="529511"/>
                </a:lnTo>
                <a:lnTo>
                  <a:pt x="0" y="529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95201" y="952500"/>
            <a:ext cx="8093010" cy="2148840"/>
          </a:xfrm>
          <a:prstGeom prst="rect">
            <a:avLst/>
          </a:prstGeom>
        </p:spPr>
        <p:txBody>
          <a:bodyPr lIns="0" tIns="0" rIns="0" bIns="0" rtlCol="0" anchor="t">
            <a:spAutoFit/>
          </a:bodyPr>
          <a:lstStyle/>
          <a:p>
            <a:pPr algn="l">
              <a:lnSpc>
                <a:spcPts val="8580"/>
              </a:lnSpc>
            </a:pPr>
            <a:r>
              <a:rPr lang="en-US" sz="6500" b="1" dirty="0">
                <a:solidFill>
                  <a:srgbClr val="FE6544"/>
                </a:solidFill>
                <a:latin typeface="Garet Bold"/>
                <a:ea typeface="Garet Bold"/>
                <a:cs typeface="Garet Bold"/>
                <a:sym typeface="Garet Bold"/>
              </a:rPr>
              <a:t>Benefits of the CMDB</a:t>
            </a:r>
          </a:p>
        </p:txBody>
      </p:sp>
      <p:sp>
        <p:nvSpPr>
          <p:cNvPr id="9" name="TextBox 9"/>
          <p:cNvSpPr txBox="1"/>
          <p:nvPr/>
        </p:nvSpPr>
        <p:spPr>
          <a:xfrm>
            <a:off x="1502457" y="3943263"/>
            <a:ext cx="8514460" cy="2111375"/>
          </a:xfrm>
          <a:prstGeom prst="rect">
            <a:avLst/>
          </a:prstGeom>
        </p:spPr>
        <p:txBody>
          <a:bodyPr lIns="0" tIns="0" rIns="0" bIns="0" rtlCol="0" anchor="t">
            <a:spAutoFit/>
          </a:bodyPr>
          <a:lstStyle/>
          <a:p>
            <a:pPr algn="l">
              <a:lnSpc>
                <a:spcPts val="2800"/>
              </a:lnSpc>
            </a:pPr>
            <a:r>
              <a:rPr lang="en-US" sz="2000">
                <a:solidFill>
                  <a:srgbClr val="F5F5F5"/>
                </a:solidFill>
                <a:latin typeface="Aileron"/>
                <a:ea typeface="Aileron"/>
                <a:cs typeface="Aileron"/>
                <a:sym typeface="Aileron"/>
              </a:rPr>
              <a:t>A CMDB can integrate with other security tools such as  SIEM Platforms, ThreatIntelligence Feeds, Vulnerability Management tools,  Dataloss prevention, and  rail cyber security platforms providing a holistic view of the organizations security posture enabling proactive threat management providing the ability to create events, thresholds based on regulatory compliance and controls</a:t>
            </a:r>
          </a:p>
        </p:txBody>
      </p:sp>
      <p:sp>
        <p:nvSpPr>
          <p:cNvPr id="10" name="TextBox 10"/>
          <p:cNvSpPr txBox="1"/>
          <p:nvPr/>
        </p:nvSpPr>
        <p:spPr>
          <a:xfrm>
            <a:off x="1406763" y="3394702"/>
            <a:ext cx="4213234" cy="389255"/>
          </a:xfrm>
          <a:prstGeom prst="rect">
            <a:avLst/>
          </a:prstGeom>
        </p:spPr>
        <p:txBody>
          <a:bodyPr lIns="0" tIns="0" rIns="0" bIns="0" rtlCol="0" anchor="t">
            <a:spAutoFit/>
          </a:bodyPr>
          <a:lstStyle/>
          <a:p>
            <a:pPr algn="l">
              <a:lnSpc>
                <a:spcPts val="3220"/>
              </a:lnSpc>
            </a:pPr>
            <a:r>
              <a:rPr lang="en-US" sz="2300" b="1">
                <a:solidFill>
                  <a:srgbClr val="FE6544"/>
                </a:solidFill>
                <a:latin typeface="Aileron Bold"/>
                <a:ea typeface="Aileron Bold"/>
                <a:cs typeface="Aileron Bold"/>
                <a:sym typeface="Aileron Bold"/>
              </a:rPr>
              <a:t>Integration to Security Tools </a:t>
            </a:r>
          </a:p>
        </p:txBody>
      </p:sp>
      <p:sp>
        <p:nvSpPr>
          <p:cNvPr id="11" name="TextBox 11"/>
          <p:cNvSpPr txBox="1"/>
          <p:nvPr/>
        </p:nvSpPr>
        <p:spPr>
          <a:xfrm>
            <a:off x="1502457" y="6732375"/>
            <a:ext cx="5425357" cy="389255"/>
          </a:xfrm>
          <a:prstGeom prst="rect">
            <a:avLst/>
          </a:prstGeom>
        </p:spPr>
        <p:txBody>
          <a:bodyPr lIns="0" tIns="0" rIns="0" bIns="0" rtlCol="0" anchor="t">
            <a:spAutoFit/>
          </a:bodyPr>
          <a:lstStyle/>
          <a:p>
            <a:pPr algn="l">
              <a:lnSpc>
                <a:spcPts val="3220"/>
              </a:lnSpc>
            </a:pPr>
            <a:r>
              <a:rPr lang="en-US" sz="2300" b="1">
                <a:solidFill>
                  <a:srgbClr val="FE6544"/>
                </a:solidFill>
                <a:latin typeface="Aileron Bold"/>
                <a:ea typeface="Aileron Bold"/>
                <a:cs typeface="Aileron Bold"/>
                <a:sym typeface="Aileron Bold"/>
              </a:rPr>
              <a:t>Compliance &amp; Vendor Management</a:t>
            </a:r>
          </a:p>
        </p:txBody>
      </p:sp>
      <p:sp>
        <p:nvSpPr>
          <p:cNvPr id="12" name="Freeform 1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502457" y="7525535"/>
            <a:ext cx="7085754" cy="2037987"/>
          </a:xfrm>
          <a:prstGeom prst="rect">
            <a:avLst/>
          </a:prstGeom>
        </p:spPr>
        <p:txBody>
          <a:bodyPr lIns="0" tIns="0" rIns="0" bIns="0" rtlCol="0" anchor="t">
            <a:spAutoFit/>
          </a:bodyPr>
          <a:lstStyle/>
          <a:p>
            <a:pPr algn="l">
              <a:lnSpc>
                <a:spcPts val="2700"/>
              </a:lnSpc>
              <a:spcBef>
                <a:spcPct val="0"/>
              </a:spcBef>
            </a:pPr>
            <a:r>
              <a:rPr lang="en-US" sz="1928">
                <a:solidFill>
                  <a:srgbClr val="FFFFFF"/>
                </a:solidFill>
                <a:latin typeface="Aileron"/>
                <a:ea typeface="Aileron"/>
                <a:cs typeface="Aileron"/>
                <a:sym typeface="Aileron"/>
              </a:rPr>
              <a:t>Your Configuration Management Database (CMDB) Governance should align to guidance from regulatory and security controls. This ensures as you configure events or populate the CMDB with CIs these data records reflect the data points needed to support your cybersecurity initiatives (configuring fields to populate data).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3" name="Freeform 3"/>
          <p:cNvSpPr/>
          <p:nvPr/>
        </p:nvSpPr>
        <p:spPr>
          <a:xfrm>
            <a:off x="7611523" y="321638"/>
            <a:ext cx="3557230" cy="3085897"/>
          </a:xfrm>
          <a:custGeom>
            <a:avLst/>
            <a:gdLst/>
            <a:ahLst/>
            <a:cxnLst/>
            <a:rect l="l" t="t" r="r" b="b"/>
            <a:pathLst>
              <a:path w="3557230" h="3085897">
                <a:moveTo>
                  <a:pt x="0" y="0"/>
                </a:moveTo>
                <a:lnTo>
                  <a:pt x="3557231" y="0"/>
                </a:lnTo>
                <a:lnTo>
                  <a:pt x="3557231" y="3085897"/>
                </a:lnTo>
                <a:lnTo>
                  <a:pt x="0" y="3085897"/>
                </a:lnTo>
                <a:lnTo>
                  <a:pt x="0" y="0"/>
                </a:lnTo>
                <a:close/>
              </a:path>
            </a:pathLst>
          </a:custGeom>
          <a:blipFill>
            <a:blip r:embed="rId2"/>
            <a:stretch>
              <a:fillRect/>
            </a:stretch>
          </a:blipFill>
        </p:spPr>
        <p:txBody>
          <a:bodyPr/>
          <a:lstStyle/>
          <a:p>
            <a:endParaRPr lang="en-US"/>
          </a:p>
        </p:txBody>
      </p:sp>
      <p:sp>
        <p:nvSpPr>
          <p:cNvPr id="4" name="Freeform 4"/>
          <p:cNvSpPr/>
          <p:nvPr/>
        </p:nvSpPr>
        <p:spPr>
          <a:xfrm>
            <a:off x="4324907" y="6830582"/>
            <a:ext cx="2825501" cy="3183663"/>
          </a:xfrm>
          <a:custGeom>
            <a:avLst/>
            <a:gdLst/>
            <a:ahLst/>
            <a:cxnLst/>
            <a:rect l="l" t="t" r="r" b="b"/>
            <a:pathLst>
              <a:path w="2825501" h="3183663">
                <a:moveTo>
                  <a:pt x="0" y="0"/>
                </a:moveTo>
                <a:lnTo>
                  <a:pt x="2825502" y="0"/>
                </a:lnTo>
                <a:lnTo>
                  <a:pt x="2825502" y="3183663"/>
                </a:lnTo>
                <a:lnTo>
                  <a:pt x="0" y="31836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306562" y="6897251"/>
            <a:ext cx="3557230" cy="3050325"/>
          </a:xfrm>
          <a:custGeom>
            <a:avLst/>
            <a:gdLst/>
            <a:ahLst/>
            <a:cxnLst/>
            <a:rect l="l" t="t" r="r" b="b"/>
            <a:pathLst>
              <a:path w="3557230" h="3050325">
                <a:moveTo>
                  <a:pt x="0" y="0"/>
                </a:moveTo>
                <a:lnTo>
                  <a:pt x="3557231" y="0"/>
                </a:lnTo>
                <a:lnTo>
                  <a:pt x="3557231" y="3050325"/>
                </a:lnTo>
                <a:lnTo>
                  <a:pt x="0" y="3050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567264" y="272755"/>
            <a:ext cx="6688307" cy="6462577"/>
          </a:xfrm>
          <a:custGeom>
            <a:avLst/>
            <a:gdLst/>
            <a:ahLst/>
            <a:cxnLst/>
            <a:rect l="l" t="t" r="r" b="b"/>
            <a:pathLst>
              <a:path w="6688307" h="6462577">
                <a:moveTo>
                  <a:pt x="0" y="0"/>
                </a:moveTo>
                <a:lnTo>
                  <a:pt x="6688307" y="0"/>
                </a:lnTo>
                <a:lnTo>
                  <a:pt x="6688307" y="6462577"/>
                </a:lnTo>
                <a:lnTo>
                  <a:pt x="0" y="64625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7976613" y="8893470"/>
            <a:ext cx="9679729" cy="1120775"/>
          </a:xfrm>
          <a:prstGeom prst="rect">
            <a:avLst/>
          </a:prstGeom>
        </p:spPr>
        <p:txBody>
          <a:bodyPr lIns="0" tIns="0" rIns="0" bIns="0" rtlCol="0" anchor="t">
            <a:spAutoFit/>
          </a:bodyPr>
          <a:lstStyle/>
          <a:p>
            <a:pPr algn="r">
              <a:lnSpc>
                <a:spcPts val="9100"/>
              </a:lnSpc>
            </a:pPr>
            <a:r>
              <a:rPr lang="en-US" sz="6500" b="1">
                <a:solidFill>
                  <a:srgbClr val="FE6544"/>
                </a:solidFill>
                <a:latin typeface="Garet Bold"/>
                <a:ea typeface="Garet Bold"/>
                <a:cs typeface="Garet Bold"/>
                <a:sym typeface="Garet Bold"/>
              </a:rPr>
              <a:t>An Event Occurs</a:t>
            </a:r>
          </a:p>
        </p:txBody>
      </p:sp>
      <p:pic>
        <p:nvPicPr>
          <p:cNvPr id="8" name="Picture 7">
            <a:extLst>
              <a:ext uri="{FF2B5EF4-FFF2-40B4-BE49-F238E27FC236}">
                <a16:creationId xmlns:a16="http://schemas.microsoft.com/office/drawing/2014/main" id="{106781DA-A463-E126-BEC0-80CC03DC9306}"/>
              </a:ext>
            </a:extLst>
          </p:cNvPr>
          <p:cNvPicPr>
            <a:picLocks noChangeAspect="1"/>
          </p:cNvPicPr>
          <p:nvPr/>
        </p:nvPicPr>
        <p:blipFill>
          <a:blip r:embed="rId9"/>
          <a:stretch>
            <a:fillRect/>
          </a:stretch>
        </p:blipFill>
        <p:spPr>
          <a:xfrm>
            <a:off x="13713868" y="1215287"/>
            <a:ext cx="4267570" cy="5681964"/>
          </a:xfrm>
          <a:prstGeom prst="rect">
            <a:avLst/>
          </a:prstGeom>
        </p:spPr>
      </p:pic>
      <p:sp>
        <p:nvSpPr>
          <p:cNvPr id="2" name="Freeform 2"/>
          <p:cNvSpPr/>
          <p:nvPr/>
        </p:nvSpPr>
        <p:spPr>
          <a:xfrm>
            <a:off x="13030200" y="2519990"/>
            <a:ext cx="3557230" cy="3072558"/>
          </a:xfrm>
          <a:custGeom>
            <a:avLst/>
            <a:gdLst/>
            <a:ahLst/>
            <a:cxnLst/>
            <a:rect l="l" t="t" r="r" b="b"/>
            <a:pathLst>
              <a:path w="3557230" h="3072558">
                <a:moveTo>
                  <a:pt x="0" y="0"/>
                </a:moveTo>
                <a:lnTo>
                  <a:pt x="3557231" y="0"/>
                </a:lnTo>
                <a:lnTo>
                  <a:pt x="3557231" y="3072558"/>
                </a:lnTo>
                <a:lnTo>
                  <a:pt x="0" y="307255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2" name="Freeform 2"/>
          <p:cNvSpPr/>
          <p:nvPr/>
        </p:nvSpPr>
        <p:spPr>
          <a:xfrm>
            <a:off x="13688335" y="2199492"/>
            <a:ext cx="4263961" cy="5685281"/>
          </a:xfrm>
          <a:custGeom>
            <a:avLst/>
            <a:gdLst/>
            <a:ahLst/>
            <a:cxnLst/>
            <a:rect l="l" t="t" r="r" b="b"/>
            <a:pathLst>
              <a:path w="4263961" h="5685281">
                <a:moveTo>
                  <a:pt x="0" y="0"/>
                </a:moveTo>
                <a:lnTo>
                  <a:pt x="4263960" y="0"/>
                </a:lnTo>
                <a:lnTo>
                  <a:pt x="4263960" y="5685281"/>
                </a:lnTo>
                <a:lnTo>
                  <a:pt x="0" y="5685281"/>
                </a:lnTo>
                <a:lnTo>
                  <a:pt x="0" y="0"/>
                </a:lnTo>
                <a:close/>
              </a:path>
            </a:pathLst>
          </a:custGeom>
          <a:blipFill>
            <a:blip r:embed="rId2"/>
            <a:stretch>
              <a:fillRect/>
            </a:stretch>
          </a:blipFill>
        </p:spPr>
        <p:txBody>
          <a:bodyPr/>
          <a:lstStyle/>
          <a:p>
            <a:endParaRPr lang="en-US"/>
          </a:p>
        </p:txBody>
      </p:sp>
      <p:sp>
        <p:nvSpPr>
          <p:cNvPr id="3" name="Freeform 3"/>
          <p:cNvSpPr/>
          <p:nvPr/>
        </p:nvSpPr>
        <p:spPr>
          <a:xfrm>
            <a:off x="13797881" y="7135932"/>
            <a:ext cx="1413456" cy="2534526"/>
          </a:xfrm>
          <a:custGeom>
            <a:avLst/>
            <a:gdLst/>
            <a:ahLst/>
            <a:cxnLst/>
            <a:rect l="l" t="t" r="r" b="b"/>
            <a:pathLst>
              <a:path w="2393329" h="3482358">
                <a:moveTo>
                  <a:pt x="0" y="0"/>
                </a:moveTo>
                <a:lnTo>
                  <a:pt x="2393329" y="0"/>
                </a:lnTo>
                <a:lnTo>
                  <a:pt x="2393329" y="3482358"/>
                </a:lnTo>
                <a:lnTo>
                  <a:pt x="0" y="3482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151501" y="7329449"/>
            <a:ext cx="969097" cy="2005052"/>
          </a:xfrm>
          <a:custGeom>
            <a:avLst/>
            <a:gdLst/>
            <a:ahLst/>
            <a:cxnLst/>
            <a:rect l="l" t="t" r="r" b="b"/>
            <a:pathLst>
              <a:path w="2107799" h="3399675">
                <a:moveTo>
                  <a:pt x="0" y="0"/>
                </a:moveTo>
                <a:lnTo>
                  <a:pt x="2107799" y="0"/>
                </a:lnTo>
                <a:lnTo>
                  <a:pt x="2107799" y="3399675"/>
                </a:lnTo>
                <a:lnTo>
                  <a:pt x="0" y="3399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904053" y="6216272"/>
            <a:ext cx="1148502" cy="1961727"/>
          </a:xfrm>
          <a:custGeom>
            <a:avLst/>
            <a:gdLst/>
            <a:ahLst/>
            <a:cxnLst/>
            <a:rect l="l" t="t" r="r" b="b"/>
            <a:pathLst>
              <a:path w="1148502" h="1961727">
                <a:moveTo>
                  <a:pt x="0" y="0"/>
                </a:moveTo>
                <a:lnTo>
                  <a:pt x="1148502" y="0"/>
                </a:lnTo>
                <a:lnTo>
                  <a:pt x="1148502" y="1961727"/>
                </a:lnTo>
                <a:lnTo>
                  <a:pt x="0" y="1961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039574" y="8128124"/>
            <a:ext cx="1098735" cy="1598161"/>
          </a:xfrm>
          <a:custGeom>
            <a:avLst/>
            <a:gdLst/>
            <a:ahLst/>
            <a:cxnLst/>
            <a:rect l="l" t="t" r="r" b="b"/>
            <a:pathLst>
              <a:path w="1098735" h="1598161">
                <a:moveTo>
                  <a:pt x="0" y="0"/>
                </a:moveTo>
                <a:lnTo>
                  <a:pt x="1098735" y="0"/>
                </a:lnTo>
                <a:lnTo>
                  <a:pt x="1098735" y="1598161"/>
                </a:lnTo>
                <a:lnTo>
                  <a:pt x="0" y="15981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363761" y="7140208"/>
            <a:ext cx="2042204" cy="987916"/>
          </a:xfrm>
          <a:custGeom>
            <a:avLst/>
            <a:gdLst/>
            <a:ahLst/>
            <a:cxnLst/>
            <a:rect l="l" t="t" r="r" b="b"/>
            <a:pathLst>
              <a:path w="2042204" h="987916">
                <a:moveTo>
                  <a:pt x="0" y="0"/>
                </a:moveTo>
                <a:lnTo>
                  <a:pt x="2042203" y="0"/>
                </a:lnTo>
                <a:lnTo>
                  <a:pt x="2042203" y="987916"/>
                </a:lnTo>
                <a:lnTo>
                  <a:pt x="0" y="987916"/>
                </a:lnTo>
                <a:lnTo>
                  <a:pt x="0" y="0"/>
                </a:lnTo>
                <a:close/>
              </a:path>
            </a:pathLst>
          </a:custGeom>
          <a:blipFill>
            <a:blip r:embed="rId13"/>
            <a:stretch>
              <a:fillRect/>
            </a:stretch>
          </a:blipFill>
        </p:spPr>
        <p:txBody>
          <a:bodyPr/>
          <a:lstStyle/>
          <a:p>
            <a:endParaRPr lang="en-US"/>
          </a:p>
        </p:txBody>
      </p:sp>
      <p:sp>
        <p:nvSpPr>
          <p:cNvPr id="9" name="Freeform 9"/>
          <p:cNvSpPr/>
          <p:nvPr/>
        </p:nvSpPr>
        <p:spPr>
          <a:xfrm>
            <a:off x="7461472" y="3471691"/>
            <a:ext cx="1682528" cy="477417"/>
          </a:xfrm>
          <a:custGeom>
            <a:avLst/>
            <a:gdLst/>
            <a:ahLst/>
            <a:cxnLst/>
            <a:rect l="l" t="t" r="r" b="b"/>
            <a:pathLst>
              <a:path w="1682528" h="477417">
                <a:moveTo>
                  <a:pt x="0" y="0"/>
                </a:moveTo>
                <a:lnTo>
                  <a:pt x="1682528" y="0"/>
                </a:lnTo>
                <a:lnTo>
                  <a:pt x="1682528" y="477418"/>
                </a:lnTo>
                <a:lnTo>
                  <a:pt x="0" y="477418"/>
                </a:lnTo>
                <a:lnTo>
                  <a:pt x="0" y="0"/>
                </a:lnTo>
                <a:close/>
              </a:path>
            </a:pathLst>
          </a:custGeom>
          <a:blipFill>
            <a:blip r:embed="rId14"/>
            <a:stretch>
              <a:fillRect/>
            </a:stretch>
          </a:blipFill>
        </p:spPr>
        <p:txBody>
          <a:bodyPr/>
          <a:lstStyle/>
          <a:p>
            <a:endParaRPr lang="en-US"/>
          </a:p>
        </p:txBody>
      </p:sp>
      <p:sp>
        <p:nvSpPr>
          <p:cNvPr id="10" name="Freeform 10"/>
          <p:cNvSpPr/>
          <p:nvPr/>
        </p:nvSpPr>
        <p:spPr>
          <a:xfrm>
            <a:off x="5311620" y="3214912"/>
            <a:ext cx="1826689" cy="687292"/>
          </a:xfrm>
          <a:custGeom>
            <a:avLst/>
            <a:gdLst/>
            <a:ahLst/>
            <a:cxnLst/>
            <a:rect l="l" t="t" r="r" b="b"/>
            <a:pathLst>
              <a:path w="1826689" h="687292">
                <a:moveTo>
                  <a:pt x="0" y="0"/>
                </a:moveTo>
                <a:lnTo>
                  <a:pt x="1826689" y="0"/>
                </a:lnTo>
                <a:lnTo>
                  <a:pt x="1826689" y="687291"/>
                </a:lnTo>
                <a:lnTo>
                  <a:pt x="0" y="687291"/>
                </a:lnTo>
                <a:lnTo>
                  <a:pt x="0" y="0"/>
                </a:lnTo>
                <a:close/>
              </a:path>
            </a:pathLst>
          </a:custGeom>
          <a:blipFill>
            <a:blip r:embed="rId15"/>
            <a:stretch>
              <a:fillRect/>
            </a:stretch>
          </a:blipFill>
        </p:spPr>
        <p:txBody>
          <a:bodyPr/>
          <a:lstStyle/>
          <a:p>
            <a:endParaRPr lang="en-US"/>
          </a:p>
        </p:txBody>
      </p:sp>
      <p:sp>
        <p:nvSpPr>
          <p:cNvPr id="11" name="Freeform 11"/>
          <p:cNvSpPr/>
          <p:nvPr/>
        </p:nvSpPr>
        <p:spPr>
          <a:xfrm>
            <a:off x="6888142" y="2062667"/>
            <a:ext cx="1568112" cy="1151849"/>
          </a:xfrm>
          <a:custGeom>
            <a:avLst/>
            <a:gdLst/>
            <a:ahLst/>
            <a:cxnLst/>
            <a:rect l="l" t="t" r="r" b="b"/>
            <a:pathLst>
              <a:path w="1568112" h="1151849">
                <a:moveTo>
                  <a:pt x="0" y="0"/>
                </a:moveTo>
                <a:lnTo>
                  <a:pt x="1568111" y="0"/>
                </a:lnTo>
                <a:lnTo>
                  <a:pt x="1568111" y="1151849"/>
                </a:lnTo>
                <a:lnTo>
                  <a:pt x="0" y="11518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13857716" y="5620917"/>
            <a:ext cx="1554236" cy="1768690"/>
          </a:xfrm>
          <a:custGeom>
            <a:avLst/>
            <a:gdLst/>
            <a:ahLst/>
            <a:cxnLst/>
            <a:rect l="l" t="t" r="r" b="b"/>
            <a:pathLst>
              <a:path w="1554236" h="1768690">
                <a:moveTo>
                  <a:pt x="0" y="0"/>
                </a:moveTo>
                <a:lnTo>
                  <a:pt x="1554236" y="0"/>
                </a:lnTo>
                <a:lnTo>
                  <a:pt x="1554236" y="1768690"/>
                </a:lnTo>
                <a:lnTo>
                  <a:pt x="0" y="17686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8266574" y="6037934"/>
            <a:ext cx="869817" cy="1573441"/>
          </a:xfrm>
          <a:custGeom>
            <a:avLst/>
            <a:gdLst/>
            <a:ahLst/>
            <a:cxnLst/>
            <a:rect l="l" t="t" r="r" b="b"/>
            <a:pathLst>
              <a:path w="869817" h="1573441">
                <a:moveTo>
                  <a:pt x="0" y="0"/>
                </a:moveTo>
                <a:lnTo>
                  <a:pt x="869817" y="0"/>
                </a:lnTo>
                <a:lnTo>
                  <a:pt x="869817" y="1573441"/>
                </a:lnTo>
                <a:lnTo>
                  <a:pt x="0" y="157344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9424430" y="4383642"/>
            <a:ext cx="1654292" cy="1654292"/>
          </a:xfrm>
          <a:custGeom>
            <a:avLst/>
            <a:gdLst/>
            <a:ahLst/>
            <a:cxnLst/>
            <a:rect l="l" t="t" r="r" b="b"/>
            <a:pathLst>
              <a:path w="1654292" h="1654292">
                <a:moveTo>
                  <a:pt x="0" y="0"/>
                </a:moveTo>
                <a:lnTo>
                  <a:pt x="1654293" y="0"/>
                </a:lnTo>
                <a:lnTo>
                  <a:pt x="1654293" y="1654292"/>
                </a:lnTo>
                <a:lnTo>
                  <a:pt x="0" y="165429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9496283" y="3102908"/>
            <a:ext cx="1512601" cy="958611"/>
          </a:xfrm>
          <a:custGeom>
            <a:avLst/>
            <a:gdLst/>
            <a:ahLst/>
            <a:cxnLst/>
            <a:rect l="l" t="t" r="r" b="b"/>
            <a:pathLst>
              <a:path w="1512601" h="958611">
                <a:moveTo>
                  <a:pt x="0" y="0"/>
                </a:moveTo>
                <a:lnTo>
                  <a:pt x="1512601" y="0"/>
                </a:lnTo>
                <a:lnTo>
                  <a:pt x="1512601" y="958611"/>
                </a:lnTo>
                <a:lnTo>
                  <a:pt x="0" y="9586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Freeform 16"/>
          <p:cNvSpPr/>
          <p:nvPr/>
        </p:nvSpPr>
        <p:spPr>
          <a:xfrm>
            <a:off x="9916650" y="7249830"/>
            <a:ext cx="1413456" cy="1413456"/>
          </a:xfrm>
          <a:custGeom>
            <a:avLst/>
            <a:gdLst/>
            <a:ahLst/>
            <a:cxnLst/>
            <a:rect l="l" t="t" r="r" b="b"/>
            <a:pathLst>
              <a:path w="1413456" h="1413456">
                <a:moveTo>
                  <a:pt x="0" y="0"/>
                </a:moveTo>
                <a:lnTo>
                  <a:pt x="1413456" y="0"/>
                </a:lnTo>
                <a:lnTo>
                  <a:pt x="1413456" y="1413456"/>
                </a:lnTo>
                <a:lnTo>
                  <a:pt x="0" y="141345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7" name="Freeform 17"/>
          <p:cNvSpPr/>
          <p:nvPr/>
        </p:nvSpPr>
        <p:spPr>
          <a:xfrm>
            <a:off x="0" y="3343505"/>
            <a:ext cx="2904053" cy="3105939"/>
          </a:xfrm>
          <a:custGeom>
            <a:avLst/>
            <a:gdLst/>
            <a:ahLst/>
            <a:cxnLst/>
            <a:rect l="l" t="t" r="r" b="b"/>
            <a:pathLst>
              <a:path w="2904053" h="3105939">
                <a:moveTo>
                  <a:pt x="0" y="0"/>
                </a:moveTo>
                <a:lnTo>
                  <a:pt x="2904053" y="0"/>
                </a:lnTo>
                <a:lnTo>
                  <a:pt x="2904053" y="3105940"/>
                </a:lnTo>
                <a:lnTo>
                  <a:pt x="0" y="310594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8" name="Freeform 18"/>
          <p:cNvSpPr/>
          <p:nvPr/>
        </p:nvSpPr>
        <p:spPr>
          <a:xfrm>
            <a:off x="232344" y="6798181"/>
            <a:ext cx="1952666" cy="1671970"/>
          </a:xfrm>
          <a:custGeom>
            <a:avLst/>
            <a:gdLst/>
            <a:ahLst/>
            <a:cxnLst/>
            <a:rect l="l" t="t" r="r" b="b"/>
            <a:pathLst>
              <a:path w="1952666" h="1671970">
                <a:moveTo>
                  <a:pt x="0" y="0"/>
                </a:moveTo>
                <a:lnTo>
                  <a:pt x="1952667" y="0"/>
                </a:lnTo>
                <a:lnTo>
                  <a:pt x="1952667" y="1671970"/>
                </a:lnTo>
                <a:lnTo>
                  <a:pt x="0" y="1671970"/>
                </a:lnTo>
                <a:lnTo>
                  <a:pt x="0" y="0"/>
                </a:lnTo>
                <a:close/>
              </a:path>
            </a:pathLst>
          </a:custGeom>
          <a:blipFill>
            <a:blip r:embed="rId30"/>
            <a:stretch>
              <a:fillRect/>
            </a:stretch>
          </a:blipFill>
        </p:spPr>
        <p:txBody>
          <a:bodyPr/>
          <a:lstStyle/>
          <a:p>
            <a:endParaRPr lang="en-US"/>
          </a:p>
        </p:txBody>
      </p:sp>
      <p:sp>
        <p:nvSpPr>
          <p:cNvPr id="19" name="Freeform 19"/>
          <p:cNvSpPr/>
          <p:nvPr/>
        </p:nvSpPr>
        <p:spPr>
          <a:xfrm>
            <a:off x="10798408" y="4624144"/>
            <a:ext cx="2948543" cy="2598404"/>
          </a:xfrm>
          <a:custGeom>
            <a:avLst/>
            <a:gdLst/>
            <a:ahLst/>
            <a:cxnLst/>
            <a:rect l="l" t="t" r="r" b="b"/>
            <a:pathLst>
              <a:path w="2948543" h="2598404">
                <a:moveTo>
                  <a:pt x="0" y="0"/>
                </a:moveTo>
                <a:lnTo>
                  <a:pt x="2948544" y="0"/>
                </a:lnTo>
                <a:lnTo>
                  <a:pt x="2948544" y="2598404"/>
                </a:lnTo>
                <a:lnTo>
                  <a:pt x="0" y="259840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5311620" y="4593030"/>
            <a:ext cx="2666915" cy="1454681"/>
          </a:xfrm>
          <a:custGeom>
            <a:avLst/>
            <a:gdLst/>
            <a:ahLst/>
            <a:cxnLst/>
            <a:rect l="l" t="t" r="r" b="b"/>
            <a:pathLst>
              <a:path w="2666915" h="1454681">
                <a:moveTo>
                  <a:pt x="0" y="0"/>
                </a:moveTo>
                <a:lnTo>
                  <a:pt x="2666915" y="0"/>
                </a:lnTo>
                <a:lnTo>
                  <a:pt x="2666915" y="1454680"/>
                </a:lnTo>
                <a:lnTo>
                  <a:pt x="0" y="14546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6210334" y="6095588"/>
            <a:ext cx="1348088" cy="1351693"/>
          </a:xfrm>
          <a:custGeom>
            <a:avLst/>
            <a:gdLst/>
            <a:ahLst/>
            <a:cxnLst/>
            <a:rect l="l" t="t" r="r" b="b"/>
            <a:pathLst>
              <a:path w="1348088" h="1351693">
                <a:moveTo>
                  <a:pt x="0" y="0"/>
                </a:moveTo>
                <a:lnTo>
                  <a:pt x="1348088" y="0"/>
                </a:lnTo>
                <a:lnTo>
                  <a:pt x="1348088" y="1351693"/>
                </a:lnTo>
                <a:lnTo>
                  <a:pt x="0" y="1351693"/>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2" name="Freeform 22"/>
          <p:cNvSpPr/>
          <p:nvPr/>
        </p:nvSpPr>
        <p:spPr>
          <a:xfrm>
            <a:off x="3478304" y="8712641"/>
            <a:ext cx="1730933" cy="1298200"/>
          </a:xfrm>
          <a:custGeom>
            <a:avLst/>
            <a:gdLst/>
            <a:ahLst/>
            <a:cxnLst/>
            <a:rect l="l" t="t" r="r" b="b"/>
            <a:pathLst>
              <a:path w="1730933" h="1298200">
                <a:moveTo>
                  <a:pt x="0" y="0"/>
                </a:moveTo>
                <a:lnTo>
                  <a:pt x="1730933" y="0"/>
                </a:lnTo>
                <a:lnTo>
                  <a:pt x="1730933" y="1298200"/>
                </a:lnTo>
                <a:lnTo>
                  <a:pt x="0" y="1298200"/>
                </a:lnTo>
                <a:lnTo>
                  <a:pt x="0" y="0"/>
                </a:lnTo>
                <a:close/>
              </a:path>
            </a:pathLst>
          </a:custGeom>
          <a:blipFill>
            <a:blip r:embed="rId37"/>
            <a:stretch>
              <a:fillRect/>
            </a:stretch>
          </a:blipFill>
        </p:spPr>
        <p:txBody>
          <a:bodyPr/>
          <a:lstStyle/>
          <a:p>
            <a:endParaRPr lang="en-US"/>
          </a:p>
        </p:txBody>
      </p:sp>
      <p:sp>
        <p:nvSpPr>
          <p:cNvPr id="23" name="Freeform 23"/>
          <p:cNvSpPr/>
          <p:nvPr/>
        </p:nvSpPr>
        <p:spPr>
          <a:xfrm>
            <a:off x="1360168" y="8663286"/>
            <a:ext cx="1108417" cy="1108417"/>
          </a:xfrm>
          <a:custGeom>
            <a:avLst/>
            <a:gdLst/>
            <a:ahLst/>
            <a:cxnLst/>
            <a:rect l="l" t="t" r="r" b="b"/>
            <a:pathLst>
              <a:path w="1108417" h="1108417">
                <a:moveTo>
                  <a:pt x="0" y="0"/>
                </a:moveTo>
                <a:lnTo>
                  <a:pt x="1108417" y="0"/>
                </a:lnTo>
                <a:lnTo>
                  <a:pt x="1108417" y="1108417"/>
                </a:lnTo>
                <a:lnTo>
                  <a:pt x="0" y="110841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4" name="Freeform 24"/>
          <p:cNvSpPr/>
          <p:nvPr/>
        </p:nvSpPr>
        <p:spPr>
          <a:xfrm>
            <a:off x="2468585" y="3949109"/>
            <a:ext cx="2185910" cy="1456363"/>
          </a:xfrm>
          <a:custGeom>
            <a:avLst/>
            <a:gdLst/>
            <a:ahLst/>
            <a:cxnLst/>
            <a:rect l="l" t="t" r="r" b="b"/>
            <a:pathLst>
              <a:path w="2185910" h="1456363">
                <a:moveTo>
                  <a:pt x="0" y="0"/>
                </a:moveTo>
                <a:lnTo>
                  <a:pt x="2185910" y="0"/>
                </a:lnTo>
                <a:lnTo>
                  <a:pt x="2185910" y="1456362"/>
                </a:lnTo>
                <a:lnTo>
                  <a:pt x="0" y="1456362"/>
                </a:lnTo>
                <a:lnTo>
                  <a:pt x="0" y="0"/>
                </a:lnTo>
                <a:close/>
              </a:path>
            </a:pathLst>
          </a:custGeom>
          <a:blipFill>
            <a:blip r:embed="rId40"/>
            <a:stretch>
              <a:fillRect/>
            </a:stretch>
          </a:blipFill>
        </p:spPr>
        <p:txBody>
          <a:bodyPr/>
          <a:lstStyle/>
          <a:p>
            <a:endParaRPr lang="en-US"/>
          </a:p>
        </p:txBody>
      </p:sp>
      <p:sp>
        <p:nvSpPr>
          <p:cNvPr id="25" name="Freeform 25"/>
          <p:cNvSpPr/>
          <p:nvPr/>
        </p:nvSpPr>
        <p:spPr>
          <a:xfrm>
            <a:off x="7461472" y="8561550"/>
            <a:ext cx="3085073" cy="1600382"/>
          </a:xfrm>
          <a:custGeom>
            <a:avLst/>
            <a:gdLst/>
            <a:ahLst/>
            <a:cxnLst/>
            <a:rect l="l" t="t" r="r" b="b"/>
            <a:pathLst>
              <a:path w="3085073" h="1600382">
                <a:moveTo>
                  <a:pt x="0" y="0"/>
                </a:moveTo>
                <a:lnTo>
                  <a:pt x="3085074" y="0"/>
                </a:lnTo>
                <a:lnTo>
                  <a:pt x="3085074" y="1600382"/>
                </a:lnTo>
                <a:lnTo>
                  <a:pt x="0" y="1600382"/>
                </a:lnTo>
                <a:lnTo>
                  <a:pt x="0" y="0"/>
                </a:lnTo>
                <a:close/>
              </a:path>
            </a:pathLst>
          </a:custGeom>
          <a:blipFill>
            <a:blip r:embed="rId41"/>
            <a:stretch>
              <a:fillRect/>
            </a:stretch>
          </a:blipFill>
        </p:spPr>
        <p:txBody>
          <a:bodyPr/>
          <a:lstStyle/>
          <a:p>
            <a:endParaRPr lang="en-US"/>
          </a:p>
        </p:txBody>
      </p:sp>
      <p:sp>
        <p:nvSpPr>
          <p:cNvPr id="26" name="TextBox 26"/>
          <p:cNvSpPr txBox="1"/>
          <p:nvPr/>
        </p:nvSpPr>
        <p:spPr>
          <a:xfrm>
            <a:off x="232344" y="491283"/>
            <a:ext cx="12985421" cy="1311659"/>
          </a:xfrm>
          <a:prstGeom prst="rect">
            <a:avLst/>
          </a:prstGeom>
        </p:spPr>
        <p:txBody>
          <a:bodyPr lIns="0" tIns="0" rIns="0" bIns="0" rtlCol="0" anchor="t">
            <a:spAutoFit/>
          </a:bodyPr>
          <a:lstStyle/>
          <a:p>
            <a:pPr algn="l">
              <a:lnSpc>
                <a:spcPts val="10683"/>
              </a:lnSpc>
            </a:pPr>
            <a:r>
              <a:rPr lang="en-US" sz="7631" b="1">
                <a:solidFill>
                  <a:srgbClr val="FE6544"/>
                </a:solidFill>
                <a:latin typeface="Garet Bold"/>
                <a:ea typeface="Garet Bold"/>
                <a:cs typeface="Garet Bold"/>
                <a:sym typeface="Garet Bold"/>
              </a:rPr>
              <a:t>CMDB Integration</a:t>
            </a:r>
          </a:p>
        </p:txBody>
      </p:sp>
      <p:pic>
        <p:nvPicPr>
          <p:cNvPr id="27" name="Picture 26">
            <a:extLst>
              <a:ext uri="{FF2B5EF4-FFF2-40B4-BE49-F238E27FC236}">
                <a16:creationId xmlns:a16="http://schemas.microsoft.com/office/drawing/2014/main" id="{2994B309-2A6F-4457-BDE1-7B0EED507A60}"/>
              </a:ext>
            </a:extLst>
          </p:cNvPr>
          <p:cNvPicPr>
            <a:picLocks noChangeAspect="1"/>
          </p:cNvPicPr>
          <p:nvPr/>
        </p:nvPicPr>
        <p:blipFill>
          <a:blip r:embed="rId42"/>
          <a:stretch>
            <a:fillRect/>
          </a:stretch>
        </p:blipFill>
        <p:spPr>
          <a:xfrm>
            <a:off x="13217765" y="1274360"/>
            <a:ext cx="3554276" cy="30726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544943" y="2635333"/>
            <a:ext cx="2680585" cy="3899032"/>
          </a:xfrm>
          <a:custGeom>
            <a:avLst/>
            <a:gdLst/>
            <a:ahLst/>
            <a:cxnLst/>
            <a:rect l="l" t="t" r="r" b="b"/>
            <a:pathLst>
              <a:path w="2680585" h="3899032">
                <a:moveTo>
                  <a:pt x="0" y="0"/>
                </a:moveTo>
                <a:lnTo>
                  <a:pt x="2680585" y="0"/>
                </a:lnTo>
                <a:lnTo>
                  <a:pt x="2680585" y="3899032"/>
                </a:lnTo>
                <a:lnTo>
                  <a:pt x="0" y="3899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704956" y="2635333"/>
            <a:ext cx="7554344" cy="5906689"/>
          </a:xfrm>
          <a:custGeom>
            <a:avLst/>
            <a:gdLst/>
            <a:ahLst/>
            <a:cxnLst/>
            <a:rect l="l" t="t" r="r" b="b"/>
            <a:pathLst>
              <a:path w="7554344" h="5906689">
                <a:moveTo>
                  <a:pt x="0" y="0"/>
                </a:moveTo>
                <a:lnTo>
                  <a:pt x="7554344" y="0"/>
                </a:lnTo>
                <a:lnTo>
                  <a:pt x="7554344" y="5906689"/>
                </a:lnTo>
                <a:lnTo>
                  <a:pt x="0" y="5906689"/>
                </a:lnTo>
                <a:lnTo>
                  <a:pt x="0" y="0"/>
                </a:lnTo>
                <a:close/>
              </a:path>
            </a:pathLst>
          </a:custGeom>
          <a:blipFill>
            <a:blip r:embed="rId6"/>
            <a:stretch>
              <a:fillRect/>
            </a:stretch>
          </a:blipFill>
        </p:spPr>
        <p:txBody>
          <a:bodyPr/>
          <a:lstStyle/>
          <a:p>
            <a:endParaRPr lang="en-US"/>
          </a:p>
        </p:txBody>
      </p:sp>
      <p:sp>
        <p:nvSpPr>
          <p:cNvPr id="5" name="Freeform 5"/>
          <p:cNvSpPr/>
          <p:nvPr/>
        </p:nvSpPr>
        <p:spPr>
          <a:xfrm>
            <a:off x="455742" y="7937836"/>
            <a:ext cx="1654292" cy="1654292"/>
          </a:xfrm>
          <a:custGeom>
            <a:avLst/>
            <a:gdLst/>
            <a:ahLst/>
            <a:cxnLst/>
            <a:rect l="l" t="t" r="r" b="b"/>
            <a:pathLst>
              <a:path w="1654292" h="1654292">
                <a:moveTo>
                  <a:pt x="0" y="0"/>
                </a:moveTo>
                <a:lnTo>
                  <a:pt x="1654293" y="0"/>
                </a:lnTo>
                <a:lnTo>
                  <a:pt x="1654293" y="1654292"/>
                </a:lnTo>
                <a:lnTo>
                  <a:pt x="0" y="16542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333357" y="7427478"/>
            <a:ext cx="1232267" cy="2229088"/>
          </a:xfrm>
          <a:custGeom>
            <a:avLst/>
            <a:gdLst/>
            <a:ahLst/>
            <a:cxnLst/>
            <a:rect l="l" t="t" r="r" b="b"/>
            <a:pathLst>
              <a:path w="1232267" h="2229088">
                <a:moveTo>
                  <a:pt x="0" y="0"/>
                </a:moveTo>
                <a:lnTo>
                  <a:pt x="1232267" y="0"/>
                </a:lnTo>
                <a:lnTo>
                  <a:pt x="1232267" y="2229087"/>
                </a:lnTo>
                <a:lnTo>
                  <a:pt x="0" y="22290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788947" y="8018687"/>
            <a:ext cx="2690187" cy="1704906"/>
          </a:xfrm>
          <a:custGeom>
            <a:avLst/>
            <a:gdLst/>
            <a:ahLst/>
            <a:cxnLst/>
            <a:rect l="l" t="t" r="r" b="b"/>
            <a:pathLst>
              <a:path w="2690187" h="1704906">
                <a:moveTo>
                  <a:pt x="0" y="0"/>
                </a:moveTo>
                <a:lnTo>
                  <a:pt x="2690187" y="0"/>
                </a:lnTo>
                <a:lnTo>
                  <a:pt x="2690187" y="1704906"/>
                </a:lnTo>
                <a:lnTo>
                  <a:pt x="0" y="17049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232344" y="491283"/>
            <a:ext cx="12985421" cy="1311659"/>
          </a:xfrm>
          <a:prstGeom prst="rect">
            <a:avLst/>
          </a:prstGeom>
        </p:spPr>
        <p:txBody>
          <a:bodyPr lIns="0" tIns="0" rIns="0" bIns="0" rtlCol="0" anchor="t">
            <a:spAutoFit/>
          </a:bodyPr>
          <a:lstStyle/>
          <a:p>
            <a:pPr algn="l">
              <a:lnSpc>
                <a:spcPts val="10683"/>
              </a:lnSpc>
            </a:pPr>
            <a:r>
              <a:rPr lang="en-US" sz="7631" b="1">
                <a:solidFill>
                  <a:srgbClr val="FE6544"/>
                </a:solidFill>
                <a:latin typeface="Garet Bold"/>
                <a:ea typeface="Garet Bold"/>
                <a:cs typeface="Garet Bold"/>
                <a:sym typeface="Garet Bold"/>
              </a:rPr>
              <a:t>CMDB Integration</a:t>
            </a:r>
          </a:p>
        </p:txBody>
      </p:sp>
      <p:sp>
        <p:nvSpPr>
          <p:cNvPr id="9" name="Freeform 9"/>
          <p:cNvSpPr/>
          <p:nvPr/>
        </p:nvSpPr>
        <p:spPr>
          <a:xfrm>
            <a:off x="4565624" y="5280848"/>
            <a:ext cx="1723017" cy="2507035"/>
          </a:xfrm>
          <a:custGeom>
            <a:avLst/>
            <a:gdLst/>
            <a:ahLst/>
            <a:cxnLst/>
            <a:rect l="l" t="t" r="r" b="b"/>
            <a:pathLst>
              <a:path w="1723017" h="2507035">
                <a:moveTo>
                  <a:pt x="0" y="0"/>
                </a:moveTo>
                <a:lnTo>
                  <a:pt x="1723017" y="0"/>
                </a:lnTo>
                <a:lnTo>
                  <a:pt x="1723017" y="2507035"/>
                </a:lnTo>
                <a:lnTo>
                  <a:pt x="0" y="25070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27132" y="3443662"/>
            <a:ext cx="2107799" cy="3399675"/>
          </a:xfrm>
          <a:custGeom>
            <a:avLst/>
            <a:gdLst/>
            <a:ahLst/>
            <a:cxnLst/>
            <a:rect l="l" t="t" r="r" b="b"/>
            <a:pathLst>
              <a:path w="2107799" h="3399675">
                <a:moveTo>
                  <a:pt x="0" y="0"/>
                </a:moveTo>
                <a:lnTo>
                  <a:pt x="2107799" y="0"/>
                </a:lnTo>
                <a:lnTo>
                  <a:pt x="2107799" y="3399676"/>
                </a:lnTo>
                <a:lnTo>
                  <a:pt x="0" y="33996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32344" y="5818140"/>
            <a:ext cx="1512876" cy="2200546"/>
          </a:xfrm>
          <a:custGeom>
            <a:avLst/>
            <a:gdLst/>
            <a:ahLst/>
            <a:cxnLst/>
            <a:rect l="l" t="t" r="r" b="b"/>
            <a:pathLst>
              <a:path w="1512876" h="2200546">
                <a:moveTo>
                  <a:pt x="0" y="0"/>
                </a:moveTo>
                <a:lnTo>
                  <a:pt x="1512876" y="0"/>
                </a:lnTo>
                <a:lnTo>
                  <a:pt x="1512876" y="2200547"/>
                </a:lnTo>
                <a:lnTo>
                  <a:pt x="0" y="2200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5742" y="7937836"/>
            <a:ext cx="1654292" cy="1654292"/>
          </a:xfrm>
          <a:custGeom>
            <a:avLst/>
            <a:gdLst/>
            <a:ahLst/>
            <a:cxnLst/>
            <a:rect l="l" t="t" r="r" b="b"/>
            <a:pathLst>
              <a:path w="1654292" h="1654292">
                <a:moveTo>
                  <a:pt x="0" y="0"/>
                </a:moveTo>
                <a:lnTo>
                  <a:pt x="1654293" y="0"/>
                </a:lnTo>
                <a:lnTo>
                  <a:pt x="1654293" y="1654292"/>
                </a:lnTo>
                <a:lnTo>
                  <a:pt x="0" y="1654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333357" y="7427478"/>
            <a:ext cx="1232267" cy="2229088"/>
          </a:xfrm>
          <a:custGeom>
            <a:avLst/>
            <a:gdLst/>
            <a:ahLst/>
            <a:cxnLst/>
            <a:rect l="l" t="t" r="r" b="b"/>
            <a:pathLst>
              <a:path w="1232267" h="2229088">
                <a:moveTo>
                  <a:pt x="0" y="0"/>
                </a:moveTo>
                <a:lnTo>
                  <a:pt x="1232267" y="0"/>
                </a:lnTo>
                <a:lnTo>
                  <a:pt x="1232267" y="2229087"/>
                </a:lnTo>
                <a:lnTo>
                  <a:pt x="0" y="2229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5788947" y="8018687"/>
            <a:ext cx="2690187" cy="1704906"/>
          </a:xfrm>
          <a:custGeom>
            <a:avLst/>
            <a:gdLst/>
            <a:ahLst/>
            <a:cxnLst/>
            <a:rect l="l" t="t" r="r" b="b"/>
            <a:pathLst>
              <a:path w="2690187" h="1704906">
                <a:moveTo>
                  <a:pt x="0" y="0"/>
                </a:moveTo>
                <a:lnTo>
                  <a:pt x="2690187" y="0"/>
                </a:lnTo>
                <a:lnTo>
                  <a:pt x="2690187" y="1704906"/>
                </a:lnTo>
                <a:lnTo>
                  <a:pt x="0" y="17049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232344" y="491283"/>
            <a:ext cx="12985421" cy="1311659"/>
          </a:xfrm>
          <a:prstGeom prst="rect">
            <a:avLst/>
          </a:prstGeom>
        </p:spPr>
        <p:txBody>
          <a:bodyPr lIns="0" tIns="0" rIns="0" bIns="0" rtlCol="0" anchor="t">
            <a:spAutoFit/>
          </a:bodyPr>
          <a:lstStyle/>
          <a:p>
            <a:pPr algn="l">
              <a:lnSpc>
                <a:spcPts val="10683"/>
              </a:lnSpc>
            </a:pPr>
            <a:r>
              <a:rPr lang="en-US" sz="7631" b="1">
                <a:solidFill>
                  <a:srgbClr val="FE6544"/>
                </a:solidFill>
                <a:latin typeface="Garet Bold"/>
                <a:ea typeface="Garet Bold"/>
                <a:cs typeface="Garet Bold"/>
                <a:sym typeface="Garet Bold"/>
              </a:rPr>
              <a:t>CMDB Integration</a:t>
            </a:r>
          </a:p>
        </p:txBody>
      </p:sp>
      <p:sp>
        <p:nvSpPr>
          <p:cNvPr id="8" name="Freeform 8"/>
          <p:cNvSpPr/>
          <p:nvPr/>
        </p:nvSpPr>
        <p:spPr>
          <a:xfrm>
            <a:off x="1248526" y="5962912"/>
            <a:ext cx="1006556" cy="1464565"/>
          </a:xfrm>
          <a:custGeom>
            <a:avLst/>
            <a:gdLst/>
            <a:ahLst/>
            <a:cxnLst/>
            <a:rect l="l" t="t" r="r" b="b"/>
            <a:pathLst>
              <a:path w="1006556" h="1464565">
                <a:moveTo>
                  <a:pt x="0" y="0"/>
                </a:moveTo>
                <a:lnTo>
                  <a:pt x="1006556" y="0"/>
                </a:lnTo>
                <a:lnTo>
                  <a:pt x="1006556" y="1464566"/>
                </a:lnTo>
                <a:lnTo>
                  <a:pt x="0" y="14645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028700" y="3518738"/>
            <a:ext cx="2107799" cy="3399675"/>
          </a:xfrm>
          <a:custGeom>
            <a:avLst/>
            <a:gdLst/>
            <a:ahLst/>
            <a:cxnLst/>
            <a:rect l="l" t="t" r="r" b="b"/>
            <a:pathLst>
              <a:path w="2107799" h="3399675">
                <a:moveTo>
                  <a:pt x="0" y="0"/>
                </a:moveTo>
                <a:lnTo>
                  <a:pt x="2107799" y="0"/>
                </a:lnTo>
                <a:lnTo>
                  <a:pt x="2107799" y="3399675"/>
                </a:lnTo>
                <a:lnTo>
                  <a:pt x="0" y="33996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8790153" y="1565018"/>
            <a:ext cx="5637262" cy="3727640"/>
          </a:xfrm>
          <a:custGeom>
            <a:avLst/>
            <a:gdLst/>
            <a:ahLst/>
            <a:cxnLst/>
            <a:rect l="l" t="t" r="r" b="b"/>
            <a:pathLst>
              <a:path w="5637262" h="3727640">
                <a:moveTo>
                  <a:pt x="0" y="0"/>
                </a:moveTo>
                <a:lnTo>
                  <a:pt x="5637262" y="0"/>
                </a:lnTo>
                <a:lnTo>
                  <a:pt x="5637262" y="3727639"/>
                </a:lnTo>
                <a:lnTo>
                  <a:pt x="0" y="3727639"/>
                </a:lnTo>
                <a:lnTo>
                  <a:pt x="0" y="0"/>
                </a:lnTo>
                <a:close/>
              </a:path>
            </a:pathLst>
          </a:custGeom>
          <a:blipFill>
            <a:blip r:embed="rId16"/>
            <a:stretch>
              <a:fillRect/>
            </a:stretch>
          </a:blipFill>
        </p:spPr>
        <p:txBody>
          <a:bodyPr/>
          <a:lstStyle/>
          <a:p>
            <a:endParaRPr lang="en-US"/>
          </a:p>
        </p:txBody>
      </p:sp>
      <p:sp>
        <p:nvSpPr>
          <p:cNvPr id="11" name="Freeform 11"/>
          <p:cNvSpPr/>
          <p:nvPr/>
        </p:nvSpPr>
        <p:spPr>
          <a:xfrm>
            <a:off x="4862385" y="1802942"/>
            <a:ext cx="6234911" cy="4419097"/>
          </a:xfrm>
          <a:custGeom>
            <a:avLst/>
            <a:gdLst/>
            <a:ahLst/>
            <a:cxnLst/>
            <a:rect l="l" t="t" r="r" b="b"/>
            <a:pathLst>
              <a:path w="6234911" h="4419097">
                <a:moveTo>
                  <a:pt x="0" y="0"/>
                </a:moveTo>
                <a:lnTo>
                  <a:pt x="6234910" y="0"/>
                </a:lnTo>
                <a:lnTo>
                  <a:pt x="6234910" y="4419097"/>
                </a:lnTo>
                <a:lnTo>
                  <a:pt x="0" y="4419097"/>
                </a:lnTo>
                <a:lnTo>
                  <a:pt x="0" y="0"/>
                </a:lnTo>
                <a:close/>
              </a:path>
            </a:pathLst>
          </a:custGeom>
          <a:blipFill>
            <a:blip r:embed="rId17"/>
            <a:stretch>
              <a:fillRect/>
            </a:stretch>
          </a:blipFill>
        </p:spPr>
        <p:txBody>
          <a:bodyPr/>
          <a:lstStyle/>
          <a:p>
            <a:endParaRPr lang="en-US"/>
          </a:p>
        </p:txBody>
      </p:sp>
      <p:sp>
        <p:nvSpPr>
          <p:cNvPr id="12" name="Freeform 12"/>
          <p:cNvSpPr/>
          <p:nvPr/>
        </p:nvSpPr>
        <p:spPr>
          <a:xfrm>
            <a:off x="2754332" y="3428838"/>
            <a:ext cx="3034615" cy="2372744"/>
          </a:xfrm>
          <a:custGeom>
            <a:avLst/>
            <a:gdLst/>
            <a:ahLst/>
            <a:cxnLst/>
            <a:rect l="l" t="t" r="r" b="b"/>
            <a:pathLst>
              <a:path w="3034615" h="2372744">
                <a:moveTo>
                  <a:pt x="0" y="0"/>
                </a:moveTo>
                <a:lnTo>
                  <a:pt x="3034615" y="0"/>
                </a:lnTo>
                <a:lnTo>
                  <a:pt x="3034615" y="2372744"/>
                </a:lnTo>
                <a:lnTo>
                  <a:pt x="0" y="2372744"/>
                </a:lnTo>
                <a:lnTo>
                  <a:pt x="0" y="0"/>
                </a:lnTo>
                <a:close/>
              </a:path>
            </a:pathLst>
          </a:custGeom>
          <a:blipFill>
            <a:blip r:embed="rId18"/>
            <a:stretch>
              <a:fillRect/>
            </a:stretch>
          </a:blipFill>
        </p:spPr>
        <p:txBody>
          <a:bodyPr/>
          <a:lstStyle/>
          <a:p>
            <a:endParaRPr lang="en-US"/>
          </a:p>
        </p:txBody>
      </p:sp>
      <p:sp>
        <p:nvSpPr>
          <p:cNvPr id="13" name="Freeform 13"/>
          <p:cNvSpPr/>
          <p:nvPr/>
        </p:nvSpPr>
        <p:spPr>
          <a:xfrm>
            <a:off x="10024824" y="5218576"/>
            <a:ext cx="7234476" cy="4006091"/>
          </a:xfrm>
          <a:custGeom>
            <a:avLst/>
            <a:gdLst/>
            <a:ahLst/>
            <a:cxnLst/>
            <a:rect l="l" t="t" r="r" b="b"/>
            <a:pathLst>
              <a:path w="7234476" h="4006091">
                <a:moveTo>
                  <a:pt x="0" y="0"/>
                </a:moveTo>
                <a:lnTo>
                  <a:pt x="7234476" y="0"/>
                </a:lnTo>
                <a:lnTo>
                  <a:pt x="7234476" y="4006091"/>
                </a:lnTo>
                <a:lnTo>
                  <a:pt x="0" y="4006091"/>
                </a:lnTo>
                <a:lnTo>
                  <a:pt x="0" y="0"/>
                </a:lnTo>
                <a:close/>
              </a:path>
            </a:pathLst>
          </a:custGeom>
          <a:blipFill>
            <a:blip r:embed="rId19"/>
            <a:stretch>
              <a:fillRect/>
            </a:stretch>
          </a:blipFill>
        </p:spPr>
        <p:txBody>
          <a:bodyPr/>
          <a:lstStyle/>
          <a:p>
            <a:endParaRPr lang="en-US"/>
          </a:p>
        </p:txBody>
      </p:sp>
      <p:sp>
        <p:nvSpPr>
          <p:cNvPr id="14" name="Freeform 14"/>
          <p:cNvSpPr/>
          <p:nvPr/>
        </p:nvSpPr>
        <p:spPr>
          <a:xfrm>
            <a:off x="12155784" y="6695195"/>
            <a:ext cx="5820196" cy="3252034"/>
          </a:xfrm>
          <a:custGeom>
            <a:avLst/>
            <a:gdLst/>
            <a:ahLst/>
            <a:cxnLst/>
            <a:rect l="l" t="t" r="r" b="b"/>
            <a:pathLst>
              <a:path w="5820196" h="3252034">
                <a:moveTo>
                  <a:pt x="0" y="0"/>
                </a:moveTo>
                <a:lnTo>
                  <a:pt x="5820195" y="0"/>
                </a:lnTo>
                <a:lnTo>
                  <a:pt x="5820195" y="3252034"/>
                </a:lnTo>
                <a:lnTo>
                  <a:pt x="0" y="3252034"/>
                </a:lnTo>
                <a:lnTo>
                  <a:pt x="0" y="0"/>
                </a:lnTo>
                <a:close/>
              </a:path>
            </a:pathLst>
          </a:custGeom>
          <a:blipFill>
            <a:blip r:embed="rId20"/>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grpSp>
        <p:nvGrpSpPr>
          <p:cNvPr id="2" name="Group 2"/>
          <p:cNvGrpSpPr/>
          <p:nvPr/>
        </p:nvGrpSpPr>
        <p:grpSpPr>
          <a:xfrm>
            <a:off x="5846559" y="1432793"/>
            <a:ext cx="9289696" cy="829912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C6C"/>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701698" y="2728388"/>
            <a:ext cx="1148502" cy="1961727"/>
          </a:xfrm>
          <a:custGeom>
            <a:avLst/>
            <a:gdLst/>
            <a:ahLst/>
            <a:cxnLst/>
            <a:rect l="l" t="t" r="r" b="b"/>
            <a:pathLst>
              <a:path w="1148502" h="1961727">
                <a:moveTo>
                  <a:pt x="0" y="0"/>
                </a:moveTo>
                <a:lnTo>
                  <a:pt x="1148502" y="0"/>
                </a:lnTo>
                <a:lnTo>
                  <a:pt x="1148502" y="1961727"/>
                </a:lnTo>
                <a:lnTo>
                  <a:pt x="0" y="1961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10310786" y="4041015"/>
            <a:ext cx="1730933" cy="1298200"/>
          </a:xfrm>
          <a:custGeom>
            <a:avLst/>
            <a:gdLst/>
            <a:ahLst/>
            <a:cxnLst/>
            <a:rect l="l" t="t" r="r" b="b"/>
            <a:pathLst>
              <a:path w="1730933" h="1298200">
                <a:moveTo>
                  <a:pt x="0" y="0"/>
                </a:moveTo>
                <a:lnTo>
                  <a:pt x="1730933" y="0"/>
                </a:lnTo>
                <a:lnTo>
                  <a:pt x="1730933" y="1298200"/>
                </a:lnTo>
                <a:lnTo>
                  <a:pt x="0" y="1298200"/>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258958" y="169665"/>
            <a:ext cx="16160900" cy="1062990"/>
          </a:xfrm>
          <a:prstGeom prst="rect">
            <a:avLst/>
          </a:prstGeom>
        </p:spPr>
        <p:txBody>
          <a:bodyPr lIns="0" tIns="0" rIns="0" bIns="0" rtlCol="0" anchor="t">
            <a:spAutoFit/>
          </a:bodyPr>
          <a:lstStyle/>
          <a:p>
            <a:pPr algn="l">
              <a:lnSpc>
                <a:spcPts val="8580"/>
              </a:lnSpc>
            </a:pPr>
            <a:r>
              <a:rPr lang="en-US" sz="6500" b="1">
                <a:solidFill>
                  <a:srgbClr val="FE6544"/>
                </a:solidFill>
                <a:latin typeface="Garet Bold"/>
                <a:ea typeface="Garet Bold"/>
                <a:cs typeface="Garet Bold"/>
                <a:sym typeface="Garet Bold"/>
              </a:rPr>
              <a:t>CMDB Cybersecurity Readiness</a:t>
            </a:r>
          </a:p>
        </p:txBody>
      </p:sp>
      <p:sp>
        <p:nvSpPr>
          <p:cNvPr id="9" name="TextBox 9"/>
          <p:cNvSpPr txBox="1"/>
          <p:nvPr/>
        </p:nvSpPr>
        <p:spPr>
          <a:xfrm>
            <a:off x="258958" y="1417229"/>
            <a:ext cx="10481840" cy="7141955"/>
          </a:xfrm>
          <a:prstGeom prst="rect">
            <a:avLst/>
          </a:prstGeom>
        </p:spPr>
        <p:txBody>
          <a:bodyPr lIns="0" tIns="0" rIns="0" bIns="0" rtlCol="0" anchor="t">
            <a:spAutoFit/>
          </a:bodyPr>
          <a:lstStyle/>
          <a:p>
            <a:pPr algn="l">
              <a:lnSpc>
                <a:spcPts val="3451"/>
              </a:lnSpc>
            </a:pPr>
            <a:r>
              <a:rPr lang="en-US" sz="2465" dirty="0">
                <a:solidFill>
                  <a:srgbClr val="F5F5F5"/>
                </a:solidFill>
                <a:latin typeface="Aileron"/>
                <a:ea typeface="Aileron"/>
                <a:cs typeface="Aileron"/>
                <a:sym typeface="Aileron"/>
              </a:rPr>
              <a:t>Here are some ways to initiate your Configuration Management Plan</a:t>
            </a:r>
          </a:p>
          <a:p>
            <a:pPr marL="532223" lvl="1" indent="-266112" algn="l">
              <a:lnSpc>
                <a:spcPts val="3451"/>
              </a:lnSpc>
              <a:buFont typeface="Arial"/>
              <a:buChar char="•"/>
            </a:pPr>
            <a:r>
              <a:rPr lang="en-US" sz="2465" b="1" dirty="0">
                <a:solidFill>
                  <a:srgbClr val="E30B21"/>
                </a:solidFill>
                <a:latin typeface="Aileron Bold"/>
                <a:ea typeface="Aileron Bold"/>
                <a:cs typeface="Aileron Bold"/>
                <a:sym typeface="Aileron Bold"/>
              </a:rPr>
              <a:t>Organizational Change Management / Configuration Management Governance  (Cybersecurity Initiatives)</a:t>
            </a:r>
          </a:p>
          <a:p>
            <a:pPr marL="532223" lvl="1" indent="-266112" algn="l">
              <a:lnSpc>
                <a:spcPts val="3451"/>
              </a:lnSpc>
              <a:buFont typeface="Arial"/>
              <a:buChar char="•"/>
            </a:pPr>
            <a:r>
              <a:rPr lang="en-US" sz="2465" dirty="0">
                <a:solidFill>
                  <a:srgbClr val="F5F5F5"/>
                </a:solidFill>
                <a:latin typeface="Aileron"/>
                <a:ea typeface="Aileron"/>
                <a:cs typeface="Aileron"/>
                <a:sym typeface="Aileron"/>
              </a:rPr>
              <a:t>Workflow Automation Platform Capabilities</a:t>
            </a:r>
          </a:p>
          <a:p>
            <a:pPr marL="1064446" lvl="2" indent="-354815" algn="l">
              <a:lnSpc>
                <a:spcPts val="3451"/>
              </a:lnSpc>
              <a:buFont typeface="Arial"/>
              <a:buChar char="⚬"/>
            </a:pPr>
            <a:r>
              <a:rPr lang="en-US" sz="2465" dirty="0">
                <a:solidFill>
                  <a:srgbClr val="F5F5F5"/>
                </a:solidFill>
                <a:latin typeface="Aileron"/>
                <a:ea typeface="Aileron"/>
                <a:cs typeface="Aileron"/>
                <a:sym typeface="Aileron"/>
              </a:rPr>
              <a:t>Incident Management</a:t>
            </a:r>
          </a:p>
          <a:p>
            <a:pPr marL="1064446" lvl="2" indent="-354815" algn="l">
              <a:lnSpc>
                <a:spcPts val="3451"/>
              </a:lnSpc>
              <a:buFont typeface="Arial"/>
              <a:buChar char="⚬"/>
            </a:pPr>
            <a:r>
              <a:rPr lang="en-US" sz="2465" dirty="0">
                <a:solidFill>
                  <a:srgbClr val="F5F5F5"/>
                </a:solidFill>
                <a:latin typeface="Aileron"/>
                <a:ea typeface="Aileron"/>
                <a:cs typeface="Aileron"/>
                <a:sym typeface="Aileron"/>
              </a:rPr>
              <a:t>Compliance &amp; Reporting / Analytics Capabilities</a:t>
            </a:r>
          </a:p>
          <a:p>
            <a:pPr marL="1064446" lvl="2" indent="-354815" algn="l">
              <a:lnSpc>
                <a:spcPts val="3451"/>
              </a:lnSpc>
              <a:buFont typeface="Arial"/>
              <a:buChar char="⚬"/>
            </a:pPr>
            <a:r>
              <a:rPr lang="en-US" sz="2465" dirty="0">
                <a:solidFill>
                  <a:srgbClr val="F5F5F5"/>
                </a:solidFill>
                <a:latin typeface="Aileron"/>
                <a:ea typeface="Aileron"/>
                <a:cs typeface="Aileron"/>
                <a:sym typeface="Aileron"/>
              </a:rPr>
              <a:t>Vendor Risk Management</a:t>
            </a:r>
          </a:p>
          <a:p>
            <a:pPr marL="1064446" lvl="2" indent="-354815" algn="l">
              <a:lnSpc>
                <a:spcPts val="3451"/>
              </a:lnSpc>
              <a:buFont typeface="Arial"/>
              <a:buChar char="⚬"/>
            </a:pPr>
            <a:r>
              <a:rPr lang="en-US" sz="2465" dirty="0">
                <a:solidFill>
                  <a:srgbClr val="F5F5F5"/>
                </a:solidFill>
                <a:latin typeface="Aileron"/>
                <a:ea typeface="Aileron"/>
                <a:cs typeface="Aileron"/>
                <a:sym typeface="Aileron"/>
              </a:rPr>
              <a:t>Customer Service Management</a:t>
            </a:r>
          </a:p>
          <a:p>
            <a:pPr marL="1064446" lvl="2" indent="-354815" algn="l">
              <a:lnSpc>
                <a:spcPts val="3451"/>
              </a:lnSpc>
              <a:buFont typeface="Arial"/>
              <a:buChar char="⚬"/>
            </a:pPr>
            <a:r>
              <a:rPr lang="en-US" sz="2465" dirty="0">
                <a:solidFill>
                  <a:srgbClr val="F5F5F5"/>
                </a:solidFill>
                <a:latin typeface="Aileron"/>
                <a:ea typeface="Aileron"/>
                <a:cs typeface="Aileron"/>
                <a:sym typeface="Aileron"/>
              </a:rPr>
              <a:t>IT Operations Management</a:t>
            </a:r>
          </a:p>
          <a:p>
            <a:pPr marL="1064446" lvl="2" indent="-354815" algn="l">
              <a:lnSpc>
                <a:spcPts val="3451"/>
              </a:lnSpc>
              <a:buFont typeface="Arial"/>
              <a:buChar char="⚬"/>
            </a:pPr>
            <a:r>
              <a:rPr lang="en-US" sz="2465" dirty="0">
                <a:solidFill>
                  <a:srgbClr val="F5F5F5"/>
                </a:solidFill>
                <a:latin typeface="Aileron"/>
                <a:ea typeface="Aileron"/>
                <a:cs typeface="Aileron"/>
                <a:sym typeface="Aileron"/>
              </a:rPr>
              <a:t>Strategic Portfolio Management</a:t>
            </a:r>
          </a:p>
          <a:p>
            <a:pPr marL="1064446" lvl="2" indent="-354815" algn="l">
              <a:lnSpc>
                <a:spcPts val="3451"/>
              </a:lnSpc>
              <a:buFont typeface="Arial"/>
              <a:buChar char="⚬"/>
            </a:pPr>
            <a:r>
              <a:rPr lang="en-US" sz="2465" dirty="0">
                <a:solidFill>
                  <a:srgbClr val="F5F5F5"/>
                </a:solidFill>
                <a:latin typeface="Aileron"/>
                <a:ea typeface="Aileron"/>
                <a:cs typeface="Aileron"/>
                <a:sym typeface="Aileron"/>
              </a:rPr>
              <a:t>Integration to Rail Security Platforms</a:t>
            </a:r>
          </a:p>
          <a:p>
            <a:pPr marL="532223" lvl="1" indent="-266112" algn="l">
              <a:lnSpc>
                <a:spcPts val="3451"/>
              </a:lnSpc>
              <a:buFont typeface="Arial"/>
              <a:buChar char="•"/>
            </a:pPr>
            <a:r>
              <a:rPr lang="en-US" sz="2465" dirty="0">
                <a:solidFill>
                  <a:srgbClr val="F5F5F5"/>
                </a:solidFill>
                <a:latin typeface="Aileron"/>
                <a:ea typeface="Aileron"/>
                <a:cs typeface="Aileron"/>
                <a:sym typeface="Aileron"/>
              </a:rPr>
              <a:t>Secure By Design CISA</a:t>
            </a:r>
          </a:p>
          <a:p>
            <a:pPr marL="532223" lvl="1" indent="-266112" algn="l">
              <a:lnSpc>
                <a:spcPts val="3451"/>
              </a:lnSpc>
              <a:buFont typeface="Arial"/>
              <a:buChar char="•"/>
            </a:pPr>
            <a:r>
              <a:rPr lang="en-US" sz="2465" dirty="0">
                <a:solidFill>
                  <a:srgbClr val="F5F5F5"/>
                </a:solidFill>
                <a:latin typeface="Aileron"/>
                <a:ea typeface="Aileron"/>
                <a:cs typeface="Aileron"/>
                <a:sym typeface="Aileron"/>
              </a:rPr>
              <a:t>CISA Cybersecurity Webinars</a:t>
            </a:r>
          </a:p>
          <a:p>
            <a:pPr marL="532223" lvl="1" indent="-266112" algn="l">
              <a:lnSpc>
                <a:spcPts val="3451"/>
              </a:lnSpc>
              <a:buFont typeface="Arial"/>
              <a:buChar char="•"/>
            </a:pPr>
            <a:r>
              <a:rPr lang="en-US" sz="2465" dirty="0">
                <a:solidFill>
                  <a:srgbClr val="F5F5F5"/>
                </a:solidFill>
                <a:latin typeface="Aileron"/>
                <a:ea typeface="Aileron"/>
                <a:cs typeface="Aileron"/>
                <a:sym typeface="Aileron"/>
              </a:rPr>
              <a:t>Review Regulatory Compliance </a:t>
            </a:r>
          </a:p>
          <a:p>
            <a:pPr marL="532223" lvl="1" indent="-266112" algn="l">
              <a:lnSpc>
                <a:spcPts val="3451"/>
              </a:lnSpc>
              <a:buFont typeface="Arial"/>
              <a:buChar char="•"/>
            </a:pPr>
            <a:r>
              <a:rPr lang="en-US" sz="2465" dirty="0">
                <a:solidFill>
                  <a:srgbClr val="F5F5F5"/>
                </a:solidFill>
                <a:latin typeface="Aileron"/>
                <a:ea typeface="Aileron"/>
                <a:cs typeface="Aileron"/>
                <a:sym typeface="Aileron"/>
              </a:rPr>
              <a:t>If you are unsure get engaged in the ecosystem, it’s going to take everyone </a:t>
            </a:r>
          </a:p>
        </p:txBody>
      </p:sp>
      <p:sp>
        <p:nvSpPr>
          <p:cNvPr id="10" name="Freeform 10"/>
          <p:cNvSpPr/>
          <p:nvPr/>
        </p:nvSpPr>
        <p:spPr>
          <a:xfrm>
            <a:off x="12162029" y="6854278"/>
            <a:ext cx="2690187" cy="1704906"/>
          </a:xfrm>
          <a:custGeom>
            <a:avLst/>
            <a:gdLst/>
            <a:ahLst/>
            <a:cxnLst/>
            <a:rect l="l" t="t" r="r" b="b"/>
            <a:pathLst>
              <a:path w="2690187" h="1704906">
                <a:moveTo>
                  <a:pt x="0" y="0"/>
                </a:moveTo>
                <a:lnTo>
                  <a:pt x="2690187" y="0"/>
                </a:lnTo>
                <a:lnTo>
                  <a:pt x="2690187" y="1704906"/>
                </a:lnTo>
                <a:lnTo>
                  <a:pt x="0" y="17049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grpSp>
        <p:nvGrpSpPr>
          <p:cNvPr id="2" name="Group 2"/>
          <p:cNvGrpSpPr/>
          <p:nvPr/>
        </p:nvGrpSpPr>
        <p:grpSpPr>
          <a:xfrm>
            <a:off x="4761612" y="1028700"/>
            <a:ext cx="8510448" cy="836022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C6C"/>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474639" y="3814967"/>
            <a:ext cx="2827114" cy="3452964"/>
          </a:xfrm>
          <a:custGeom>
            <a:avLst/>
            <a:gdLst/>
            <a:ahLst/>
            <a:cxnLst/>
            <a:rect l="l" t="t" r="r" b="b"/>
            <a:pathLst>
              <a:path w="2827114" h="3452964">
                <a:moveTo>
                  <a:pt x="0" y="0"/>
                </a:moveTo>
                <a:lnTo>
                  <a:pt x="2827114" y="0"/>
                </a:lnTo>
                <a:lnTo>
                  <a:pt x="2827114" y="3452964"/>
                </a:lnTo>
                <a:lnTo>
                  <a:pt x="0" y="3452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193672" y="3680486"/>
            <a:ext cx="3823121" cy="5097494"/>
          </a:xfrm>
          <a:custGeom>
            <a:avLst/>
            <a:gdLst/>
            <a:ahLst/>
            <a:cxnLst/>
            <a:rect l="l" t="t" r="r" b="b"/>
            <a:pathLst>
              <a:path w="3823121" h="5097494">
                <a:moveTo>
                  <a:pt x="0" y="0"/>
                </a:moveTo>
                <a:lnTo>
                  <a:pt x="3823121" y="0"/>
                </a:lnTo>
                <a:lnTo>
                  <a:pt x="3823121" y="5097494"/>
                </a:lnTo>
                <a:lnTo>
                  <a:pt x="0" y="5097494"/>
                </a:lnTo>
                <a:lnTo>
                  <a:pt x="0" y="0"/>
                </a:lnTo>
                <a:close/>
              </a:path>
            </a:pathLst>
          </a:custGeom>
          <a:blipFill>
            <a:blip r:embed="rId6"/>
            <a:stretch>
              <a:fillRect/>
            </a:stretch>
          </a:blipFill>
        </p:spPr>
        <p:txBody>
          <a:bodyPr/>
          <a:lstStyle/>
          <a:p>
            <a:endParaRPr lang="en-US"/>
          </a:p>
        </p:txBody>
      </p:sp>
      <p:sp>
        <p:nvSpPr>
          <p:cNvPr id="8" name="Freeform 8"/>
          <p:cNvSpPr/>
          <p:nvPr/>
        </p:nvSpPr>
        <p:spPr>
          <a:xfrm>
            <a:off x="12081729" y="3125425"/>
            <a:ext cx="2167472" cy="1771909"/>
          </a:xfrm>
          <a:custGeom>
            <a:avLst/>
            <a:gdLst/>
            <a:ahLst/>
            <a:cxnLst/>
            <a:rect l="l" t="t" r="r" b="b"/>
            <a:pathLst>
              <a:path w="2167472" h="1771909">
                <a:moveTo>
                  <a:pt x="0" y="0"/>
                </a:moveTo>
                <a:lnTo>
                  <a:pt x="2167472" y="0"/>
                </a:lnTo>
                <a:lnTo>
                  <a:pt x="2167472" y="1771909"/>
                </a:lnTo>
                <a:lnTo>
                  <a:pt x="0" y="1771909"/>
                </a:lnTo>
                <a:lnTo>
                  <a:pt x="0" y="0"/>
                </a:lnTo>
                <a:close/>
              </a:path>
            </a:pathLst>
          </a:custGeom>
          <a:blipFill>
            <a:blip r:embed="rId7"/>
            <a:stretch>
              <a:fillRect/>
            </a:stretch>
          </a:blipFill>
        </p:spPr>
        <p:txBody>
          <a:bodyPr/>
          <a:lstStyle/>
          <a:p>
            <a:endParaRPr lang="en-US"/>
          </a:p>
        </p:txBody>
      </p:sp>
      <p:sp>
        <p:nvSpPr>
          <p:cNvPr id="9" name="Freeform 9"/>
          <p:cNvSpPr/>
          <p:nvPr/>
        </p:nvSpPr>
        <p:spPr>
          <a:xfrm>
            <a:off x="708252" y="7522682"/>
            <a:ext cx="2966732" cy="2510597"/>
          </a:xfrm>
          <a:custGeom>
            <a:avLst/>
            <a:gdLst/>
            <a:ahLst/>
            <a:cxnLst/>
            <a:rect l="l" t="t" r="r" b="b"/>
            <a:pathLst>
              <a:path w="2966732" h="2510597">
                <a:moveTo>
                  <a:pt x="0" y="0"/>
                </a:moveTo>
                <a:lnTo>
                  <a:pt x="2966731" y="0"/>
                </a:lnTo>
                <a:lnTo>
                  <a:pt x="2966731" y="2510596"/>
                </a:lnTo>
                <a:lnTo>
                  <a:pt x="0" y="2510596"/>
                </a:lnTo>
                <a:lnTo>
                  <a:pt x="0" y="0"/>
                </a:lnTo>
                <a:close/>
              </a:path>
            </a:pathLst>
          </a:custGeom>
          <a:blipFill>
            <a:blip r:embed="rId8"/>
            <a:stretch>
              <a:fillRect/>
            </a:stretch>
          </a:blipFill>
        </p:spPr>
        <p:txBody>
          <a:bodyPr/>
          <a:lstStyle/>
          <a:p>
            <a:endParaRPr lang="en-US"/>
          </a:p>
        </p:txBody>
      </p:sp>
      <p:sp>
        <p:nvSpPr>
          <p:cNvPr id="10" name="Freeform 10"/>
          <p:cNvSpPr/>
          <p:nvPr/>
        </p:nvSpPr>
        <p:spPr>
          <a:xfrm>
            <a:off x="4163259" y="7062143"/>
            <a:ext cx="2873576" cy="2997211"/>
          </a:xfrm>
          <a:custGeom>
            <a:avLst/>
            <a:gdLst/>
            <a:ahLst/>
            <a:cxnLst/>
            <a:rect l="l" t="t" r="r" b="b"/>
            <a:pathLst>
              <a:path w="2873576" h="2997211">
                <a:moveTo>
                  <a:pt x="0" y="0"/>
                </a:moveTo>
                <a:lnTo>
                  <a:pt x="2873576" y="0"/>
                </a:lnTo>
                <a:lnTo>
                  <a:pt x="2873576" y="2997211"/>
                </a:lnTo>
                <a:lnTo>
                  <a:pt x="0" y="2997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0" y="3715375"/>
            <a:ext cx="3948989" cy="3346768"/>
          </a:xfrm>
          <a:custGeom>
            <a:avLst/>
            <a:gdLst/>
            <a:ahLst/>
            <a:cxnLst/>
            <a:rect l="l" t="t" r="r" b="b"/>
            <a:pathLst>
              <a:path w="3948989" h="3346768">
                <a:moveTo>
                  <a:pt x="0" y="0"/>
                </a:moveTo>
                <a:lnTo>
                  <a:pt x="3948989" y="0"/>
                </a:lnTo>
                <a:lnTo>
                  <a:pt x="3948989" y="3346768"/>
                </a:lnTo>
                <a:lnTo>
                  <a:pt x="0" y="3346768"/>
                </a:lnTo>
                <a:lnTo>
                  <a:pt x="0" y="0"/>
                </a:lnTo>
                <a:close/>
              </a:path>
            </a:pathLst>
          </a:custGeom>
          <a:blipFill>
            <a:blip r:embed="rId11"/>
            <a:stretch>
              <a:fillRect/>
            </a:stretch>
          </a:blipFill>
        </p:spPr>
        <p:txBody>
          <a:bodyPr/>
          <a:lstStyle/>
          <a:p>
            <a:endParaRPr lang="en-US"/>
          </a:p>
        </p:txBody>
      </p:sp>
      <p:sp>
        <p:nvSpPr>
          <p:cNvPr id="12" name="Freeform 12"/>
          <p:cNvSpPr/>
          <p:nvPr/>
        </p:nvSpPr>
        <p:spPr>
          <a:xfrm>
            <a:off x="10739557" y="3814967"/>
            <a:ext cx="775485" cy="775485"/>
          </a:xfrm>
          <a:custGeom>
            <a:avLst/>
            <a:gdLst/>
            <a:ahLst/>
            <a:cxnLst/>
            <a:rect l="l" t="t" r="r" b="b"/>
            <a:pathLst>
              <a:path w="775485" h="775485">
                <a:moveTo>
                  <a:pt x="0" y="0"/>
                </a:moveTo>
                <a:lnTo>
                  <a:pt x="775486" y="0"/>
                </a:lnTo>
                <a:lnTo>
                  <a:pt x="775486" y="775486"/>
                </a:lnTo>
                <a:lnTo>
                  <a:pt x="0" y="7754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4089252" y="6073140"/>
            <a:ext cx="1554236" cy="1768690"/>
          </a:xfrm>
          <a:custGeom>
            <a:avLst/>
            <a:gdLst/>
            <a:ahLst/>
            <a:cxnLst/>
            <a:rect l="l" t="t" r="r" b="b"/>
            <a:pathLst>
              <a:path w="1554236" h="1768690">
                <a:moveTo>
                  <a:pt x="0" y="0"/>
                </a:moveTo>
                <a:lnTo>
                  <a:pt x="1554236" y="0"/>
                </a:lnTo>
                <a:lnTo>
                  <a:pt x="1554236" y="1768690"/>
                </a:lnTo>
                <a:lnTo>
                  <a:pt x="0" y="17686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2566614" y="2529319"/>
            <a:ext cx="1813967" cy="1285649"/>
          </a:xfrm>
          <a:custGeom>
            <a:avLst/>
            <a:gdLst/>
            <a:ahLst/>
            <a:cxnLst/>
            <a:rect l="l" t="t" r="r" b="b"/>
            <a:pathLst>
              <a:path w="1813967" h="1285649">
                <a:moveTo>
                  <a:pt x="0" y="0"/>
                </a:moveTo>
                <a:lnTo>
                  <a:pt x="1813967" y="0"/>
                </a:lnTo>
                <a:lnTo>
                  <a:pt x="1813967" y="1285648"/>
                </a:lnTo>
                <a:lnTo>
                  <a:pt x="0" y="1285648"/>
                </a:lnTo>
                <a:lnTo>
                  <a:pt x="0" y="0"/>
                </a:lnTo>
                <a:close/>
              </a:path>
            </a:pathLst>
          </a:custGeom>
          <a:blipFill>
            <a:blip r:embed="rId16"/>
            <a:stretch>
              <a:fillRect/>
            </a:stretch>
          </a:blipFill>
        </p:spPr>
        <p:txBody>
          <a:bodyPr/>
          <a:lstStyle/>
          <a:p>
            <a:endParaRPr lang="en-US"/>
          </a:p>
        </p:txBody>
      </p:sp>
      <p:sp>
        <p:nvSpPr>
          <p:cNvPr id="15" name="Freeform 15"/>
          <p:cNvSpPr/>
          <p:nvPr/>
        </p:nvSpPr>
        <p:spPr>
          <a:xfrm>
            <a:off x="4599592" y="3715375"/>
            <a:ext cx="1777626" cy="1179899"/>
          </a:xfrm>
          <a:custGeom>
            <a:avLst/>
            <a:gdLst/>
            <a:ahLst/>
            <a:cxnLst/>
            <a:rect l="l" t="t" r="r" b="b"/>
            <a:pathLst>
              <a:path w="1777626" h="1179899">
                <a:moveTo>
                  <a:pt x="0" y="0"/>
                </a:moveTo>
                <a:lnTo>
                  <a:pt x="1777625" y="0"/>
                </a:lnTo>
                <a:lnTo>
                  <a:pt x="1777625" y="1179899"/>
                </a:lnTo>
                <a:lnTo>
                  <a:pt x="0" y="1179899"/>
                </a:lnTo>
                <a:lnTo>
                  <a:pt x="0" y="0"/>
                </a:lnTo>
                <a:close/>
              </a:path>
            </a:pathLst>
          </a:custGeom>
          <a:blipFill>
            <a:blip r:embed="rId17"/>
            <a:stretch>
              <a:fillRect/>
            </a:stretch>
          </a:blipFill>
        </p:spPr>
        <p:txBody>
          <a:bodyPr/>
          <a:lstStyle/>
          <a:p>
            <a:endParaRPr lang="en-US"/>
          </a:p>
        </p:txBody>
      </p:sp>
      <p:sp>
        <p:nvSpPr>
          <p:cNvPr id="16" name="Freeform 16"/>
          <p:cNvSpPr/>
          <p:nvPr/>
        </p:nvSpPr>
        <p:spPr>
          <a:xfrm>
            <a:off x="11397138" y="7522682"/>
            <a:ext cx="1223054" cy="1038067"/>
          </a:xfrm>
          <a:custGeom>
            <a:avLst/>
            <a:gdLst/>
            <a:ahLst/>
            <a:cxnLst/>
            <a:rect l="l" t="t" r="r" b="b"/>
            <a:pathLst>
              <a:path w="1223054" h="1038067">
                <a:moveTo>
                  <a:pt x="0" y="0"/>
                </a:moveTo>
                <a:lnTo>
                  <a:pt x="1223054" y="0"/>
                </a:lnTo>
                <a:lnTo>
                  <a:pt x="1223054" y="1038066"/>
                </a:lnTo>
                <a:lnTo>
                  <a:pt x="0" y="10380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12615890" y="7267931"/>
            <a:ext cx="1893275" cy="1147798"/>
          </a:xfrm>
          <a:custGeom>
            <a:avLst/>
            <a:gdLst/>
            <a:ahLst/>
            <a:cxnLst/>
            <a:rect l="l" t="t" r="r" b="b"/>
            <a:pathLst>
              <a:path w="1893275" h="1147798">
                <a:moveTo>
                  <a:pt x="0" y="0"/>
                </a:moveTo>
                <a:lnTo>
                  <a:pt x="1893274" y="0"/>
                </a:lnTo>
                <a:lnTo>
                  <a:pt x="1893274" y="1147798"/>
                </a:lnTo>
                <a:lnTo>
                  <a:pt x="0" y="11477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8" name="TextBox 18"/>
          <p:cNvSpPr txBox="1"/>
          <p:nvPr/>
        </p:nvSpPr>
        <p:spPr>
          <a:xfrm>
            <a:off x="1028700" y="1038225"/>
            <a:ext cx="14993386" cy="978535"/>
          </a:xfrm>
          <a:prstGeom prst="rect">
            <a:avLst/>
          </a:prstGeom>
        </p:spPr>
        <p:txBody>
          <a:bodyPr lIns="0" tIns="0" rIns="0" bIns="0" rtlCol="0" anchor="t">
            <a:spAutoFit/>
          </a:bodyPr>
          <a:lstStyle/>
          <a:p>
            <a:pPr algn="l">
              <a:lnSpc>
                <a:spcPts val="7670"/>
              </a:lnSpc>
            </a:pPr>
            <a:r>
              <a:rPr lang="en-US" sz="6500" b="1">
                <a:solidFill>
                  <a:srgbClr val="FE6544"/>
                </a:solidFill>
                <a:latin typeface="Garet Bold"/>
                <a:ea typeface="Garet Bold"/>
                <a:cs typeface="Garet Bold"/>
                <a:sym typeface="Garet Bold"/>
              </a:rPr>
              <a:t>CMDB Pathway To Readiness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grpSp>
        <p:nvGrpSpPr>
          <p:cNvPr id="2" name="Group 2"/>
          <p:cNvGrpSpPr/>
          <p:nvPr/>
        </p:nvGrpSpPr>
        <p:grpSpPr>
          <a:xfrm>
            <a:off x="4474510" y="781861"/>
            <a:ext cx="8827152" cy="919025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C6C"/>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7118520" y="1817576"/>
            <a:ext cx="3241925" cy="2800213"/>
          </a:xfrm>
          <a:custGeom>
            <a:avLst/>
            <a:gdLst/>
            <a:ahLst/>
            <a:cxnLst/>
            <a:rect l="l" t="t" r="r" b="b"/>
            <a:pathLst>
              <a:path w="3241925" h="2800213">
                <a:moveTo>
                  <a:pt x="0" y="0"/>
                </a:moveTo>
                <a:lnTo>
                  <a:pt x="3241925" y="0"/>
                </a:lnTo>
                <a:lnTo>
                  <a:pt x="3241925" y="2800213"/>
                </a:lnTo>
                <a:lnTo>
                  <a:pt x="0" y="28002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37707" y="2304296"/>
            <a:ext cx="3782215" cy="2680645"/>
          </a:xfrm>
          <a:custGeom>
            <a:avLst/>
            <a:gdLst/>
            <a:ahLst/>
            <a:cxnLst/>
            <a:rect l="l" t="t" r="r" b="b"/>
            <a:pathLst>
              <a:path w="3782215" h="2680645">
                <a:moveTo>
                  <a:pt x="0" y="0"/>
                </a:moveTo>
                <a:lnTo>
                  <a:pt x="3782216" y="0"/>
                </a:lnTo>
                <a:lnTo>
                  <a:pt x="3782216" y="2680645"/>
                </a:lnTo>
                <a:lnTo>
                  <a:pt x="0" y="2680645"/>
                </a:lnTo>
                <a:lnTo>
                  <a:pt x="0" y="0"/>
                </a:lnTo>
                <a:close/>
              </a:path>
            </a:pathLst>
          </a:custGeom>
          <a:blipFill>
            <a:blip r:embed="rId4"/>
            <a:stretch>
              <a:fillRect/>
            </a:stretch>
          </a:blipFill>
        </p:spPr>
        <p:txBody>
          <a:bodyPr/>
          <a:lstStyle/>
          <a:p>
            <a:endParaRPr lang="en-US"/>
          </a:p>
        </p:txBody>
      </p:sp>
      <p:sp>
        <p:nvSpPr>
          <p:cNvPr id="7" name="Freeform 7"/>
          <p:cNvSpPr/>
          <p:nvPr/>
        </p:nvSpPr>
        <p:spPr>
          <a:xfrm>
            <a:off x="12120528" y="2149531"/>
            <a:ext cx="4202292" cy="2789271"/>
          </a:xfrm>
          <a:custGeom>
            <a:avLst/>
            <a:gdLst/>
            <a:ahLst/>
            <a:cxnLst/>
            <a:rect l="l" t="t" r="r" b="b"/>
            <a:pathLst>
              <a:path w="4202292" h="2789271">
                <a:moveTo>
                  <a:pt x="0" y="0"/>
                </a:moveTo>
                <a:lnTo>
                  <a:pt x="4202292" y="0"/>
                </a:lnTo>
                <a:lnTo>
                  <a:pt x="4202292" y="2789272"/>
                </a:lnTo>
                <a:lnTo>
                  <a:pt x="0" y="278927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574332" y="1028756"/>
            <a:ext cx="5936806" cy="1120775"/>
          </a:xfrm>
          <a:prstGeom prst="rect">
            <a:avLst/>
          </a:prstGeom>
        </p:spPr>
        <p:txBody>
          <a:bodyPr lIns="0" tIns="0" rIns="0" bIns="0" rtlCol="0" anchor="t">
            <a:spAutoFit/>
          </a:bodyPr>
          <a:lstStyle/>
          <a:p>
            <a:pPr algn="l">
              <a:lnSpc>
                <a:spcPts val="9100"/>
              </a:lnSpc>
            </a:pPr>
            <a:r>
              <a:rPr lang="en-US" sz="6500" b="1">
                <a:solidFill>
                  <a:srgbClr val="FE6544"/>
                </a:solidFill>
                <a:latin typeface="Garet Bold"/>
                <a:ea typeface="Garet Bold"/>
                <a:cs typeface="Garet Bold"/>
                <a:sym typeface="Garet Bold"/>
              </a:rPr>
              <a:t>Get Started </a:t>
            </a:r>
          </a:p>
        </p:txBody>
      </p:sp>
      <p:sp>
        <p:nvSpPr>
          <p:cNvPr id="9" name="TextBox 9"/>
          <p:cNvSpPr txBox="1"/>
          <p:nvPr/>
        </p:nvSpPr>
        <p:spPr>
          <a:xfrm>
            <a:off x="1028700" y="5815178"/>
            <a:ext cx="4801487" cy="4578350"/>
          </a:xfrm>
          <a:prstGeom prst="rect">
            <a:avLst/>
          </a:prstGeom>
        </p:spPr>
        <p:txBody>
          <a:bodyPr lIns="0" tIns="0" rIns="0" bIns="0" rtlCol="0" anchor="t">
            <a:spAutoFit/>
          </a:bodyPr>
          <a:lstStyle/>
          <a:p>
            <a:pPr marL="431802" lvl="1" indent="-215901" algn="l">
              <a:lnSpc>
                <a:spcPts val="2800"/>
              </a:lnSpc>
              <a:buFont typeface="Arial"/>
              <a:buChar char="•"/>
            </a:pPr>
            <a:r>
              <a:rPr lang="en-US" sz="2000">
                <a:solidFill>
                  <a:srgbClr val="FFFFFF"/>
                </a:solidFill>
                <a:latin typeface="Aileron"/>
                <a:ea typeface="Aileron"/>
                <a:cs typeface="Aileron"/>
                <a:sym typeface="Aileron"/>
              </a:rPr>
              <a:t>Community Engagement  to Support Emergency Management Protocols </a:t>
            </a:r>
          </a:p>
          <a:p>
            <a:pPr marL="431802" lvl="1" indent="-215901" algn="l">
              <a:lnSpc>
                <a:spcPts val="2800"/>
              </a:lnSpc>
              <a:buFont typeface="Arial"/>
              <a:buChar char="•"/>
            </a:pPr>
            <a:r>
              <a:rPr lang="en-US" sz="2000">
                <a:solidFill>
                  <a:srgbClr val="FFFFFF"/>
                </a:solidFill>
                <a:latin typeface="Aileron"/>
                <a:ea typeface="Aileron"/>
                <a:cs typeface="Aileron"/>
                <a:sym typeface="Aileron"/>
              </a:rPr>
              <a:t>Rail Safety and Cybersecurity</a:t>
            </a:r>
          </a:p>
          <a:p>
            <a:pPr marL="431802" lvl="1" indent="-215901" algn="l">
              <a:lnSpc>
                <a:spcPts val="2800"/>
              </a:lnSpc>
              <a:buFont typeface="Arial"/>
              <a:buChar char="•"/>
            </a:pPr>
            <a:r>
              <a:rPr lang="en-US" sz="2000">
                <a:solidFill>
                  <a:srgbClr val="FFFFFF"/>
                </a:solidFill>
                <a:latin typeface="Aileron"/>
                <a:ea typeface="Aileron"/>
                <a:cs typeface="Aileron"/>
                <a:sym typeface="Aileron"/>
              </a:rPr>
              <a:t>Apprenticeship Programs and Internal Human Capital (Companies in Community)</a:t>
            </a:r>
          </a:p>
          <a:p>
            <a:pPr marL="431802" lvl="1" indent="-215901" algn="l">
              <a:lnSpc>
                <a:spcPts val="2800"/>
              </a:lnSpc>
              <a:buFont typeface="Arial"/>
              <a:buChar char="•"/>
            </a:pPr>
            <a:r>
              <a:rPr lang="en-US" sz="2000">
                <a:solidFill>
                  <a:srgbClr val="FFFFFF"/>
                </a:solidFill>
                <a:latin typeface="Aileron"/>
                <a:ea typeface="Aileron"/>
                <a:cs typeface="Aileron"/>
                <a:sym typeface="Aileron"/>
              </a:rPr>
              <a:t>Environmental Engagement</a:t>
            </a:r>
          </a:p>
          <a:p>
            <a:pPr marL="431802" lvl="1" indent="-215901" algn="l">
              <a:lnSpc>
                <a:spcPts val="2800"/>
              </a:lnSpc>
              <a:buFont typeface="Arial"/>
              <a:buChar char="•"/>
            </a:pPr>
            <a:r>
              <a:rPr lang="en-US" sz="2000">
                <a:solidFill>
                  <a:srgbClr val="FFFFFF"/>
                </a:solidFill>
                <a:latin typeface="Aileron"/>
                <a:ea typeface="Aileron"/>
                <a:cs typeface="Aileron"/>
                <a:sym typeface="Aileron"/>
              </a:rPr>
              <a:t>Community Safety (pedestrian and vehicular awareness)</a:t>
            </a:r>
          </a:p>
          <a:p>
            <a:pPr marL="431802" lvl="1" indent="-215901" algn="l">
              <a:lnSpc>
                <a:spcPts val="2800"/>
              </a:lnSpc>
              <a:buFont typeface="Arial"/>
              <a:buChar char="•"/>
            </a:pPr>
            <a:r>
              <a:rPr lang="en-US" sz="2000">
                <a:solidFill>
                  <a:srgbClr val="FFFFFF"/>
                </a:solidFill>
                <a:latin typeface="Aileron"/>
                <a:ea typeface="Aileron"/>
                <a:cs typeface="Aileron"/>
                <a:sym typeface="Aileron"/>
              </a:rPr>
              <a:t>Communications on what to expect</a:t>
            </a:r>
          </a:p>
          <a:p>
            <a:pPr marL="431802" lvl="1" indent="-215901" algn="l">
              <a:lnSpc>
                <a:spcPts val="2800"/>
              </a:lnSpc>
              <a:buFont typeface="Arial"/>
              <a:buChar char="•"/>
            </a:pPr>
            <a:r>
              <a:rPr lang="en-US" sz="2000">
                <a:solidFill>
                  <a:srgbClr val="FFFFFF"/>
                </a:solidFill>
                <a:latin typeface="Aileron"/>
                <a:ea typeface="Aileron"/>
                <a:cs typeface="Aileron"/>
                <a:sym typeface="Aileron"/>
              </a:rPr>
              <a:t>Engagement during cybersecurity event</a:t>
            </a:r>
          </a:p>
          <a:p>
            <a:pPr algn="l">
              <a:lnSpc>
                <a:spcPts val="2800"/>
              </a:lnSpc>
            </a:pPr>
            <a:endParaRPr lang="en-US" sz="2000">
              <a:solidFill>
                <a:srgbClr val="FFFFFF"/>
              </a:solidFill>
              <a:latin typeface="Aileron"/>
              <a:ea typeface="Aileron"/>
              <a:cs typeface="Aileron"/>
              <a:sym typeface="Aileron"/>
            </a:endParaRPr>
          </a:p>
        </p:txBody>
      </p:sp>
      <p:sp>
        <p:nvSpPr>
          <p:cNvPr id="10" name="TextBox 10"/>
          <p:cNvSpPr txBox="1"/>
          <p:nvPr/>
        </p:nvSpPr>
        <p:spPr>
          <a:xfrm>
            <a:off x="6979337" y="5815178"/>
            <a:ext cx="5141191" cy="4225925"/>
          </a:xfrm>
          <a:prstGeom prst="rect">
            <a:avLst/>
          </a:prstGeom>
        </p:spPr>
        <p:txBody>
          <a:bodyPr lIns="0" tIns="0" rIns="0" bIns="0" rtlCol="0" anchor="t">
            <a:spAutoFit/>
          </a:bodyPr>
          <a:lstStyle/>
          <a:p>
            <a:pPr marL="431802" lvl="1" indent="-215901" algn="l">
              <a:lnSpc>
                <a:spcPts val="2800"/>
              </a:lnSpc>
              <a:buFont typeface="Arial"/>
              <a:buChar char="•"/>
            </a:pPr>
            <a:r>
              <a:rPr lang="en-US" sz="2000" dirty="0">
                <a:solidFill>
                  <a:srgbClr val="FFFFFF"/>
                </a:solidFill>
                <a:latin typeface="Aileron"/>
                <a:ea typeface="Aileron"/>
                <a:cs typeface="Aileron"/>
                <a:sym typeface="Aileron"/>
              </a:rPr>
              <a:t>Vendor Risk Management Protocols</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Cybersecurity Playbooks and Automation</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Field Service Operations Playbook</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Communication and Continuation of Operations</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Estimated  Organization Cost Impact Based on CIs Data: Services, Users, Locations, Goods Delivered</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Engagement with Community and Service Providers</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Prioritize Security Strategic and Operational Goals</a:t>
            </a:r>
          </a:p>
        </p:txBody>
      </p:sp>
      <p:sp>
        <p:nvSpPr>
          <p:cNvPr id="11" name="TextBox 11"/>
          <p:cNvSpPr txBox="1"/>
          <p:nvPr/>
        </p:nvSpPr>
        <p:spPr>
          <a:xfrm>
            <a:off x="12205074" y="5638965"/>
            <a:ext cx="4529547" cy="4225925"/>
          </a:xfrm>
          <a:prstGeom prst="rect">
            <a:avLst/>
          </a:prstGeom>
        </p:spPr>
        <p:txBody>
          <a:bodyPr lIns="0" tIns="0" rIns="0" bIns="0" rtlCol="0" anchor="t">
            <a:spAutoFit/>
          </a:bodyPr>
          <a:lstStyle/>
          <a:p>
            <a:pPr marL="431802" lvl="1" indent="-215901" algn="l">
              <a:lnSpc>
                <a:spcPts val="2800"/>
              </a:lnSpc>
              <a:buFont typeface="Arial"/>
              <a:buChar char="•"/>
            </a:pPr>
            <a:r>
              <a:rPr lang="en-US" sz="2000">
                <a:solidFill>
                  <a:srgbClr val="FFFFFF"/>
                </a:solidFill>
                <a:latin typeface="Aileron"/>
                <a:ea typeface="Aileron"/>
                <a:cs typeface="Aileron"/>
                <a:sym typeface="Aileron"/>
              </a:rPr>
              <a:t>Regulatory Compliance Data and Reporting</a:t>
            </a:r>
          </a:p>
          <a:p>
            <a:pPr marL="431802" lvl="1" indent="-215901" algn="l">
              <a:lnSpc>
                <a:spcPts val="2800"/>
              </a:lnSpc>
              <a:buFont typeface="Arial"/>
              <a:buChar char="•"/>
            </a:pPr>
            <a:r>
              <a:rPr lang="en-US" sz="2000">
                <a:solidFill>
                  <a:srgbClr val="FFFFFF"/>
                </a:solidFill>
                <a:latin typeface="Aileron"/>
                <a:ea typeface="Aileron"/>
                <a:cs typeface="Aileron"/>
                <a:sym typeface="Aileron"/>
              </a:rPr>
              <a:t>Historical Cost of Security event and associated data to support: Housing and Development, Labor, Social Services, Health Services, Environmental Impact Actions and Policy to support Cybersecurity Initiatives</a:t>
            </a:r>
          </a:p>
          <a:p>
            <a:pPr marL="431802" lvl="1" indent="-215901" algn="l">
              <a:lnSpc>
                <a:spcPts val="2800"/>
              </a:lnSpc>
              <a:buFont typeface="Arial"/>
              <a:buChar char="•"/>
            </a:pPr>
            <a:r>
              <a:rPr lang="en-US" sz="2000">
                <a:solidFill>
                  <a:srgbClr val="FFFFFF"/>
                </a:solidFill>
                <a:latin typeface="Aileron"/>
                <a:ea typeface="Aileron"/>
                <a:cs typeface="Aileron"/>
                <a:sym typeface="Aileron"/>
              </a:rPr>
              <a:t>Foundation to support end to end mapping of rail routes to estimate impact at each phase of an event</a:t>
            </a:r>
          </a:p>
        </p:txBody>
      </p:sp>
      <p:sp>
        <p:nvSpPr>
          <p:cNvPr id="12" name="TextBox 12"/>
          <p:cNvSpPr txBox="1"/>
          <p:nvPr/>
        </p:nvSpPr>
        <p:spPr>
          <a:xfrm>
            <a:off x="1846846" y="5302059"/>
            <a:ext cx="2968403" cy="414175"/>
          </a:xfrm>
          <a:prstGeom prst="rect">
            <a:avLst/>
          </a:prstGeom>
        </p:spPr>
        <p:txBody>
          <a:bodyPr lIns="0" tIns="0" rIns="0" bIns="0" rtlCol="0" anchor="t">
            <a:spAutoFit/>
          </a:bodyPr>
          <a:lstStyle/>
          <a:p>
            <a:pPr algn="l">
              <a:lnSpc>
                <a:spcPts val="3421"/>
              </a:lnSpc>
            </a:pPr>
            <a:r>
              <a:rPr lang="en-US" sz="2443" b="1">
                <a:solidFill>
                  <a:srgbClr val="FE6544"/>
                </a:solidFill>
                <a:latin typeface="Garet Bold"/>
                <a:ea typeface="Garet Bold"/>
                <a:cs typeface="Garet Bold"/>
                <a:sym typeface="Garet Bold"/>
              </a:rPr>
              <a:t>Community</a:t>
            </a:r>
          </a:p>
        </p:txBody>
      </p:sp>
      <p:sp>
        <p:nvSpPr>
          <p:cNvPr id="13" name="TextBox 13"/>
          <p:cNvSpPr txBox="1"/>
          <p:nvPr/>
        </p:nvSpPr>
        <p:spPr>
          <a:xfrm>
            <a:off x="6952782" y="5302059"/>
            <a:ext cx="4080694" cy="414175"/>
          </a:xfrm>
          <a:prstGeom prst="rect">
            <a:avLst/>
          </a:prstGeom>
        </p:spPr>
        <p:txBody>
          <a:bodyPr lIns="0" tIns="0" rIns="0" bIns="0" rtlCol="0" anchor="t">
            <a:spAutoFit/>
          </a:bodyPr>
          <a:lstStyle/>
          <a:p>
            <a:pPr algn="l">
              <a:lnSpc>
                <a:spcPts val="3421"/>
              </a:lnSpc>
            </a:pPr>
            <a:r>
              <a:rPr lang="en-US" sz="2443" b="1" dirty="0">
                <a:solidFill>
                  <a:srgbClr val="FE6544"/>
                </a:solidFill>
                <a:latin typeface="Garet Bold"/>
                <a:ea typeface="Garet Bold"/>
                <a:cs typeface="Garet Bold"/>
                <a:sym typeface="Garet Bold"/>
              </a:rPr>
              <a:t>Community Operations</a:t>
            </a:r>
          </a:p>
        </p:txBody>
      </p:sp>
      <p:sp>
        <p:nvSpPr>
          <p:cNvPr id="14" name="TextBox 14"/>
          <p:cNvSpPr txBox="1"/>
          <p:nvPr/>
        </p:nvSpPr>
        <p:spPr>
          <a:xfrm>
            <a:off x="12205074" y="5302059"/>
            <a:ext cx="3355414" cy="414175"/>
          </a:xfrm>
          <a:prstGeom prst="rect">
            <a:avLst/>
          </a:prstGeom>
        </p:spPr>
        <p:txBody>
          <a:bodyPr lIns="0" tIns="0" rIns="0" bIns="0" rtlCol="0" anchor="t">
            <a:spAutoFit/>
          </a:bodyPr>
          <a:lstStyle/>
          <a:p>
            <a:pPr algn="l">
              <a:lnSpc>
                <a:spcPts val="3421"/>
              </a:lnSpc>
            </a:pPr>
            <a:r>
              <a:rPr lang="en-US" sz="2443" b="1">
                <a:solidFill>
                  <a:srgbClr val="FE6544"/>
                </a:solidFill>
                <a:latin typeface="Garet Bold"/>
                <a:ea typeface="Garet Bold"/>
                <a:cs typeface="Garet Bold"/>
                <a:sym typeface="Garet Bold"/>
              </a:rPr>
              <a:t>Federal, State, Local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246654" y="1374627"/>
            <a:ext cx="4041346" cy="6946063"/>
          </a:xfrm>
          <a:custGeom>
            <a:avLst/>
            <a:gdLst/>
            <a:ahLst/>
            <a:cxnLst/>
            <a:rect l="l" t="t" r="r" b="b"/>
            <a:pathLst>
              <a:path w="4041346" h="6946063">
                <a:moveTo>
                  <a:pt x="0" y="0"/>
                </a:moveTo>
                <a:lnTo>
                  <a:pt x="4041346" y="0"/>
                </a:lnTo>
                <a:lnTo>
                  <a:pt x="4041346" y="6946063"/>
                </a:lnTo>
                <a:lnTo>
                  <a:pt x="0" y="694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089766" y="6849744"/>
            <a:ext cx="2131344" cy="1292127"/>
          </a:xfrm>
          <a:custGeom>
            <a:avLst/>
            <a:gdLst/>
            <a:ahLst/>
            <a:cxnLst/>
            <a:rect l="l" t="t" r="r" b="b"/>
            <a:pathLst>
              <a:path w="2131344" h="1292127">
                <a:moveTo>
                  <a:pt x="0" y="0"/>
                </a:moveTo>
                <a:lnTo>
                  <a:pt x="2131344" y="0"/>
                </a:lnTo>
                <a:lnTo>
                  <a:pt x="2131344" y="1292127"/>
                </a:lnTo>
                <a:lnTo>
                  <a:pt x="0" y="1292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9769935" y="1676219"/>
            <a:ext cx="2771005" cy="1963950"/>
          </a:xfrm>
          <a:custGeom>
            <a:avLst/>
            <a:gdLst/>
            <a:ahLst/>
            <a:cxnLst/>
            <a:rect l="l" t="t" r="r" b="b"/>
            <a:pathLst>
              <a:path w="2771005" h="1963950">
                <a:moveTo>
                  <a:pt x="0" y="0"/>
                </a:moveTo>
                <a:lnTo>
                  <a:pt x="2771005" y="0"/>
                </a:lnTo>
                <a:lnTo>
                  <a:pt x="2771005" y="1963950"/>
                </a:lnTo>
                <a:lnTo>
                  <a:pt x="0" y="1963950"/>
                </a:lnTo>
                <a:lnTo>
                  <a:pt x="0" y="0"/>
                </a:lnTo>
                <a:close/>
              </a:path>
            </a:pathLst>
          </a:custGeom>
          <a:blipFill>
            <a:blip r:embed="rId8"/>
            <a:stretch>
              <a:fillRect/>
            </a:stretch>
          </a:blipFill>
        </p:spPr>
        <p:txBody>
          <a:bodyPr/>
          <a:lstStyle/>
          <a:p>
            <a:endParaRPr lang="en-US"/>
          </a:p>
        </p:txBody>
      </p:sp>
      <p:sp>
        <p:nvSpPr>
          <p:cNvPr id="9" name="Freeform 9"/>
          <p:cNvSpPr/>
          <p:nvPr/>
        </p:nvSpPr>
        <p:spPr>
          <a:xfrm>
            <a:off x="8639798" y="3640169"/>
            <a:ext cx="3380556" cy="2793184"/>
          </a:xfrm>
          <a:custGeom>
            <a:avLst/>
            <a:gdLst/>
            <a:ahLst/>
            <a:cxnLst/>
            <a:rect l="l" t="t" r="r" b="b"/>
            <a:pathLst>
              <a:path w="3380556" h="2793184">
                <a:moveTo>
                  <a:pt x="0" y="0"/>
                </a:moveTo>
                <a:lnTo>
                  <a:pt x="3380556" y="0"/>
                </a:lnTo>
                <a:lnTo>
                  <a:pt x="3380556" y="2793184"/>
                </a:lnTo>
                <a:lnTo>
                  <a:pt x="0" y="2793184"/>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1028700" y="1340264"/>
            <a:ext cx="6729257" cy="2148840"/>
          </a:xfrm>
          <a:prstGeom prst="rect">
            <a:avLst/>
          </a:prstGeom>
        </p:spPr>
        <p:txBody>
          <a:bodyPr lIns="0" tIns="0" rIns="0" bIns="0" rtlCol="0" anchor="t">
            <a:spAutoFit/>
          </a:bodyPr>
          <a:lstStyle/>
          <a:p>
            <a:pPr algn="l">
              <a:lnSpc>
                <a:spcPts val="8580"/>
              </a:lnSpc>
            </a:pPr>
            <a:r>
              <a:rPr lang="en-US" sz="6500" b="1">
                <a:solidFill>
                  <a:srgbClr val="FE6544"/>
                </a:solidFill>
                <a:latin typeface="Garet Bold"/>
                <a:ea typeface="Garet Bold"/>
                <a:cs typeface="Garet Bold"/>
                <a:sym typeface="Garet Bold"/>
              </a:rPr>
              <a:t>Future Considerations</a:t>
            </a:r>
          </a:p>
        </p:txBody>
      </p:sp>
      <p:sp>
        <p:nvSpPr>
          <p:cNvPr id="11" name="TextBox 11"/>
          <p:cNvSpPr txBox="1"/>
          <p:nvPr/>
        </p:nvSpPr>
        <p:spPr>
          <a:xfrm>
            <a:off x="1095665" y="4498409"/>
            <a:ext cx="6431712" cy="2463800"/>
          </a:xfrm>
          <a:prstGeom prst="rect">
            <a:avLst/>
          </a:prstGeom>
        </p:spPr>
        <p:txBody>
          <a:bodyPr lIns="0" tIns="0" rIns="0" bIns="0" rtlCol="0" anchor="t">
            <a:spAutoFit/>
          </a:bodyPr>
          <a:lstStyle/>
          <a:p>
            <a:pPr marL="431802" lvl="1" indent="-215901" algn="l">
              <a:lnSpc>
                <a:spcPts val="2800"/>
              </a:lnSpc>
              <a:buFont typeface="Arial"/>
              <a:buChar char="•"/>
            </a:pPr>
            <a:r>
              <a:rPr lang="en-US" sz="2000">
                <a:solidFill>
                  <a:srgbClr val="F5F5F5"/>
                </a:solidFill>
                <a:latin typeface="Aileron"/>
                <a:ea typeface="Aileron"/>
                <a:cs typeface="Aileron"/>
                <a:sym typeface="Aileron"/>
              </a:rPr>
              <a:t>Integrations with Platform As Service (PaaS)</a:t>
            </a:r>
          </a:p>
          <a:p>
            <a:pPr marL="431802" lvl="1" indent="-215901" algn="l">
              <a:lnSpc>
                <a:spcPts val="2800"/>
              </a:lnSpc>
              <a:buFont typeface="Arial"/>
              <a:buChar char="•"/>
            </a:pPr>
            <a:r>
              <a:rPr lang="en-US" sz="2000">
                <a:solidFill>
                  <a:srgbClr val="F5F5F5"/>
                </a:solidFill>
                <a:latin typeface="Aileron"/>
                <a:ea typeface="Aileron"/>
                <a:cs typeface="Aileron"/>
                <a:sym typeface="Aileron"/>
              </a:rPr>
              <a:t>CMDB Integration with Aviation, Shipping Container</a:t>
            </a:r>
          </a:p>
          <a:p>
            <a:pPr marL="431802" lvl="1" indent="-215901" algn="l">
              <a:lnSpc>
                <a:spcPts val="2800"/>
              </a:lnSpc>
              <a:buFont typeface="Arial"/>
              <a:buChar char="•"/>
            </a:pPr>
            <a:r>
              <a:rPr lang="en-US" sz="2000">
                <a:solidFill>
                  <a:srgbClr val="F5F5F5"/>
                </a:solidFill>
                <a:latin typeface="Aileron"/>
                <a:ea typeface="Aileron"/>
                <a:cs typeface="Aileron"/>
                <a:sym typeface="Aileron"/>
              </a:rPr>
              <a:t>Creating Integrated Cybersecurity Ecosystem for CMDB All Transportation Verticals</a:t>
            </a:r>
          </a:p>
          <a:p>
            <a:pPr marL="431802" lvl="1" indent="-215901" algn="l">
              <a:lnSpc>
                <a:spcPts val="2800"/>
              </a:lnSpc>
              <a:buFont typeface="Arial"/>
              <a:buChar char="•"/>
            </a:pPr>
            <a:r>
              <a:rPr lang="en-US" sz="2000">
                <a:solidFill>
                  <a:srgbClr val="F5F5F5"/>
                </a:solidFill>
                <a:latin typeface="Aileron"/>
                <a:ea typeface="Aileron"/>
                <a:cs typeface="Aileron"/>
                <a:sym typeface="Aileron"/>
              </a:rPr>
              <a:t>Monthly Training and Awareness with organizations and service providers</a:t>
            </a:r>
          </a:p>
          <a:p>
            <a:pPr marL="431802" lvl="1" indent="-215901" algn="l">
              <a:lnSpc>
                <a:spcPts val="2800"/>
              </a:lnSpc>
              <a:buFont typeface="Arial"/>
              <a:buChar char="•"/>
            </a:pPr>
            <a:r>
              <a:rPr lang="en-US" sz="2000">
                <a:solidFill>
                  <a:srgbClr val="F5F5F5"/>
                </a:solidFill>
                <a:latin typeface="Aileron"/>
                <a:ea typeface="Aileron"/>
                <a:cs typeface="Aileron"/>
                <a:sym typeface="Aileron"/>
              </a:rPr>
              <a:t>Community Engagement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grpSp>
        <p:nvGrpSpPr>
          <p:cNvPr id="2" name="Group 2"/>
          <p:cNvGrpSpPr/>
          <p:nvPr/>
        </p:nvGrpSpPr>
        <p:grpSpPr>
          <a:xfrm>
            <a:off x="-5362819" y="1545676"/>
            <a:ext cx="13306457" cy="133064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C6C"/>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9680320" y="0"/>
            <a:ext cx="8607680" cy="10287000"/>
            <a:chOff x="0" y="0"/>
            <a:chExt cx="2267043" cy="2709333"/>
          </a:xfrm>
        </p:grpSpPr>
        <p:sp>
          <p:nvSpPr>
            <p:cNvPr id="6" name="Freeform 6"/>
            <p:cNvSpPr/>
            <p:nvPr/>
          </p:nvSpPr>
          <p:spPr>
            <a:xfrm>
              <a:off x="0" y="0"/>
              <a:ext cx="2267043" cy="2709333"/>
            </a:xfrm>
            <a:custGeom>
              <a:avLst/>
              <a:gdLst/>
              <a:ahLst/>
              <a:cxnLst/>
              <a:rect l="l" t="t" r="r" b="b"/>
              <a:pathLst>
                <a:path w="2267043" h="2709333">
                  <a:moveTo>
                    <a:pt x="0" y="0"/>
                  </a:moveTo>
                  <a:lnTo>
                    <a:pt x="2267043" y="0"/>
                  </a:lnTo>
                  <a:lnTo>
                    <a:pt x="2267043" y="2709333"/>
                  </a:lnTo>
                  <a:lnTo>
                    <a:pt x="0" y="2709333"/>
                  </a:lnTo>
                  <a:close/>
                </a:path>
              </a:pathLst>
            </a:custGeom>
            <a:solidFill>
              <a:srgbClr val="010D4B"/>
            </a:solidFill>
          </p:spPr>
          <p:txBody>
            <a:bodyPr/>
            <a:lstStyle/>
            <a:p>
              <a:endParaRPr lang="en-US"/>
            </a:p>
          </p:txBody>
        </p:sp>
        <p:sp>
          <p:nvSpPr>
            <p:cNvPr id="7" name="TextBox 7"/>
            <p:cNvSpPr txBox="1"/>
            <p:nvPr/>
          </p:nvSpPr>
          <p:spPr>
            <a:xfrm>
              <a:off x="0" y="-47625"/>
              <a:ext cx="2267043" cy="2756958"/>
            </a:xfrm>
            <a:prstGeom prst="rect">
              <a:avLst/>
            </a:prstGeom>
          </p:spPr>
          <p:txBody>
            <a:bodyPr lIns="76200" tIns="76200" rIns="76200" bIns="76200" rtlCol="0" anchor="ctr"/>
            <a:lstStyle/>
            <a:p>
              <a:pPr algn="ctr">
                <a:lnSpc>
                  <a:spcPts val="3359"/>
                </a:lnSpc>
              </a:pPr>
              <a:endParaRPr/>
            </a:p>
          </p:txBody>
        </p:sp>
      </p:grpSp>
      <p:sp>
        <p:nvSpPr>
          <p:cNvPr id="8" name="Freeform 8"/>
          <p:cNvSpPr/>
          <p:nvPr/>
        </p:nvSpPr>
        <p:spPr>
          <a:xfrm>
            <a:off x="707942" y="0"/>
            <a:ext cx="8242983" cy="10287000"/>
          </a:xfrm>
          <a:custGeom>
            <a:avLst/>
            <a:gdLst/>
            <a:ahLst/>
            <a:cxnLst/>
            <a:rect l="l" t="t" r="r" b="b"/>
            <a:pathLst>
              <a:path w="8242983" h="10287000">
                <a:moveTo>
                  <a:pt x="0" y="0"/>
                </a:moveTo>
                <a:lnTo>
                  <a:pt x="8242983" y="0"/>
                </a:lnTo>
                <a:lnTo>
                  <a:pt x="8242983" y="10287000"/>
                </a:lnTo>
                <a:lnTo>
                  <a:pt x="0" y="10287000"/>
                </a:lnTo>
                <a:lnTo>
                  <a:pt x="0" y="0"/>
                </a:lnTo>
                <a:close/>
              </a:path>
            </a:pathLst>
          </a:custGeom>
          <a:blipFill>
            <a:blip r:embed="rId2"/>
            <a:stretch>
              <a:fillRect t="-3420" b="-3420"/>
            </a:stretch>
          </a:blipFill>
        </p:spPr>
        <p:txBody>
          <a:bodyPr/>
          <a:lstStyle/>
          <a:p>
            <a:endParaRPr lang="en-US"/>
          </a:p>
        </p:txBody>
      </p:sp>
      <p:grpSp>
        <p:nvGrpSpPr>
          <p:cNvPr id="9" name="Group 9"/>
          <p:cNvGrpSpPr/>
          <p:nvPr/>
        </p:nvGrpSpPr>
        <p:grpSpPr>
          <a:xfrm>
            <a:off x="10750091" y="2012717"/>
            <a:ext cx="6468137" cy="4368114"/>
            <a:chOff x="0" y="0"/>
            <a:chExt cx="8624183" cy="5824153"/>
          </a:xfrm>
        </p:grpSpPr>
        <p:sp>
          <p:nvSpPr>
            <p:cNvPr id="10" name="TextBox 10"/>
            <p:cNvSpPr txBox="1"/>
            <p:nvPr/>
          </p:nvSpPr>
          <p:spPr>
            <a:xfrm>
              <a:off x="0" y="76200"/>
              <a:ext cx="8624183" cy="1441347"/>
            </a:xfrm>
            <a:prstGeom prst="rect">
              <a:avLst/>
            </a:prstGeom>
          </p:spPr>
          <p:txBody>
            <a:bodyPr lIns="0" tIns="0" rIns="0" bIns="0" rtlCol="0" anchor="t">
              <a:spAutoFit/>
            </a:bodyPr>
            <a:lstStyle/>
            <a:p>
              <a:pPr marL="0" lvl="0" indent="0" algn="ctr">
                <a:lnSpc>
                  <a:spcPts val="8243"/>
                </a:lnSpc>
              </a:pPr>
              <a:r>
                <a:rPr lang="en-US" sz="7493" b="1">
                  <a:solidFill>
                    <a:srgbClr val="FE6544"/>
                  </a:solidFill>
                  <a:latin typeface="Garet Bold"/>
                  <a:ea typeface="Garet Bold"/>
                  <a:cs typeface="Garet Bold"/>
                  <a:sym typeface="Garet Bold"/>
                </a:rPr>
                <a:t>Introduction</a:t>
              </a:r>
            </a:p>
          </p:txBody>
        </p:sp>
        <p:sp>
          <p:nvSpPr>
            <p:cNvPr id="11" name="TextBox 11"/>
            <p:cNvSpPr txBox="1"/>
            <p:nvPr/>
          </p:nvSpPr>
          <p:spPr>
            <a:xfrm>
              <a:off x="0" y="1863181"/>
              <a:ext cx="8624183" cy="3960971"/>
            </a:xfrm>
            <a:prstGeom prst="rect">
              <a:avLst/>
            </a:prstGeom>
          </p:spPr>
          <p:txBody>
            <a:bodyPr lIns="0" tIns="0" rIns="0" bIns="0" rtlCol="0" anchor="t">
              <a:spAutoFit/>
            </a:bodyPr>
            <a:lstStyle/>
            <a:p>
              <a:pPr marL="0" lvl="0" indent="0" algn="ctr">
                <a:lnSpc>
                  <a:spcPts val="3996"/>
                </a:lnSpc>
              </a:pPr>
              <a:r>
                <a:rPr lang="en-US" sz="2854">
                  <a:solidFill>
                    <a:srgbClr val="F5F5F5"/>
                  </a:solidFill>
                  <a:latin typeface="Aileron"/>
                  <a:ea typeface="Aileron"/>
                  <a:cs typeface="Aileron"/>
                  <a:sym typeface="Aileron"/>
                </a:rPr>
                <a:t>About Calvin Gerald-Kornmann </a:t>
              </a:r>
            </a:p>
            <a:p>
              <a:pPr marL="0" lvl="0" indent="0" algn="ctr">
                <a:lnSpc>
                  <a:spcPts val="3996"/>
                </a:lnSpc>
              </a:pPr>
              <a:r>
                <a:rPr lang="en-US" sz="2854">
                  <a:solidFill>
                    <a:srgbClr val="F5F5F5"/>
                  </a:solidFill>
                  <a:latin typeface="Aileron"/>
                  <a:ea typeface="Aileron"/>
                  <a:cs typeface="Aileron"/>
                  <a:sym typeface="Aileron"/>
                </a:rPr>
                <a:t>Overview of Research</a:t>
              </a:r>
            </a:p>
            <a:p>
              <a:pPr marL="0" lvl="0" indent="0" algn="ctr">
                <a:lnSpc>
                  <a:spcPts val="3996"/>
                </a:lnSpc>
              </a:pPr>
              <a:r>
                <a:rPr lang="en-US" sz="2854">
                  <a:solidFill>
                    <a:srgbClr val="F5F5F5"/>
                  </a:solidFill>
                  <a:latin typeface="Aileron"/>
                  <a:ea typeface="Aileron"/>
                  <a:cs typeface="Aileron"/>
                  <a:sym typeface="Aileron"/>
                </a:rPr>
                <a:t>Methods</a:t>
              </a:r>
            </a:p>
            <a:p>
              <a:pPr marL="0" lvl="0" indent="0" algn="ctr">
                <a:lnSpc>
                  <a:spcPts val="3996"/>
                </a:lnSpc>
              </a:pPr>
              <a:r>
                <a:rPr lang="en-US" sz="2854">
                  <a:solidFill>
                    <a:srgbClr val="F5F5F5"/>
                  </a:solidFill>
                  <a:latin typeface="Aileron"/>
                  <a:ea typeface="Aileron"/>
                  <a:cs typeface="Aileron"/>
                  <a:sym typeface="Aileron"/>
                </a:rPr>
                <a:t>Why this and Why Now?</a:t>
              </a:r>
            </a:p>
            <a:p>
              <a:pPr marL="0" lvl="0" indent="0" algn="ctr">
                <a:lnSpc>
                  <a:spcPts val="3996"/>
                </a:lnSpc>
              </a:pPr>
              <a:r>
                <a:rPr lang="en-US" sz="2854">
                  <a:solidFill>
                    <a:srgbClr val="F5F5F5"/>
                  </a:solidFill>
                  <a:latin typeface="Aileron"/>
                  <a:ea typeface="Aileron"/>
                  <a:cs typeface="Aileron"/>
                  <a:sym typeface="Aileron"/>
                </a:rPr>
                <a:t>Let’s Talk Configuration Management Database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27530" y="979413"/>
            <a:ext cx="2428427" cy="824816"/>
          </a:xfrm>
          <a:custGeom>
            <a:avLst/>
            <a:gdLst/>
            <a:ahLst/>
            <a:cxnLst/>
            <a:rect l="l" t="t" r="r" b="b"/>
            <a:pathLst>
              <a:path w="2428427" h="824816">
                <a:moveTo>
                  <a:pt x="0" y="0"/>
                </a:moveTo>
                <a:lnTo>
                  <a:pt x="2428427" y="0"/>
                </a:lnTo>
                <a:lnTo>
                  <a:pt x="2428427" y="824815"/>
                </a:lnTo>
                <a:lnTo>
                  <a:pt x="0" y="824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5792603" y="1663699"/>
            <a:ext cx="7085569" cy="1708151"/>
          </a:xfrm>
          <a:prstGeom prst="rect">
            <a:avLst/>
          </a:prstGeom>
        </p:spPr>
        <p:txBody>
          <a:bodyPr lIns="0" tIns="0" rIns="0" bIns="0" rtlCol="0" anchor="t">
            <a:spAutoFit/>
          </a:bodyPr>
          <a:lstStyle/>
          <a:p>
            <a:pPr algn="ctr">
              <a:lnSpc>
                <a:spcPts val="13999"/>
              </a:lnSpc>
            </a:pPr>
            <a:r>
              <a:rPr lang="en-US" sz="9999" b="1">
                <a:solidFill>
                  <a:srgbClr val="FE6544"/>
                </a:solidFill>
                <a:latin typeface="Garet Bold"/>
                <a:ea typeface="Garet Bold"/>
                <a:cs typeface="Garet Bold"/>
                <a:sym typeface="Garet Bold"/>
              </a:rPr>
              <a:t>Together </a:t>
            </a:r>
          </a:p>
        </p:txBody>
      </p:sp>
      <p:sp>
        <p:nvSpPr>
          <p:cNvPr id="5" name="TextBox 5"/>
          <p:cNvSpPr txBox="1"/>
          <p:nvPr/>
        </p:nvSpPr>
        <p:spPr>
          <a:xfrm>
            <a:off x="6828739" y="3883651"/>
            <a:ext cx="4343440" cy="1377206"/>
          </a:xfrm>
          <a:prstGeom prst="rect">
            <a:avLst/>
          </a:prstGeom>
        </p:spPr>
        <p:txBody>
          <a:bodyPr lIns="0" tIns="0" rIns="0" bIns="0" rtlCol="0" anchor="t">
            <a:spAutoFit/>
          </a:bodyPr>
          <a:lstStyle/>
          <a:p>
            <a:pPr algn="ctr">
              <a:lnSpc>
                <a:spcPts val="11240"/>
              </a:lnSpc>
            </a:pPr>
            <a:r>
              <a:rPr lang="en-US" sz="8029">
                <a:solidFill>
                  <a:srgbClr val="FFFFFF"/>
                </a:solidFill>
                <a:latin typeface="Garet"/>
                <a:ea typeface="Garet"/>
                <a:cs typeface="Garet"/>
                <a:sym typeface="Garet"/>
              </a:rPr>
              <a:t>lets</a:t>
            </a:r>
          </a:p>
        </p:txBody>
      </p:sp>
      <p:sp>
        <p:nvSpPr>
          <p:cNvPr id="6" name="TextBox 6"/>
          <p:cNvSpPr txBox="1"/>
          <p:nvPr/>
        </p:nvSpPr>
        <p:spPr>
          <a:xfrm>
            <a:off x="5457675" y="5903599"/>
            <a:ext cx="7085569" cy="1708151"/>
          </a:xfrm>
          <a:prstGeom prst="rect">
            <a:avLst/>
          </a:prstGeom>
        </p:spPr>
        <p:txBody>
          <a:bodyPr lIns="0" tIns="0" rIns="0" bIns="0" rtlCol="0" anchor="t">
            <a:spAutoFit/>
          </a:bodyPr>
          <a:lstStyle/>
          <a:p>
            <a:pPr algn="ctr">
              <a:lnSpc>
                <a:spcPts val="13999"/>
              </a:lnSpc>
            </a:pPr>
            <a:r>
              <a:rPr lang="en-US" sz="9999" b="1">
                <a:solidFill>
                  <a:srgbClr val="FE6544"/>
                </a:solidFill>
                <a:latin typeface="Garet Bold"/>
                <a:ea typeface="Garet Bold"/>
                <a:cs typeface="Garet Bold"/>
                <a:sym typeface="Garet Bold"/>
              </a:rPr>
              <a:t>Win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grpSp>
        <p:nvGrpSpPr>
          <p:cNvPr id="2" name="Group 2"/>
          <p:cNvGrpSpPr/>
          <p:nvPr/>
        </p:nvGrpSpPr>
        <p:grpSpPr>
          <a:xfrm>
            <a:off x="-5362819" y="1545676"/>
            <a:ext cx="13306457" cy="133064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C6C"/>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271999" y="2070389"/>
            <a:ext cx="10138099" cy="6146222"/>
          </a:xfrm>
          <a:custGeom>
            <a:avLst/>
            <a:gdLst/>
            <a:ahLst/>
            <a:cxnLst/>
            <a:rect l="l" t="t" r="r" b="b"/>
            <a:pathLst>
              <a:path w="10138099" h="6146222">
                <a:moveTo>
                  <a:pt x="0" y="0"/>
                </a:moveTo>
                <a:lnTo>
                  <a:pt x="10138099" y="0"/>
                </a:lnTo>
                <a:lnTo>
                  <a:pt x="10138099" y="6146222"/>
                </a:lnTo>
                <a:lnTo>
                  <a:pt x="0" y="6146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1508355" y="4228600"/>
            <a:ext cx="5808095" cy="5011775"/>
            <a:chOff x="0" y="0"/>
            <a:chExt cx="7744127" cy="6682366"/>
          </a:xfrm>
        </p:grpSpPr>
        <p:sp>
          <p:nvSpPr>
            <p:cNvPr id="7" name="TextBox 7"/>
            <p:cNvSpPr txBox="1"/>
            <p:nvPr/>
          </p:nvSpPr>
          <p:spPr>
            <a:xfrm>
              <a:off x="261282" y="595256"/>
              <a:ext cx="7406645" cy="6087110"/>
            </a:xfrm>
            <a:prstGeom prst="rect">
              <a:avLst/>
            </a:prstGeom>
          </p:spPr>
          <p:txBody>
            <a:bodyPr lIns="0" tIns="0" rIns="0" bIns="0" rtlCol="0" anchor="t">
              <a:spAutoFit/>
            </a:bodyPr>
            <a:lstStyle/>
            <a:p>
              <a:pPr marL="0" lvl="0" indent="0" algn="l">
                <a:lnSpc>
                  <a:spcPts val="3607"/>
                </a:lnSpc>
              </a:pPr>
              <a:r>
                <a:rPr lang="en-US" sz="2775">
                  <a:solidFill>
                    <a:srgbClr val="F5F5F5"/>
                  </a:solidFill>
                  <a:latin typeface="Aileron"/>
                  <a:ea typeface="Aileron"/>
                  <a:cs typeface="Aileron"/>
                  <a:sym typeface="Aileron"/>
                </a:rPr>
                <a:t>The rail industry plays a vital role in the transportation of goods and people, making it a critical infrastructure sector that must prioritize cybersecurity enabling integration of agency and community support to mitigate security incidents and ensure proper training and preparation in the event of a security incident</a:t>
              </a:r>
            </a:p>
          </p:txBody>
        </p:sp>
        <p:sp>
          <p:nvSpPr>
            <p:cNvPr id="8" name="AutoShape 8"/>
            <p:cNvSpPr/>
            <p:nvPr/>
          </p:nvSpPr>
          <p:spPr>
            <a:xfrm>
              <a:off x="0" y="69850"/>
              <a:ext cx="7744127" cy="0"/>
            </a:xfrm>
            <a:prstGeom prst="line">
              <a:avLst/>
            </a:prstGeom>
            <a:ln w="139700" cap="flat">
              <a:solidFill>
                <a:srgbClr val="3B367C"/>
              </a:solidFill>
              <a:prstDash val="solid"/>
              <a:headEnd type="none" w="sm" len="sm"/>
              <a:tailEnd type="none" w="sm" len="sm"/>
            </a:ln>
          </p:spPr>
          <p:txBody>
            <a:bodyPr/>
            <a:lstStyle/>
            <a:p>
              <a:endParaRPr lang="en-US"/>
            </a:p>
          </p:txBody>
        </p:sp>
      </p:grpSp>
      <p:sp>
        <p:nvSpPr>
          <p:cNvPr id="9" name="TextBox 9"/>
          <p:cNvSpPr txBox="1"/>
          <p:nvPr/>
        </p:nvSpPr>
        <p:spPr>
          <a:xfrm>
            <a:off x="10719813" y="1710618"/>
            <a:ext cx="6539487" cy="2273300"/>
          </a:xfrm>
          <a:prstGeom prst="rect">
            <a:avLst/>
          </a:prstGeom>
        </p:spPr>
        <p:txBody>
          <a:bodyPr lIns="0" tIns="0" rIns="0" bIns="0" rtlCol="0" anchor="t">
            <a:spAutoFit/>
          </a:bodyPr>
          <a:lstStyle/>
          <a:p>
            <a:pPr algn="r">
              <a:lnSpc>
                <a:spcPts val="9100"/>
              </a:lnSpc>
            </a:pPr>
            <a:r>
              <a:rPr lang="en-US" sz="6500" b="1">
                <a:solidFill>
                  <a:srgbClr val="FE6544"/>
                </a:solidFill>
                <a:latin typeface="Garet Bold"/>
                <a:ea typeface="Garet Bold"/>
                <a:cs typeface="Garet Bold"/>
                <a:sym typeface="Garet Bold"/>
              </a:rPr>
              <a:t>Rail = Backbone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grpSp>
        <p:nvGrpSpPr>
          <p:cNvPr id="2" name="Group 2"/>
          <p:cNvGrpSpPr/>
          <p:nvPr/>
        </p:nvGrpSpPr>
        <p:grpSpPr>
          <a:xfrm>
            <a:off x="-5362819" y="1545676"/>
            <a:ext cx="13306457" cy="133064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C6C"/>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271999" y="2070389"/>
            <a:ext cx="10138099" cy="6146222"/>
          </a:xfrm>
          <a:custGeom>
            <a:avLst/>
            <a:gdLst/>
            <a:ahLst/>
            <a:cxnLst/>
            <a:rect l="l" t="t" r="r" b="b"/>
            <a:pathLst>
              <a:path w="10138099" h="6146222">
                <a:moveTo>
                  <a:pt x="0" y="0"/>
                </a:moveTo>
                <a:lnTo>
                  <a:pt x="10138099" y="0"/>
                </a:lnTo>
                <a:lnTo>
                  <a:pt x="10138099" y="6146222"/>
                </a:lnTo>
                <a:lnTo>
                  <a:pt x="0" y="6146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1508355" y="3771400"/>
            <a:ext cx="5808095" cy="5926175"/>
            <a:chOff x="0" y="0"/>
            <a:chExt cx="7744127" cy="7901566"/>
          </a:xfrm>
        </p:grpSpPr>
        <p:sp>
          <p:nvSpPr>
            <p:cNvPr id="7" name="TextBox 7"/>
            <p:cNvSpPr txBox="1"/>
            <p:nvPr/>
          </p:nvSpPr>
          <p:spPr>
            <a:xfrm>
              <a:off x="261282" y="595256"/>
              <a:ext cx="7406645" cy="7306310"/>
            </a:xfrm>
            <a:prstGeom prst="rect">
              <a:avLst/>
            </a:prstGeom>
          </p:spPr>
          <p:txBody>
            <a:bodyPr lIns="0" tIns="0" rIns="0" bIns="0" rtlCol="0" anchor="t">
              <a:spAutoFit/>
            </a:bodyPr>
            <a:lstStyle/>
            <a:p>
              <a:pPr marL="599122" lvl="1" indent="-299561" algn="l">
                <a:lnSpc>
                  <a:spcPts val="3607"/>
                </a:lnSpc>
                <a:buFont typeface="Arial"/>
                <a:buChar char="•"/>
              </a:pPr>
              <a:r>
                <a:rPr lang="en-US" sz="2775">
                  <a:solidFill>
                    <a:srgbClr val="F5F5F5"/>
                  </a:solidFill>
                  <a:latin typeface="Aileron"/>
                  <a:ea typeface="Aileron"/>
                  <a:cs typeface="Aileron"/>
                  <a:sym typeface="Aileron"/>
                </a:rPr>
                <a:t>Digital Transformation and Modernization Initiatives are in progress within the rail industry to support strategic and operational goals</a:t>
              </a:r>
            </a:p>
            <a:p>
              <a:pPr marL="599122" lvl="1" indent="-299561" algn="l">
                <a:lnSpc>
                  <a:spcPts val="3607"/>
                </a:lnSpc>
                <a:buFont typeface="Arial"/>
                <a:buChar char="•"/>
              </a:pPr>
              <a:r>
                <a:rPr lang="en-US" sz="2775">
                  <a:solidFill>
                    <a:srgbClr val="F5F5F5"/>
                  </a:solidFill>
                  <a:latin typeface="Aileron"/>
                  <a:ea typeface="Aileron"/>
                  <a:cs typeface="Aileron"/>
                  <a:sym typeface="Aileron"/>
                </a:rPr>
                <a:t>Increased vulnerability with transformation efforts and integrating infrastructure to support the mission</a:t>
              </a:r>
            </a:p>
            <a:p>
              <a:pPr marL="599122" lvl="1" indent="-299561" algn="l">
                <a:lnSpc>
                  <a:spcPts val="3607"/>
                </a:lnSpc>
                <a:buFont typeface="Arial"/>
                <a:buChar char="•"/>
              </a:pPr>
              <a:r>
                <a:rPr lang="en-US" sz="2775">
                  <a:solidFill>
                    <a:srgbClr val="F5F5F5"/>
                  </a:solidFill>
                  <a:latin typeface="Aileron"/>
                  <a:ea typeface="Aileron"/>
                  <a:cs typeface="Aileron"/>
                  <a:sym typeface="Aileron"/>
                </a:rPr>
                <a:t>There have been  cybersecurity events that impacted rail</a:t>
              </a:r>
            </a:p>
            <a:p>
              <a:pPr marL="0" lvl="0" indent="0" algn="l">
                <a:lnSpc>
                  <a:spcPts val="3607"/>
                </a:lnSpc>
              </a:pPr>
              <a:endParaRPr lang="en-US" sz="2775">
                <a:solidFill>
                  <a:srgbClr val="F5F5F5"/>
                </a:solidFill>
                <a:latin typeface="Aileron"/>
                <a:ea typeface="Aileron"/>
                <a:cs typeface="Aileron"/>
                <a:sym typeface="Aileron"/>
              </a:endParaRPr>
            </a:p>
          </p:txBody>
        </p:sp>
        <p:sp>
          <p:nvSpPr>
            <p:cNvPr id="8" name="AutoShape 8"/>
            <p:cNvSpPr/>
            <p:nvPr/>
          </p:nvSpPr>
          <p:spPr>
            <a:xfrm>
              <a:off x="0" y="69850"/>
              <a:ext cx="7744127" cy="0"/>
            </a:xfrm>
            <a:prstGeom prst="line">
              <a:avLst/>
            </a:prstGeom>
            <a:ln w="139700" cap="flat">
              <a:solidFill>
                <a:srgbClr val="3B367C"/>
              </a:solidFill>
              <a:prstDash val="solid"/>
              <a:headEnd type="none" w="sm" len="sm"/>
              <a:tailEnd type="none" w="sm" len="sm"/>
            </a:ln>
          </p:spPr>
          <p:txBody>
            <a:bodyPr/>
            <a:lstStyle/>
            <a:p>
              <a:endParaRPr lang="en-US"/>
            </a:p>
          </p:txBody>
        </p:sp>
      </p:grpSp>
      <p:sp>
        <p:nvSpPr>
          <p:cNvPr id="9" name="TextBox 9"/>
          <p:cNvSpPr txBox="1"/>
          <p:nvPr/>
        </p:nvSpPr>
        <p:spPr>
          <a:xfrm>
            <a:off x="10719813" y="1710618"/>
            <a:ext cx="6539487" cy="2273300"/>
          </a:xfrm>
          <a:prstGeom prst="rect">
            <a:avLst/>
          </a:prstGeom>
        </p:spPr>
        <p:txBody>
          <a:bodyPr lIns="0" tIns="0" rIns="0" bIns="0" rtlCol="0" anchor="t">
            <a:spAutoFit/>
          </a:bodyPr>
          <a:lstStyle/>
          <a:p>
            <a:pPr algn="r">
              <a:lnSpc>
                <a:spcPts val="9100"/>
              </a:lnSpc>
            </a:pPr>
            <a:r>
              <a:rPr lang="en-US" sz="6500" b="1">
                <a:solidFill>
                  <a:srgbClr val="FE6544"/>
                </a:solidFill>
                <a:latin typeface="Garet Bold"/>
                <a:ea typeface="Garet Bold"/>
                <a:cs typeface="Garet Bold"/>
                <a:sym typeface="Garet Bold"/>
              </a:rPr>
              <a:t>Current Landscape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3" name="Freeform 3"/>
          <p:cNvSpPr/>
          <p:nvPr/>
        </p:nvSpPr>
        <p:spPr>
          <a:xfrm>
            <a:off x="7611523" y="321638"/>
            <a:ext cx="3557230" cy="3085897"/>
          </a:xfrm>
          <a:custGeom>
            <a:avLst/>
            <a:gdLst/>
            <a:ahLst/>
            <a:cxnLst/>
            <a:rect l="l" t="t" r="r" b="b"/>
            <a:pathLst>
              <a:path w="3557230" h="3085897">
                <a:moveTo>
                  <a:pt x="0" y="0"/>
                </a:moveTo>
                <a:lnTo>
                  <a:pt x="3557231" y="0"/>
                </a:lnTo>
                <a:lnTo>
                  <a:pt x="3557231" y="3085897"/>
                </a:lnTo>
                <a:lnTo>
                  <a:pt x="0" y="3085897"/>
                </a:lnTo>
                <a:lnTo>
                  <a:pt x="0" y="0"/>
                </a:lnTo>
                <a:close/>
              </a:path>
            </a:pathLst>
          </a:custGeom>
          <a:blipFill>
            <a:blip r:embed="rId2"/>
            <a:stretch>
              <a:fillRect/>
            </a:stretch>
          </a:blipFill>
        </p:spPr>
        <p:txBody>
          <a:bodyPr/>
          <a:lstStyle/>
          <a:p>
            <a:endParaRPr lang="en-US"/>
          </a:p>
        </p:txBody>
      </p:sp>
      <p:sp>
        <p:nvSpPr>
          <p:cNvPr id="4" name="Freeform 4"/>
          <p:cNvSpPr/>
          <p:nvPr/>
        </p:nvSpPr>
        <p:spPr>
          <a:xfrm>
            <a:off x="4324907" y="6830582"/>
            <a:ext cx="2825501" cy="3183663"/>
          </a:xfrm>
          <a:custGeom>
            <a:avLst/>
            <a:gdLst/>
            <a:ahLst/>
            <a:cxnLst/>
            <a:rect l="l" t="t" r="r" b="b"/>
            <a:pathLst>
              <a:path w="2825501" h="3183663">
                <a:moveTo>
                  <a:pt x="0" y="0"/>
                </a:moveTo>
                <a:lnTo>
                  <a:pt x="2825502" y="0"/>
                </a:lnTo>
                <a:lnTo>
                  <a:pt x="2825502" y="3183663"/>
                </a:lnTo>
                <a:lnTo>
                  <a:pt x="0" y="31836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306562" y="6897251"/>
            <a:ext cx="3557230" cy="3050325"/>
          </a:xfrm>
          <a:custGeom>
            <a:avLst/>
            <a:gdLst/>
            <a:ahLst/>
            <a:cxnLst/>
            <a:rect l="l" t="t" r="r" b="b"/>
            <a:pathLst>
              <a:path w="3557230" h="3050325">
                <a:moveTo>
                  <a:pt x="0" y="0"/>
                </a:moveTo>
                <a:lnTo>
                  <a:pt x="3557231" y="0"/>
                </a:lnTo>
                <a:lnTo>
                  <a:pt x="3557231" y="3050325"/>
                </a:lnTo>
                <a:lnTo>
                  <a:pt x="0" y="3050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567264" y="272755"/>
            <a:ext cx="6688307" cy="6462577"/>
          </a:xfrm>
          <a:custGeom>
            <a:avLst/>
            <a:gdLst/>
            <a:ahLst/>
            <a:cxnLst/>
            <a:rect l="l" t="t" r="r" b="b"/>
            <a:pathLst>
              <a:path w="6688307" h="6462577">
                <a:moveTo>
                  <a:pt x="0" y="0"/>
                </a:moveTo>
                <a:lnTo>
                  <a:pt x="6688307" y="0"/>
                </a:lnTo>
                <a:lnTo>
                  <a:pt x="6688307" y="6462577"/>
                </a:lnTo>
                <a:lnTo>
                  <a:pt x="0" y="64625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7976613" y="8893470"/>
            <a:ext cx="9679729" cy="1120775"/>
          </a:xfrm>
          <a:prstGeom prst="rect">
            <a:avLst/>
          </a:prstGeom>
        </p:spPr>
        <p:txBody>
          <a:bodyPr lIns="0" tIns="0" rIns="0" bIns="0" rtlCol="0" anchor="t">
            <a:spAutoFit/>
          </a:bodyPr>
          <a:lstStyle/>
          <a:p>
            <a:pPr algn="r">
              <a:lnSpc>
                <a:spcPts val="9100"/>
              </a:lnSpc>
            </a:pPr>
            <a:r>
              <a:rPr lang="en-US" sz="6500" b="1">
                <a:solidFill>
                  <a:srgbClr val="FE6544"/>
                </a:solidFill>
                <a:latin typeface="Garet Bold"/>
                <a:ea typeface="Garet Bold"/>
                <a:cs typeface="Garet Bold"/>
                <a:sym typeface="Garet Bold"/>
              </a:rPr>
              <a:t>An Event Occurs</a:t>
            </a:r>
          </a:p>
        </p:txBody>
      </p:sp>
      <p:pic>
        <p:nvPicPr>
          <p:cNvPr id="8" name="Picture 7">
            <a:extLst>
              <a:ext uri="{FF2B5EF4-FFF2-40B4-BE49-F238E27FC236}">
                <a16:creationId xmlns:a16="http://schemas.microsoft.com/office/drawing/2014/main" id="{E0A587C8-9371-9BA8-C443-839E292998C8}"/>
              </a:ext>
            </a:extLst>
          </p:cNvPr>
          <p:cNvPicPr>
            <a:picLocks noChangeAspect="1"/>
          </p:cNvPicPr>
          <p:nvPr/>
        </p:nvPicPr>
        <p:blipFill>
          <a:blip r:embed="rId9"/>
          <a:stretch>
            <a:fillRect/>
          </a:stretch>
        </p:blipFill>
        <p:spPr>
          <a:xfrm>
            <a:off x="12816477" y="1215287"/>
            <a:ext cx="4267570" cy="5681964"/>
          </a:xfrm>
          <a:prstGeom prst="rect">
            <a:avLst/>
          </a:prstGeom>
        </p:spPr>
      </p:pic>
      <p:sp>
        <p:nvSpPr>
          <p:cNvPr id="2" name="Freeform 2"/>
          <p:cNvSpPr/>
          <p:nvPr/>
        </p:nvSpPr>
        <p:spPr>
          <a:xfrm>
            <a:off x="11963400" y="2857500"/>
            <a:ext cx="3557230" cy="3072558"/>
          </a:xfrm>
          <a:custGeom>
            <a:avLst/>
            <a:gdLst/>
            <a:ahLst/>
            <a:cxnLst/>
            <a:rect l="l" t="t" r="r" b="b"/>
            <a:pathLst>
              <a:path w="3557230" h="3072558">
                <a:moveTo>
                  <a:pt x="0" y="0"/>
                </a:moveTo>
                <a:lnTo>
                  <a:pt x="3557231" y="0"/>
                </a:lnTo>
                <a:lnTo>
                  <a:pt x="3557231" y="3072558"/>
                </a:lnTo>
                <a:lnTo>
                  <a:pt x="0" y="307255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2" name="Freeform 2"/>
          <p:cNvSpPr/>
          <p:nvPr/>
        </p:nvSpPr>
        <p:spPr>
          <a:xfrm>
            <a:off x="13688335" y="2199492"/>
            <a:ext cx="4263961" cy="5685281"/>
          </a:xfrm>
          <a:custGeom>
            <a:avLst/>
            <a:gdLst/>
            <a:ahLst/>
            <a:cxnLst/>
            <a:rect l="l" t="t" r="r" b="b"/>
            <a:pathLst>
              <a:path w="4263961" h="5685281">
                <a:moveTo>
                  <a:pt x="0" y="0"/>
                </a:moveTo>
                <a:lnTo>
                  <a:pt x="4263960" y="0"/>
                </a:lnTo>
                <a:lnTo>
                  <a:pt x="4263960" y="5685281"/>
                </a:lnTo>
                <a:lnTo>
                  <a:pt x="0" y="5685281"/>
                </a:lnTo>
                <a:lnTo>
                  <a:pt x="0" y="0"/>
                </a:lnTo>
                <a:close/>
              </a:path>
            </a:pathLst>
          </a:custGeom>
          <a:blipFill>
            <a:blip r:embed="rId2"/>
            <a:stretch>
              <a:fillRect/>
            </a:stretch>
          </a:blipFill>
        </p:spPr>
        <p:txBody>
          <a:bodyPr/>
          <a:lstStyle/>
          <a:p>
            <a:endParaRPr lang="en-US"/>
          </a:p>
        </p:txBody>
      </p:sp>
      <p:sp>
        <p:nvSpPr>
          <p:cNvPr id="3" name="Freeform 3"/>
          <p:cNvSpPr/>
          <p:nvPr/>
        </p:nvSpPr>
        <p:spPr>
          <a:xfrm>
            <a:off x="1737911" y="2791421"/>
            <a:ext cx="1450820" cy="2499109"/>
          </a:xfrm>
          <a:custGeom>
            <a:avLst/>
            <a:gdLst/>
            <a:ahLst/>
            <a:cxnLst/>
            <a:rect l="l" t="t" r="r" b="b"/>
            <a:pathLst>
              <a:path w="2393329" h="3482358">
                <a:moveTo>
                  <a:pt x="0" y="0"/>
                </a:moveTo>
                <a:lnTo>
                  <a:pt x="2393329" y="0"/>
                </a:lnTo>
                <a:lnTo>
                  <a:pt x="2393329" y="3482358"/>
                </a:lnTo>
                <a:lnTo>
                  <a:pt x="0" y="3482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939719" y="6256720"/>
            <a:ext cx="2107799" cy="3399675"/>
          </a:xfrm>
          <a:custGeom>
            <a:avLst/>
            <a:gdLst/>
            <a:ahLst/>
            <a:cxnLst/>
            <a:rect l="l" t="t" r="r" b="b"/>
            <a:pathLst>
              <a:path w="2107799" h="3399675">
                <a:moveTo>
                  <a:pt x="0" y="0"/>
                </a:moveTo>
                <a:lnTo>
                  <a:pt x="2107799" y="0"/>
                </a:lnTo>
                <a:lnTo>
                  <a:pt x="2107799" y="3399675"/>
                </a:lnTo>
                <a:lnTo>
                  <a:pt x="0" y="3399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904053" y="6216272"/>
            <a:ext cx="1148502" cy="1961727"/>
          </a:xfrm>
          <a:custGeom>
            <a:avLst/>
            <a:gdLst/>
            <a:ahLst/>
            <a:cxnLst/>
            <a:rect l="l" t="t" r="r" b="b"/>
            <a:pathLst>
              <a:path w="1148502" h="1961727">
                <a:moveTo>
                  <a:pt x="0" y="0"/>
                </a:moveTo>
                <a:lnTo>
                  <a:pt x="1148502" y="0"/>
                </a:lnTo>
                <a:lnTo>
                  <a:pt x="1148502" y="1961727"/>
                </a:lnTo>
                <a:lnTo>
                  <a:pt x="0" y="1961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039574" y="8128124"/>
            <a:ext cx="1098735" cy="1598161"/>
          </a:xfrm>
          <a:custGeom>
            <a:avLst/>
            <a:gdLst/>
            <a:ahLst/>
            <a:cxnLst/>
            <a:rect l="l" t="t" r="r" b="b"/>
            <a:pathLst>
              <a:path w="1098735" h="1598161">
                <a:moveTo>
                  <a:pt x="0" y="0"/>
                </a:moveTo>
                <a:lnTo>
                  <a:pt x="1098735" y="0"/>
                </a:lnTo>
                <a:lnTo>
                  <a:pt x="1098735" y="1598161"/>
                </a:lnTo>
                <a:lnTo>
                  <a:pt x="0" y="15981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363761" y="7140208"/>
            <a:ext cx="2042204" cy="987916"/>
          </a:xfrm>
          <a:custGeom>
            <a:avLst/>
            <a:gdLst/>
            <a:ahLst/>
            <a:cxnLst/>
            <a:rect l="l" t="t" r="r" b="b"/>
            <a:pathLst>
              <a:path w="2042204" h="987916">
                <a:moveTo>
                  <a:pt x="0" y="0"/>
                </a:moveTo>
                <a:lnTo>
                  <a:pt x="2042203" y="0"/>
                </a:lnTo>
                <a:lnTo>
                  <a:pt x="2042203" y="987916"/>
                </a:lnTo>
                <a:lnTo>
                  <a:pt x="0" y="987916"/>
                </a:lnTo>
                <a:lnTo>
                  <a:pt x="0" y="0"/>
                </a:lnTo>
                <a:close/>
              </a:path>
            </a:pathLst>
          </a:custGeom>
          <a:blipFill>
            <a:blip r:embed="rId13"/>
            <a:stretch>
              <a:fillRect/>
            </a:stretch>
          </a:blipFill>
        </p:spPr>
        <p:txBody>
          <a:bodyPr/>
          <a:lstStyle/>
          <a:p>
            <a:endParaRPr lang="en-US"/>
          </a:p>
        </p:txBody>
      </p:sp>
      <p:sp>
        <p:nvSpPr>
          <p:cNvPr id="9" name="Freeform 9"/>
          <p:cNvSpPr/>
          <p:nvPr/>
        </p:nvSpPr>
        <p:spPr>
          <a:xfrm>
            <a:off x="9144000" y="1867356"/>
            <a:ext cx="1682528" cy="477417"/>
          </a:xfrm>
          <a:custGeom>
            <a:avLst/>
            <a:gdLst/>
            <a:ahLst/>
            <a:cxnLst/>
            <a:rect l="l" t="t" r="r" b="b"/>
            <a:pathLst>
              <a:path w="1682528" h="477417">
                <a:moveTo>
                  <a:pt x="0" y="0"/>
                </a:moveTo>
                <a:lnTo>
                  <a:pt x="1682528" y="0"/>
                </a:lnTo>
                <a:lnTo>
                  <a:pt x="1682528" y="477418"/>
                </a:lnTo>
                <a:lnTo>
                  <a:pt x="0" y="477418"/>
                </a:lnTo>
                <a:lnTo>
                  <a:pt x="0" y="0"/>
                </a:lnTo>
                <a:close/>
              </a:path>
            </a:pathLst>
          </a:custGeom>
          <a:blipFill>
            <a:blip r:embed="rId14"/>
            <a:stretch>
              <a:fillRect/>
            </a:stretch>
          </a:blipFill>
        </p:spPr>
        <p:txBody>
          <a:bodyPr/>
          <a:lstStyle/>
          <a:p>
            <a:endParaRPr lang="en-US"/>
          </a:p>
        </p:txBody>
      </p:sp>
      <p:sp>
        <p:nvSpPr>
          <p:cNvPr id="10" name="Freeform 10"/>
          <p:cNvSpPr/>
          <p:nvPr/>
        </p:nvSpPr>
        <p:spPr>
          <a:xfrm>
            <a:off x="6439885" y="4440932"/>
            <a:ext cx="1826689" cy="687292"/>
          </a:xfrm>
          <a:custGeom>
            <a:avLst/>
            <a:gdLst/>
            <a:ahLst/>
            <a:cxnLst/>
            <a:rect l="l" t="t" r="r" b="b"/>
            <a:pathLst>
              <a:path w="1826689" h="687292">
                <a:moveTo>
                  <a:pt x="0" y="0"/>
                </a:moveTo>
                <a:lnTo>
                  <a:pt x="1826689" y="0"/>
                </a:lnTo>
                <a:lnTo>
                  <a:pt x="1826689" y="687291"/>
                </a:lnTo>
                <a:lnTo>
                  <a:pt x="0" y="687291"/>
                </a:lnTo>
                <a:lnTo>
                  <a:pt x="0" y="0"/>
                </a:lnTo>
                <a:close/>
              </a:path>
            </a:pathLst>
          </a:custGeom>
          <a:blipFill>
            <a:blip r:embed="rId15"/>
            <a:stretch>
              <a:fillRect/>
            </a:stretch>
          </a:blipFill>
        </p:spPr>
        <p:txBody>
          <a:bodyPr/>
          <a:lstStyle/>
          <a:p>
            <a:endParaRPr lang="en-US"/>
          </a:p>
        </p:txBody>
      </p:sp>
      <p:sp>
        <p:nvSpPr>
          <p:cNvPr id="11" name="Freeform 11"/>
          <p:cNvSpPr/>
          <p:nvPr/>
        </p:nvSpPr>
        <p:spPr>
          <a:xfrm>
            <a:off x="11053322" y="2800139"/>
            <a:ext cx="1568112" cy="1151849"/>
          </a:xfrm>
          <a:custGeom>
            <a:avLst/>
            <a:gdLst/>
            <a:ahLst/>
            <a:cxnLst/>
            <a:rect l="l" t="t" r="r" b="b"/>
            <a:pathLst>
              <a:path w="1568112" h="1151849">
                <a:moveTo>
                  <a:pt x="0" y="0"/>
                </a:moveTo>
                <a:lnTo>
                  <a:pt x="1568111" y="0"/>
                </a:lnTo>
                <a:lnTo>
                  <a:pt x="1568111" y="1151849"/>
                </a:lnTo>
                <a:lnTo>
                  <a:pt x="0" y="11518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13694778" y="4629352"/>
            <a:ext cx="1554236" cy="1768690"/>
          </a:xfrm>
          <a:custGeom>
            <a:avLst/>
            <a:gdLst/>
            <a:ahLst/>
            <a:cxnLst/>
            <a:rect l="l" t="t" r="r" b="b"/>
            <a:pathLst>
              <a:path w="1554236" h="1768690">
                <a:moveTo>
                  <a:pt x="0" y="0"/>
                </a:moveTo>
                <a:lnTo>
                  <a:pt x="1554236" y="0"/>
                </a:lnTo>
                <a:lnTo>
                  <a:pt x="1554236" y="1768690"/>
                </a:lnTo>
                <a:lnTo>
                  <a:pt x="0" y="17686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a:off x="8266574" y="6037934"/>
            <a:ext cx="869817" cy="1573441"/>
          </a:xfrm>
          <a:custGeom>
            <a:avLst/>
            <a:gdLst/>
            <a:ahLst/>
            <a:cxnLst/>
            <a:rect l="l" t="t" r="r" b="b"/>
            <a:pathLst>
              <a:path w="869817" h="1573441">
                <a:moveTo>
                  <a:pt x="0" y="0"/>
                </a:moveTo>
                <a:lnTo>
                  <a:pt x="869817" y="0"/>
                </a:lnTo>
                <a:lnTo>
                  <a:pt x="869817" y="1573441"/>
                </a:lnTo>
                <a:lnTo>
                  <a:pt x="0" y="157344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9424430" y="4383642"/>
            <a:ext cx="1654292" cy="1654292"/>
          </a:xfrm>
          <a:custGeom>
            <a:avLst/>
            <a:gdLst/>
            <a:ahLst/>
            <a:cxnLst/>
            <a:rect l="l" t="t" r="r" b="b"/>
            <a:pathLst>
              <a:path w="1654292" h="1654292">
                <a:moveTo>
                  <a:pt x="0" y="0"/>
                </a:moveTo>
                <a:lnTo>
                  <a:pt x="1654293" y="0"/>
                </a:lnTo>
                <a:lnTo>
                  <a:pt x="1654293" y="1654292"/>
                </a:lnTo>
                <a:lnTo>
                  <a:pt x="0" y="165429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11627228" y="5736966"/>
            <a:ext cx="1512601" cy="958611"/>
          </a:xfrm>
          <a:custGeom>
            <a:avLst/>
            <a:gdLst/>
            <a:ahLst/>
            <a:cxnLst/>
            <a:rect l="l" t="t" r="r" b="b"/>
            <a:pathLst>
              <a:path w="1512601" h="958611">
                <a:moveTo>
                  <a:pt x="0" y="0"/>
                </a:moveTo>
                <a:lnTo>
                  <a:pt x="1512601" y="0"/>
                </a:lnTo>
                <a:lnTo>
                  <a:pt x="1512601" y="958611"/>
                </a:lnTo>
                <a:lnTo>
                  <a:pt x="0" y="9586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Freeform 16"/>
          <p:cNvSpPr/>
          <p:nvPr/>
        </p:nvSpPr>
        <p:spPr>
          <a:xfrm>
            <a:off x="9916650" y="7249830"/>
            <a:ext cx="1413456" cy="1413456"/>
          </a:xfrm>
          <a:custGeom>
            <a:avLst/>
            <a:gdLst/>
            <a:ahLst/>
            <a:cxnLst/>
            <a:rect l="l" t="t" r="r" b="b"/>
            <a:pathLst>
              <a:path w="1413456" h="1413456">
                <a:moveTo>
                  <a:pt x="0" y="0"/>
                </a:moveTo>
                <a:lnTo>
                  <a:pt x="1413456" y="0"/>
                </a:lnTo>
                <a:lnTo>
                  <a:pt x="1413456" y="1413456"/>
                </a:lnTo>
                <a:lnTo>
                  <a:pt x="0" y="141345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7" name="Freeform 17"/>
          <p:cNvSpPr/>
          <p:nvPr/>
        </p:nvSpPr>
        <p:spPr>
          <a:xfrm>
            <a:off x="0" y="3343505"/>
            <a:ext cx="2904053" cy="3105939"/>
          </a:xfrm>
          <a:custGeom>
            <a:avLst/>
            <a:gdLst/>
            <a:ahLst/>
            <a:cxnLst/>
            <a:rect l="l" t="t" r="r" b="b"/>
            <a:pathLst>
              <a:path w="2904053" h="3105939">
                <a:moveTo>
                  <a:pt x="0" y="0"/>
                </a:moveTo>
                <a:lnTo>
                  <a:pt x="2904053" y="0"/>
                </a:lnTo>
                <a:lnTo>
                  <a:pt x="2904053" y="3105940"/>
                </a:lnTo>
                <a:lnTo>
                  <a:pt x="0" y="310594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8" name="Freeform 18"/>
          <p:cNvSpPr/>
          <p:nvPr/>
        </p:nvSpPr>
        <p:spPr>
          <a:xfrm>
            <a:off x="232344" y="6798181"/>
            <a:ext cx="1952666" cy="1671970"/>
          </a:xfrm>
          <a:custGeom>
            <a:avLst/>
            <a:gdLst/>
            <a:ahLst/>
            <a:cxnLst/>
            <a:rect l="l" t="t" r="r" b="b"/>
            <a:pathLst>
              <a:path w="1952666" h="1671970">
                <a:moveTo>
                  <a:pt x="0" y="0"/>
                </a:moveTo>
                <a:lnTo>
                  <a:pt x="1952667" y="0"/>
                </a:lnTo>
                <a:lnTo>
                  <a:pt x="1952667" y="1671970"/>
                </a:lnTo>
                <a:lnTo>
                  <a:pt x="0" y="1671970"/>
                </a:lnTo>
                <a:lnTo>
                  <a:pt x="0" y="0"/>
                </a:lnTo>
                <a:close/>
              </a:path>
            </a:pathLst>
          </a:custGeom>
          <a:blipFill>
            <a:blip r:embed="rId30"/>
            <a:stretch>
              <a:fillRect/>
            </a:stretch>
          </a:blipFill>
        </p:spPr>
        <p:txBody>
          <a:bodyPr/>
          <a:lstStyle/>
          <a:p>
            <a:endParaRPr lang="en-US"/>
          </a:p>
        </p:txBody>
      </p:sp>
      <p:sp>
        <p:nvSpPr>
          <p:cNvPr id="19" name="Freeform 19"/>
          <p:cNvSpPr/>
          <p:nvPr/>
        </p:nvSpPr>
        <p:spPr>
          <a:xfrm>
            <a:off x="10798408" y="4624144"/>
            <a:ext cx="2948543" cy="2598404"/>
          </a:xfrm>
          <a:custGeom>
            <a:avLst/>
            <a:gdLst/>
            <a:ahLst/>
            <a:cxnLst/>
            <a:rect l="l" t="t" r="r" b="b"/>
            <a:pathLst>
              <a:path w="2948543" h="2598404">
                <a:moveTo>
                  <a:pt x="0" y="0"/>
                </a:moveTo>
                <a:lnTo>
                  <a:pt x="2948544" y="0"/>
                </a:lnTo>
                <a:lnTo>
                  <a:pt x="2948544" y="2598404"/>
                </a:lnTo>
                <a:lnTo>
                  <a:pt x="0" y="259840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154265" y="2136701"/>
            <a:ext cx="2666915" cy="1454681"/>
          </a:xfrm>
          <a:custGeom>
            <a:avLst/>
            <a:gdLst/>
            <a:ahLst/>
            <a:cxnLst/>
            <a:rect l="l" t="t" r="r" b="b"/>
            <a:pathLst>
              <a:path w="2666915" h="1454681">
                <a:moveTo>
                  <a:pt x="0" y="0"/>
                </a:moveTo>
                <a:lnTo>
                  <a:pt x="2666915" y="0"/>
                </a:lnTo>
                <a:lnTo>
                  <a:pt x="2666915" y="1454680"/>
                </a:lnTo>
                <a:lnTo>
                  <a:pt x="0" y="14546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6210334" y="6095588"/>
            <a:ext cx="1348088" cy="1351693"/>
          </a:xfrm>
          <a:custGeom>
            <a:avLst/>
            <a:gdLst/>
            <a:ahLst/>
            <a:cxnLst/>
            <a:rect l="l" t="t" r="r" b="b"/>
            <a:pathLst>
              <a:path w="1348088" h="1351693">
                <a:moveTo>
                  <a:pt x="0" y="0"/>
                </a:moveTo>
                <a:lnTo>
                  <a:pt x="1348088" y="0"/>
                </a:lnTo>
                <a:lnTo>
                  <a:pt x="1348088" y="1351693"/>
                </a:lnTo>
                <a:lnTo>
                  <a:pt x="0" y="1351693"/>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2" name="Freeform 22"/>
          <p:cNvSpPr/>
          <p:nvPr/>
        </p:nvSpPr>
        <p:spPr>
          <a:xfrm>
            <a:off x="1795917" y="8195335"/>
            <a:ext cx="1730933" cy="1298200"/>
          </a:xfrm>
          <a:custGeom>
            <a:avLst/>
            <a:gdLst/>
            <a:ahLst/>
            <a:cxnLst/>
            <a:rect l="l" t="t" r="r" b="b"/>
            <a:pathLst>
              <a:path w="1730933" h="1298200">
                <a:moveTo>
                  <a:pt x="0" y="0"/>
                </a:moveTo>
                <a:lnTo>
                  <a:pt x="1730933" y="0"/>
                </a:lnTo>
                <a:lnTo>
                  <a:pt x="1730933" y="1298200"/>
                </a:lnTo>
                <a:lnTo>
                  <a:pt x="0" y="1298200"/>
                </a:lnTo>
                <a:lnTo>
                  <a:pt x="0" y="0"/>
                </a:lnTo>
                <a:close/>
              </a:path>
            </a:pathLst>
          </a:custGeom>
          <a:blipFill>
            <a:blip r:embed="rId37"/>
            <a:stretch>
              <a:fillRect/>
            </a:stretch>
          </a:blipFill>
        </p:spPr>
        <p:txBody>
          <a:bodyPr/>
          <a:lstStyle/>
          <a:p>
            <a:endParaRPr lang="en-US"/>
          </a:p>
        </p:txBody>
      </p:sp>
      <p:sp>
        <p:nvSpPr>
          <p:cNvPr id="23" name="Freeform 23"/>
          <p:cNvSpPr/>
          <p:nvPr/>
        </p:nvSpPr>
        <p:spPr>
          <a:xfrm>
            <a:off x="1850956" y="1711921"/>
            <a:ext cx="1108417" cy="1108417"/>
          </a:xfrm>
          <a:custGeom>
            <a:avLst/>
            <a:gdLst/>
            <a:ahLst/>
            <a:cxnLst/>
            <a:rect l="l" t="t" r="r" b="b"/>
            <a:pathLst>
              <a:path w="1108417" h="1108417">
                <a:moveTo>
                  <a:pt x="0" y="0"/>
                </a:moveTo>
                <a:lnTo>
                  <a:pt x="1108417" y="0"/>
                </a:lnTo>
                <a:lnTo>
                  <a:pt x="1108417" y="1108417"/>
                </a:lnTo>
                <a:lnTo>
                  <a:pt x="0" y="110841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4" name="Freeform 24"/>
          <p:cNvSpPr/>
          <p:nvPr/>
        </p:nvSpPr>
        <p:spPr>
          <a:xfrm>
            <a:off x="11277435" y="7611375"/>
            <a:ext cx="2185910" cy="1456363"/>
          </a:xfrm>
          <a:custGeom>
            <a:avLst/>
            <a:gdLst/>
            <a:ahLst/>
            <a:cxnLst/>
            <a:rect l="l" t="t" r="r" b="b"/>
            <a:pathLst>
              <a:path w="2185910" h="1456363">
                <a:moveTo>
                  <a:pt x="0" y="0"/>
                </a:moveTo>
                <a:lnTo>
                  <a:pt x="2185910" y="0"/>
                </a:lnTo>
                <a:lnTo>
                  <a:pt x="2185910" y="1456362"/>
                </a:lnTo>
                <a:lnTo>
                  <a:pt x="0" y="1456362"/>
                </a:lnTo>
                <a:lnTo>
                  <a:pt x="0" y="0"/>
                </a:lnTo>
                <a:close/>
              </a:path>
            </a:pathLst>
          </a:custGeom>
          <a:blipFill>
            <a:blip r:embed="rId40"/>
            <a:stretch>
              <a:fillRect/>
            </a:stretch>
          </a:blipFill>
        </p:spPr>
        <p:txBody>
          <a:bodyPr/>
          <a:lstStyle/>
          <a:p>
            <a:endParaRPr lang="en-US"/>
          </a:p>
        </p:txBody>
      </p:sp>
      <p:sp>
        <p:nvSpPr>
          <p:cNvPr id="25" name="Freeform 25"/>
          <p:cNvSpPr/>
          <p:nvPr/>
        </p:nvSpPr>
        <p:spPr>
          <a:xfrm>
            <a:off x="6814992" y="8195335"/>
            <a:ext cx="3085073" cy="1600382"/>
          </a:xfrm>
          <a:custGeom>
            <a:avLst/>
            <a:gdLst/>
            <a:ahLst/>
            <a:cxnLst/>
            <a:rect l="l" t="t" r="r" b="b"/>
            <a:pathLst>
              <a:path w="3085073" h="1600382">
                <a:moveTo>
                  <a:pt x="0" y="0"/>
                </a:moveTo>
                <a:lnTo>
                  <a:pt x="3085074" y="0"/>
                </a:lnTo>
                <a:lnTo>
                  <a:pt x="3085074" y="1600382"/>
                </a:lnTo>
                <a:lnTo>
                  <a:pt x="0" y="1600382"/>
                </a:lnTo>
                <a:lnTo>
                  <a:pt x="0" y="0"/>
                </a:lnTo>
                <a:close/>
              </a:path>
            </a:pathLst>
          </a:custGeom>
          <a:blipFill>
            <a:blip r:embed="rId41"/>
            <a:stretch>
              <a:fillRect/>
            </a:stretch>
          </a:blipFill>
        </p:spPr>
        <p:txBody>
          <a:bodyPr/>
          <a:lstStyle/>
          <a:p>
            <a:endParaRPr lang="en-US"/>
          </a:p>
        </p:txBody>
      </p:sp>
      <p:sp>
        <p:nvSpPr>
          <p:cNvPr id="26" name="TextBox 26"/>
          <p:cNvSpPr txBox="1"/>
          <p:nvPr/>
        </p:nvSpPr>
        <p:spPr>
          <a:xfrm>
            <a:off x="232344" y="491283"/>
            <a:ext cx="14209153" cy="1311659"/>
          </a:xfrm>
          <a:prstGeom prst="rect">
            <a:avLst/>
          </a:prstGeom>
        </p:spPr>
        <p:txBody>
          <a:bodyPr lIns="0" tIns="0" rIns="0" bIns="0" rtlCol="0" anchor="t">
            <a:spAutoFit/>
          </a:bodyPr>
          <a:lstStyle/>
          <a:p>
            <a:pPr algn="l">
              <a:lnSpc>
                <a:spcPts val="10683"/>
              </a:lnSpc>
            </a:pPr>
            <a:r>
              <a:rPr lang="en-US" sz="7631" b="1">
                <a:solidFill>
                  <a:srgbClr val="FE6544"/>
                </a:solidFill>
                <a:latin typeface="Garet Bold"/>
                <a:ea typeface="Garet Bold"/>
                <a:cs typeface="Garet Bold"/>
                <a:sym typeface="Garet Bold"/>
              </a:rPr>
              <a:t>Configuration Landscape</a:t>
            </a:r>
          </a:p>
        </p:txBody>
      </p:sp>
      <p:pic>
        <p:nvPicPr>
          <p:cNvPr id="27" name="Picture 26">
            <a:extLst>
              <a:ext uri="{FF2B5EF4-FFF2-40B4-BE49-F238E27FC236}">
                <a16:creationId xmlns:a16="http://schemas.microsoft.com/office/drawing/2014/main" id="{1EF148E4-7DD4-B851-05F0-E3579D1AE049}"/>
              </a:ext>
            </a:extLst>
          </p:cNvPr>
          <p:cNvPicPr>
            <a:picLocks noChangeAspect="1"/>
          </p:cNvPicPr>
          <p:nvPr/>
        </p:nvPicPr>
        <p:blipFill>
          <a:blip r:embed="rId42"/>
          <a:stretch>
            <a:fillRect/>
          </a:stretch>
        </p:blipFill>
        <p:spPr>
          <a:xfrm>
            <a:off x="5849300" y="1194633"/>
            <a:ext cx="3554276" cy="30726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5" name="Freeform 5" descr="Dotted Memphis Design Element"/>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028118" y="4453275"/>
            <a:ext cx="16230600" cy="333375"/>
            <a:chOff x="0" y="0"/>
            <a:chExt cx="21640800" cy="444500"/>
          </a:xfrm>
        </p:grpSpPr>
        <p:sp>
          <p:nvSpPr>
            <p:cNvPr id="7" name="AutoShape 7"/>
            <p:cNvSpPr/>
            <p:nvPr/>
          </p:nvSpPr>
          <p:spPr>
            <a:xfrm>
              <a:off x="215900" y="228600"/>
              <a:ext cx="21424900" cy="0"/>
            </a:xfrm>
            <a:prstGeom prst="line">
              <a:avLst/>
            </a:prstGeom>
            <a:ln w="25400" cap="rnd">
              <a:solidFill>
                <a:srgbClr val="010D4B"/>
              </a:solidFill>
              <a:prstDash val="solid"/>
              <a:headEnd type="none" w="sm" len="sm"/>
              <a:tailEnd type="none" w="sm" len="sm"/>
            </a:ln>
          </p:spPr>
          <p:txBody>
            <a:bodyPr/>
            <a:lstStyle/>
            <a:p>
              <a:endParaRPr lang="en-US"/>
            </a:p>
          </p:txBody>
        </p:sp>
        <p:grpSp>
          <p:nvGrpSpPr>
            <p:cNvPr id="8" name="Group 8"/>
            <p:cNvGrpSpPr/>
            <p:nvPr/>
          </p:nvGrpSpPr>
          <p:grpSpPr>
            <a:xfrm>
              <a:off x="0" y="12700"/>
              <a:ext cx="431800" cy="431800"/>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0D4B"/>
              </a:solidFill>
            </p:spPr>
            <p:txBody>
              <a:bodyPr/>
              <a:lstStyle/>
              <a:p>
                <a:endParaRPr lang="en-US"/>
              </a:p>
            </p:txBody>
          </p:sp>
        </p:grpSp>
        <p:grpSp>
          <p:nvGrpSpPr>
            <p:cNvPr id="10" name="Group 10"/>
            <p:cNvGrpSpPr/>
            <p:nvPr/>
          </p:nvGrpSpPr>
          <p:grpSpPr>
            <a:xfrm>
              <a:off x="5718078" y="0"/>
              <a:ext cx="431800" cy="431800"/>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0D4B"/>
              </a:solidFill>
            </p:spPr>
            <p:txBody>
              <a:bodyPr/>
              <a:lstStyle/>
              <a:p>
                <a:endParaRPr lang="en-US"/>
              </a:p>
            </p:txBody>
          </p:sp>
        </p:grpSp>
        <p:grpSp>
          <p:nvGrpSpPr>
            <p:cNvPr id="12" name="Group 12"/>
            <p:cNvGrpSpPr/>
            <p:nvPr/>
          </p:nvGrpSpPr>
          <p:grpSpPr>
            <a:xfrm>
              <a:off x="11436156" y="0"/>
              <a:ext cx="431800" cy="431800"/>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0D4B"/>
              </a:solidFill>
            </p:spPr>
            <p:txBody>
              <a:bodyPr/>
              <a:lstStyle/>
              <a:p>
                <a:endParaRPr lang="en-US"/>
              </a:p>
            </p:txBody>
          </p:sp>
        </p:grpSp>
        <p:grpSp>
          <p:nvGrpSpPr>
            <p:cNvPr id="14" name="Group 14"/>
            <p:cNvGrpSpPr/>
            <p:nvPr/>
          </p:nvGrpSpPr>
          <p:grpSpPr>
            <a:xfrm>
              <a:off x="17154234" y="0"/>
              <a:ext cx="431800" cy="431800"/>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10D4B"/>
              </a:solidFill>
            </p:spPr>
            <p:txBody>
              <a:bodyPr/>
              <a:lstStyle/>
              <a:p>
                <a:endParaRPr lang="en-US"/>
              </a:p>
            </p:txBody>
          </p:sp>
        </p:grpSp>
      </p:grpSp>
      <p:sp>
        <p:nvSpPr>
          <p:cNvPr id="16" name="TextBox 16"/>
          <p:cNvSpPr txBox="1"/>
          <p:nvPr/>
        </p:nvSpPr>
        <p:spPr>
          <a:xfrm>
            <a:off x="681122" y="2253710"/>
            <a:ext cx="16230600" cy="1047749"/>
          </a:xfrm>
          <a:prstGeom prst="rect">
            <a:avLst/>
          </a:prstGeom>
        </p:spPr>
        <p:txBody>
          <a:bodyPr lIns="0" tIns="0" rIns="0" bIns="0" rtlCol="0" anchor="t">
            <a:spAutoFit/>
          </a:bodyPr>
          <a:lstStyle/>
          <a:p>
            <a:pPr marL="0" lvl="0" indent="0" algn="l">
              <a:lnSpc>
                <a:spcPts val="7649"/>
              </a:lnSpc>
              <a:spcBef>
                <a:spcPct val="0"/>
              </a:spcBef>
            </a:pPr>
            <a:r>
              <a:rPr lang="en-US" sz="8499" b="1">
                <a:solidFill>
                  <a:srgbClr val="FE6544"/>
                </a:solidFill>
                <a:latin typeface="Garet Bold"/>
                <a:ea typeface="Garet Bold"/>
                <a:cs typeface="Garet Bold"/>
                <a:sym typeface="Garet Bold"/>
              </a:rPr>
              <a:t>Event Impact Assessment</a:t>
            </a:r>
          </a:p>
        </p:txBody>
      </p:sp>
      <p:grpSp>
        <p:nvGrpSpPr>
          <p:cNvPr id="17" name="Group 17"/>
          <p:cNvGrpSpPr/>
          <p:nvPr/>
        </p:nvGrpSpPr>
        <p:grpSpPr>
          <a:xfrm>
            <a:off x="1028118" y="4901865"/>
            <a:ext cx="3364925" cy="4690697"/>
            <a:chOff x="0" y="0"/>
            <a:chExt cx="4486566" cy="6254263"/>
          </a:xfrm>
        </p:grpSpPr>
        <p:sp>
          <p:nvSpPr>
            <p:cNvPr id="18" name="TextBox 18"/>
            <p:cNvSpPr txBox="1"/>
            <p:nvPr/>
          </p:nvSpPr>
          <p:spPr>
            <a:xfrm>
              <a:off x="0" y="76200"/>
              <a:ext cx="4486566" cy="533400"/>
            </a:xfrm>
            <a:prstGeom prst="rect">
              <a:avLst/>
            </a:prstGeom>
          </p:spPr>
          <p:txBody>
            <a:bodyPr lIns="0" tIns="0" rIns="0" bIns="0" rtlCol="0" anchor="t">
              <a:spAutoFit/>
            </a:bodyPr>
            <a:lstStyle/>
            <a:p>
              <a:pPr marL="0" lvl="0" indent="0" algn="l">
                <a:lnSpc>
                  <a:spcPts val="2700"/>
                </a:lnSpc>
                <a:spcBef>
                  <a:spcPct val="0"/>
                </a:spcBef>
              </a:pPr>
              <a:r>
                <a:rPr lang="en-US" sz="3000" b="1" u="none" strike="noStrike">
                  <a:solidFill>
                    <a:srgbClr val="FE6544"/>
                  </a:solidFill>
                  <a:latin typeface="Aileron Bold"/>
                  <a:ea typeface="Aileron Bold"/>
                  <a:cs typeface="Aileron Bold"/>
                  <a:sym typeface="Aileron Bold"/>
                </a:rPr>
                <a:t>Event Capture</a:t>
              </a:r>
            </a:p>
          </p:txBody>
        </p:sp>
        <p:sp>
          <p:nvSpPr>
            <p:cNvPr id="19" name="TextBox 19"/>
            <p:cNvSpPr txBox="1"/>
            <p:nvPr/>
          </p:nvSpPr>
          <p:spPr>
            <a:xfrm>
              <a:off x="0" y="1098042"/>
              <a:ext cx="4486566" cy="5156221"/>
            </a:xfrm>
            <a:prstGeom prst="rect">
              <a:avLst/>
            </a:prstGeom>
          </p:spPr>
          <p:txBody>
            <a:bodyPr lIns="0" tIns="0" rIns="0" bIns="0" rtlCol="0" anchor="t">
              <a:spAutoFit/>
            </a:bodyPr>
            <a:lstStyle/>
            <a:p>
              <a:pPr marL="0" lvl="0" indent="0" algn="l">
                <a:lnSpc>
                  <a:spcPts val="2063"/>
                </a:lnSpc>
                <a:spcBef>
                  <a:spcPct val="0"/>
                </a:spcBef>
              </a:pPr>
              <a:r>
                <a:rPr lang="en-US" sz="1876" u="none" strike="noStrike">
                  <a:solidFill>
                    <a:srgbClr val="F5F5F5"/>
                  </a:solidFill>
                  <a:latin typeface="Aileron"/>
                  <a:ea typeface="Aileron"/>
                  <a:cs typeface="Aileron"/>
                  <a:sym typeface="Aileron"/>
                </a:rPr>
                <a:t>Event </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Security Event (Type)</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Event Caused by Change</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Assessment of Event</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CI involved in incident</a:t>
              </a:r>
            </a:p>
            <a:p>
              <a:pPr algn="l">
                <a:lnSpc>
                  <a:spcPts val="2063"/>
                </a:lnSpc>
                <a:spcBef>
                  <a:spcPct val="0"/>
                </a:spcBef>
              </a:pPr>
              <a:r>
                <a:rPr lang="en-US" sz="1876" u="none" strike="noStrike">
                  <a:solidFill>
                    <a:srgbClr val="F5F5F5"/>
                  </a:solidFill>
                  <a:latin typeface="Aileron"/>
                  <a:ea typeface="Aileron"/>
                  <a:cs typeface="Aileron"/>
                  <a:sym typeface="Aileron"/>
                </a:rPr>
                <a:t>Event CI Details:</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User Data</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Location</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Services Impacted</a:t>
              </a:r>
            </a:p>
            <a:p>
              <a:pPr marL="0" lvl="0" indent="0" algn="l">
                <a:lnSpc>
                  <a:spcPts val="2063"/>
                </a:lnSpc>
                <a:spcBef>
                  <a:spcPct val="0"/>
                </a:spcBef>
              </a:pPr>
              <a:r>
                <a:rPr lang="en-US" sz="1876" u="none" strike="noStrike">
                  <a:solidFill>
                    <a:srgbClr val="F5F5F5"/>
                  </a:solidFill>
                  <a:latin typeface="Aileron"/>
                  <a:ea typeface="Aileron"/>
                  <a:cs typeface="Aileron"/>
                  <a:sym typeface="Aileron"/>
                </a:rPr>
                <a:t> Related Data</a:t>
              </a:r>
            </a:p>
            <a:p>
              <a:pPr marL="405080" lvl="1" indent="-202540" algn="l">
                <a:lnSpc>
                  <a:spcPts val="2063"/>
                </a:lnSpc>
                <a:spcBef>
                  <a:spcPct val="0"/>
                </a:spcBef>
                <a:buFont typeface="Arial"/>
                <a:buChar char="•"/>
              </a:pPr>
              <a:r>
                <a:rPr lang="en-US" sz="1876" u="none" strike="noStrike">
                  <a:solidFill>
                    <a:srgbClr val="F5F5F5"/>
                  </a:solidFill>
                  <a:latin typeface="Aileron"/>
                  <a:ea typeface="Aileron"/>
                  <a:cs typeface="Aileron"/>
                  <a:sym typeface="Aileron"/>
                </a:rPr>
                <a:t>Human Capital Needed</a:t>
              </a:r>
            </a:p>
            <a:p>
              <a:pPr algn="l">
                <a:lnSpc>
                  <a:spcPts val="2063"/>
                </a:lnSpc>
                <a:spcBef>
                  <a:spcPct val="0"/>
                </a:spcBef>
              </a:pPr>
              <a:r>
                <a:rPr lang="en-US" sz="1876" u="none" strike="noStrike">
                  <a:solidFill>
                    <a:srgbClr val="F5F5F5"/>
                  </a:solidFill>
                  <a:latin typeface="Aileron"/>
                  <a:ea typeface="Aileron"/>
                  <a:cs typeface="Aileron"/>
                  <a:sym typeface="Aileron"/>
                </a:rPr>
                <a:t>Triage and Assessment Initiated / Automation</a:t>
              </a:r>
            </a:p>
            <a:p>
              <a:pPr algn="l">
                <a:lnSpc>
                  <a:spcPts val="2063"/>
                </a:lnSpc>
                <a:spcBef>
                  <a:spcPct val="0"/>
                </a:spcBef>
              </a:pPr>
              <a:r>
                <a:rPr lang="en-US" sz="1876" u="none" strike="noStrike">
                  <a:solidFill>
                    <a:srgbClr val="F5F5F5"/>
                  </a:solidFill>
                  <a:latin typeface="Aileron"/>
                  <a:ea typeface="Aileron"/>
                  <a:cs typeface="Aileron"/>
                  <a:sym typeface="Aileron"/>
                </a:rPr>
                <a:t>Predict issues from log anomalies</a:t>
              </a:r>
            </a:p>
          </p:txBody>
        </p:sp>
      </p:grpSp>
      <p:grpSp>
        <p:nvGrpSpPr>
          <p:cNvPr id="20" name="Group 20"/>
          <p:cNvGrpSpPr/>
          <p:nvPr/>
        </p:nvGrpSpPr>
        <p:grpSpPr>
          <a:xfrm>
            <a:off x="5403055" y="5081953"/>
            <a:ext cx="3364925" cy="4433522"/>
            <a:chOff x="0" y="0"/>
            <a:chExt cx="4486566" cy="5911363"/>
          </a:xfrm>
        </p:grpSpPr>
        <p:sp>
          <p:nvSpPr>
            <p:cNvPr id="21" name="TextBox 21"/>
            <p:cNvSpPr txBox="1"/>
            <p:nvPr/>
          </p:nvSpPr>
          <p:spPr>
            <a:xfrm>
              <a:off x="0" y="76200"/>
              <a:ext cx="4486566" cy="533400"/>
            </a:xfrm>
            <a:prstGeom prst="rect">
              <a:avLst/>
            </a:prstGeom>
          </p:spPr>
          <p:txBody>
            <a:bodyPr lIns="0" tIns="0" rIns="0" bIns="0" rtlCol="0" anchor="t">
              <a:spAutoFit/>
            </a:bodyPr>
            <a:lstStyle/>
            <a:p>
              <a:pPr marL="0" lvl="0" indent="0" algn="l">
                <a:lnSpc>
                  <a:spcPts val="2700"/>
                </a:lnSpc>
                <a:spcBef>
                  <a:spcPct val="0"/>
                </a:spcBef>
              </a:pPr>
              <a:r>
                <a:rPr lang="en-US" sz="3000" b="1" u="none" strike="noStrike">
                  <a:solidFill>
                    <a:srgbClr val="FE6544"/>
                  </a:solidFill>
                  <a:latin typeface="Aileron Bold"/>
                  <a:ea typeface="Aileron Bold"/>
                  <a:cs typeface="Aileron Bold"/>
                  <a:sym typeface="Aileron Bold"/>
                </a:rPr>
                <a:t>Event Notification</a:t>
              </a:r>
            </a:p>
          </p:txBody>
        </p:sp>
        <p:sp>
          <p:nvSpPr>
            <p:cNvPr id="22" name="TextBox 22"/>
            <p:cNvSpPr txBox="1"/>
            <p:nvPr/>
          </p:nvSpPr>
          <p:spPr>
            <a:xfrm>
              <a:off x="0" y="1098042"/>
              <a:ext cx="4486566" cy="4813321"/>
            </a:xfrm>
            <a:prstGeom prst="rect">
              <a:avLst/>
            </a:prstGeom>
          </p:spPr>
          <p:txBody>
            <a:bodyPr lIns="0" tIns="0" rIns="0" bIns="0" rtlCol="0" anchor="t">
              <a:spAutoFit/>
            </a:bodyPr>
            <a:lstStyle/>
            <a:p>
              <a:pPr marL="405080" lvl="1" indent="-202540" algn="l">
                <a:lnSpc>
                  <a:spcPts val="2063"/>
                </a:lnSpc>
                <a:buFont typeface="Arial"/>
                <a:buChar char="•"/>
              </a:pPr>
              <a:r>
                <a:rPr lang="en-US" sz="1876">
                  <a:solidFill>
                    <a:srgbClr val="F5F5F5"/>
                  </a:solidFill>
                  <a:latin typeface="Aileron"/>
                  <a:ea typeface="Aileron"/>
                  <a:cs typeface="Aileron"/>
                  <a:sym typeface="Aileron"/>
                </a:rPr>
                <a:t>Targeted Communications based on Event (CI Data)</a:t>
              </a:r>
            </a:p>
            <a:p>
              <a:pPr marL="405080" lvl="1" indent="-202540" algn="l">
                <a:lnSpc>
                  <a:spcPts val="2063"/>
                </a:lnSpc>
                <a:buFont typeface="Arial"/>
                <a:buChar char="•"/>
              </a:pPr>
              <a:r>
                <a:rPr lang="en-US" sz="1876" u="none" strike="noStrike">
                  <a:solidFill>
                    <a:srgbClr val="F5F5F5"/>
                  </a:solidFill>
                  <a:latin typeface="Aileron"/>
                  <a:ea typeface="Aileron"/>
                  <a:cs typeface="Aileron"/>
                  <a:sym typeface="Aileron"/>
                </a:rPr>
                <a:t>Security Event Playbooks (ServiceNow) &amp; Integration</a:t>
              </a:r>
            </a:p>
            <a:p>
              <a:pPr marL="405080" lvl="1" indent="-202540" algn="l">
                <a:lnSpc>
                  <a:spcPts val="2063"/>
                </a:lnSpc>
                <a:buFont typeface="Arial"/>
                <a:buChar char="•"/>
              </a:pPr>
              <a:r>
                <a:rPr lang="en-US" sz="1876" u="none" strike="noStrike">
                  <a:solidFill>
                    <a:srgbClr val="F5F5F5"/>
                  </a:solidFill>
                  <a:latin typeface="Aileron"/>
                  <a:ea typeface="Aileron"/>
                  <a:cs typeface="Aileron"/>
                  <a:sym typeface="Aileron"/>
                </a:rPr>
                <a:t>Self Healing (Future State)</a:t>
              </a:r>
            </a:p>
            <a:p>
              <a:pPr marL="405080" lvl="1" indent="-202540" algn="l">
                <a:lnSpc>
                  <a:spcPts val="2063"/>
                </a:lnSpc>
                <a:buFont typeface="Arial"/>
                <a:buChar char="•"/>
              </a:pPr>
              <a:r>
                <a:rPr lang="en-US" sz="1876" u="none" strike="noStrike">
                  <a:solidFill>
                    <a:srgbClr val="F5F5F5"/>
                  </a:solidFill>
                  <a:latin typeface="Aileron"/>
                  <a:ea typeface="Aileron"/>
                  <a:cs typeface="Aileron"/>
                  <a:sym typeface="Aileron"/>
                </a:rPr>
                <a:t>Targeted Assignment Group for Triage, Dispatch, Emergency Management, Regulations</a:t>
              </a:r>
            </a:p>
            <a:p>
              <a:pPr marL="405080" lvl="1" indent="-202540" algn="l">
                <a:lnSpc>
                  <a:spcPts val="2063"/>
                </a:lnSpc>
                <a:buFont typeface="Arial"/>
                <a:buChar char="•"/>
              </a:pPr>
              <a:r>
                <a:rPr lang="en-US" sz="1876" u="none" strike="noStrike">
                  <a:solidFill>
                    <a:srgbClr val="F5F5F5"/>
                  </a:solidFill>
                  <a:latin typeface="Aileron"/>
                  <a:ea typeface="Aileron"/>
                  <a:cs typeface="Aileron"/>
                  <a:sym typeface="Aileron"/>
                </a:rPr>
                <a:t>Estimate of Cost Based on CI and User Data</a:t>
              </a:r>
            </a:p>
            <a:p>
              <a:pPr marL="405080" lvl="1" indent="-202540" algn="l">
                <a:lnSpc>
                  <a:spcPts val="2063"/>
                </a:lnSpc>
                <a:buFont typeface="Arial"/>
                <a:buChar char="•"/>
              </a:pPr>
              <a:r>
                <a:rPr lang="en-US" sz="1876" u="none" strike="noStrike">
                  <a:solidFill>
                    <a:srgbClr val="F5F5F5"/>
                  </a:solidFill>
                  <a:latin typeface="Aileron"/>
                  <a:ea typeface="Aileron"/>
                  <a:cs typeface="Aileron"/>
                  <a:sym typeface="Aileron"/>
                </a:rPr>
                <a:t>Shipping Routes and Associated Human Capital supporting this product</a:t>
              </a:r>
            </a:p>
          </p:txBody>
        </p:sp>
      </p:grpSp>
      <p:grpSp>
        <p:nvGrpSpPr>
          <p:cNvPr id="23" name="Group 23"/>
          <p:cNvGrpSpPr/>
          <p:nvPr/>
        </p:nvGrpSpPr>
        <p:grpSpPr>
          <a:xfrm>
            <a:off x="9777993" y="4644690"/>
            <a:ext cx="3364925" cy="5462222"/>
            <a:chOff x="0" y="0"/>
            <a:chExt cx="4486566" cy="7282963"/>
          </a:xfrm>
        </p:grpSpPr>
        <p:sp>
          <p:nvSpPr>
            <p:cNvPr id="24" name="TextBox 24"/>
            <p:cNvSpPr txBox="1"/>
            <p:nvPr/>
          </p:nvSpPr>
          <p:spPr>
            <a:xfrm>
              <a:off x="0" y="76200"/>
              <a:ext cx="4486566" cy="533400"/>
            </a:xfrm>
            <a:prstGeom prst="rect">
              <a:avLst/>
            </a:prstGeom>
          </p:spPr>
          <p:txBody>
            <a:bodyPr lIns="0" tIns="0" rIns="0" bIns="0" rtlCol="0" anchor="t">
              <a:spAutoFit/>
            </a:bodyPr>
            <a:lstStyle/>
            <a:p>
              <a:pPr marL="0" lvl="0" indent="0" algn="l">
                <a:lnSpc>
                  <a:spcPts val="2700"/>
                </a:lnSpc>
                <a:spcBef>
                  <a:spcPct val="0"/>
                </a:spcBef>
              </a:pPr>
              <a:r>
                <a:rPr lang="en-US" sz="3000" b="1" u="none" strike="noStrike">
                  <a:solidFill>
                    <a:srgbClr val="FE6544"/>
                  </a:solidFill>
                  <a:latin typeface="Aileron Bold"/>
                  <a:ea typeface="Aileron Bold"/>
                  <a:cs typeface="Aileron Bold"/>
                  <a:sym typeface="Aileron Bold"/>
                </a:rPr>
                <a:t>Event Costing</a:t>
              </a:r>
            </a:p>
          </p:txBody>
        </p:sp>
        <p:sp>
          <p:nvSpPr>
            <p:cNvPr id="25" name="TextBox 25"/>
            <p:cNvSpPr txBox="1"/>
            <p:nvPr/>
          </p:nvSpPr>
          <p:spPr>
            <a:xfrm>
              <a:off x="0" y="1098042"/>
              <a:ext cx="4486566" cy="6184921"/>
            </a:xfrm>
            <a:prstGeom prst="rect">
              <a:avLst/>
            </a:prstGeom>
          </p:spPr>
          <p:txBody>
            <a:bodyPr lIns="0" tIns="0" rIns="0" bIns="0" rtlCol="0" anchor="t">
              <a:spAutoFit/>
            </a:bodyPr>
            <a:lstStyle/>
            <a:p>
              <a:pPr algn="l">
                <a:lnSpc>
                  <a:spcPts val="2063"/>
                </a:lnSpc>
              </a:pPr>
              <a:endParaRPr/>
            </a:p>
            <a:p>
              <a:pPr marL="405080" lvl="1" indent="-202540" algn="l">
                <a:lnSpc>
                  <a:spcPts val="2063"/>
                </a:lnSpc>
                <a:buFont typeface="Arial"/>
                <a:buChar char="•"/>
              </a:pPr>
              <a:r>
                <a:rPr lang="en-US" sz="1876">
                  <a:solidFill>
                    <a:srgbClr val="F5F5F5"/>
                  </a:solidFill>
                  <a:latin typeface="Aileron"/>
                  <a:ea typeface="Aileron"/>
                  <a:cs typeface="Aileron"/>
                  <a:sym typeface="Aileron"/>
                </a:rPr>
                <a:t>Associated Cost Estimate Pre-Closure of Company Internal costs and External Costs to community based on goods delievered, employment (based on user population impacted), impact to land and agriculture (based on goods, services, and human capital of the area impacted)</a:t>
              </a:r>
            </a:p>
            <a:p>
              <a:pPr marL="405080" lvl="1" indent="-202540" algn="l">
                <a:lnSpc>
                  <a:spcPts val="2063"/>
                </a:lnSpc>
                <a:buFont typeface="Arial"/>
                <a:buChar char="•"/>
              </a:pPr>
              <a:r>
                <a:rPr lang="en-US" sz="1876">
                  <a:solidFill>
                    <a:srgbClr val="F5F5F5"/>
                  </a:solidFill>
                  <a:latin typeface="Aileron"/>
                  <a:ea typeface="Aileron"/>
                  <a:cs typeface="Aileron"/>
                  <a:sym typeface="Aileron"/>
                </a:rPr>
                <a:t>Regulatory &amp; Compliance Data for Reporting</a:t>
              </a:r>
            </a:p>
            <a:p>
              <a:pPr marL="405080" lvl="1" indent="-202540" algn="l">
                <a:lnSpc>
                  <a:spcPts val="2063"/>
                </a:lnSpc>
                <a:buFont typeface="Arial"/>
                <a:buChar char="•"/>
              </a:pPr>
              <a:r>
                <a:rPr lang="en-US" sz="1876">
                  <a:solidFill>
                    <a:srgbClr val="F5F5F5"/>
                  </a:solidFill>
                  <a:latin typeface="Aileron"/>
                  <a:ea typeface="Aileron"/>
                  <a:cs typeface="Aileron"/>
                  <a:sym typeface="Aileron"/>
                </a:rPr>
                <a:t>Data Compliance</a:t>
              </a:r>
            </a:p>
            <a:p>
              <a:pPr marL="405080" lvl="1" indent="-202540" algn="l">
                <a:lnSpc>
                  <a:spcPts val="2063"/>
                </a:lnSpc>
                <a:buFont typeface="Arial"/>
                <a:buChar char="•"/>
              </a:pPr>
              <a:r>
                <a:rPr lang="en-US" sz="1876">
                  <a:solidFill>
                    <a:srgbClr val="F5F5F5"/>
                  </a:solidFill>
                  <a:latin typeface="Aileron"/>
                  <a:ea typeface="Aileron"/>
                  <a:cs typeface="Aileron"/>
                  <a:sym typeface="Aileron"/>
                </a:rPr>
                <a:t>Impact of Change and associated LOE/ETA</a:t>
              </a:r>
            </a:p>
          </p:txBody>
        </p:sp>
      </p:grpSp>
      <p:grpSp>
        <p:nvGrpSpPr>
          <p:cNvPr id="26" name="Group 26"/>
          <p:cNvGrpSpPr/>
          <p:nvPr/>
        </p:nvGrpSpPr>
        <p:grpSpPr>
          <a:xfrm>
            <a:off x="13894375" y="4901865"/>
            <a:ext cx="3364925" cy="5205047"/>
            <a:chOff x="0" y="0"/>
            <a:chExt cx="4486566" cy="6940063"/>
          </a:xfrm>
        </p:grpSpPr>
        <p:sp>
          <p:nvSpPr>
            <p:cNvPr id="27" name="TextBox 27"/>
            <p:cNvSpPr txBox="1"/>
            <p:nvPr/>
          </p:nvSpPr>
          <p:spPr>
            <a:xfrm>
              <a:off x="0" y="76200"/>
              <a:ext cx="4486566" cy="533400"/>
            </a:xfrm>
            <a:prstGeom prst="rect">
              <a:avLst/>
            </a:prstGeom>
          </p:spPr>
          <p:txBody>
            <a:bodyPr lIns="0" tIns="0" rIns="0" bIns="0" rtlCol="0" anchor="t">
              <a:spAutoFit/>
            </a:bodyPr>
            <a:lstStyle/>
            <a:p>
              <a:pPr marL="0" lvl="0" indent="0" algn="l">
                <a:lnSpc>
                  <a:spcPts val="2700"/>
                </a:lnSpc>
                <a:spcBef>
                  <a:spcPct val="0"/>
                </a:spcBef>
              </a:pPr>
              <a:r>
                <a:rPr lang="en-US" sz="3000" b="1" u="none" strike="noStrike">
                  <a:solidFill>
                    <a:srgbClr val="FE6544"/>
                  </a:solidFill>
                  <a:latin typeface="Aileron Bold"/>
                  <a:ea typeface="Aileron Bold"/>
                  <a:cs typeface="Aileron Bold"/>
                  <a:sym typeface="Aileron Bold"/>
                </a:rPr>
                <a:t>Event Reporting</a:t>
              </a:r>
            </a:p>
          </p:txBody>
        </p:sp>
        <p:sp>
          <p:nvSpPr>
            <p:cNvPr id="28" name="TextBox 28"/>
            <p:cNvSpPr txBox="1"/>
            <p:nvPr/>
          </p:nvSpPr>
          <p:spPr>
            <a:xfrm>
              <a:off x="0" y="1098042"/>
              <a:ext cx="4486566" cy="5842021"/>
            </a:xfrm>
            <a:prstGeom prst="rect">
              <a:avLst/>
            </a:prstGeom>
          </p:spPr>
          <p:txBody>
            <a:bodyPr lIns="0" tIns="0" rIns="0" bIns="0" rtlCol="0" anchor="t">
              <a:spAutoFit/>
            </a:bodyPr>
            <a:lstStyle/>
            <a:p>
              <a:pPr marL="405080" lvl="1" indent="-202540" algn="l">
                <a:lnSpc>
                  <a:spcPts val="2063"/>
                </a:lnSpc>
                <a:buFont typeface="Arial"/>
                <a:buChar char="•"/>
              </a:pPr>
              <a:r>
                <a:rPr lang="en-US" sz="1876">
                  <a:solidFill>
                    <a:srgbClr val="F5F5F5"/>
                  </a:solidFill>
                  <a:latin typeface="Aileron"/>
                  <a:ea typeface="Aileron"/>
                  <a:cs typeface="Aileron"/>
                  <a:sym typeface="Aileron"/>
                </a:rPr>
                <a:t>Regulatory and Security Compliance Reporting</a:t>
              </a:r>
            </a:p>
            <a:p>
              <a:pPr marL="405080" lvl="1" indent="-202540" algn="l">
                <a:lnSpc>
                  <a:spcPts val="2063"/>
                </a:lnSpc>
                <a:buFont typeface="Arial"/>
                <a:buChar char="•"/>
              </a:pPr>
              <a:r>
                <a:rPr lang="en-US" sz="1876">
                  <a:solidFill>
                    <a:srgbClr val="F5F5F5"/>
                  </a:solidFill>
                  <a:latin typeface="Aileron"/>
                  <a:ea typeface="Aileron"/>
                  <a:cs typeface="Aileron"/>
                  <a:sym typeface="Aileron"/>
                </a:rPr>
                <a:t>End to End Visibility of the Security Event Impact from Field Operations to HQ</a:t>
              </a:r>
            </a:p>
            <a:p>
              <a:pPr marL="405080" lvl="1" indent="-202540" algn="l">
                <a:lnSpc>
                  <a:spcPts val="2063"/>
                </a:lnSpc>
                <a:buFont typeface="Arial"/>
                <a:buChar char="•"/>
              </a:pPr>
              <a:r>
                <a:rPr lang="en-US" sz="1876">
                  <a:solidFill>
                    <a:srgbClr val="F5F5F5"/>
                  </a:solidFill>
                  <a:latin typeface="Aileron"/>
                  <a:ea typeface="Aileron"/>
                  <a:cs typeface="Aileron"/>
                  <a:sym typeface="Aileron"/>
                </a:rPr>
                <a:t>Ability to assess human and environmental impact</a:t>
              </a:r>
            </a:p>
            <a:p>
              <a:pPr marL="405080" lvl="1" indent="-202540" algn="l">
                <a:lnSpc>
                  <a:spcPts val="2063"/>
                </a:lnSpc>
                <a:buFont typeface="Arial"/>
                <a:buChar char="•"/>
              </a:pPr>
              <a:r>
                <a:rPr lang="en-US" sz="1876">
                  <a:solidFill>
                    <a:srgbClr val="F5F5F5"/>
                  </a:solidFill>
                  <a:latin typeface="Aileron"/>
                  <a:ea typeface="Aileron"/>
                  <a:cs typeface="Aileron"/>
                  <a:sym typeface="Aileron"/>
                </a:rPr>
                <a:t>Opportunity to increase community knowledge on security and rail operations</a:t>
              </a:r>
            </a:p>
            <a:p>
              <a:pPr marL="405080" lvl="1" indent="-202540" algn="l">
                <a:lnSpc>
                  <a:spcPts val="2063"/>
                </a:lnSpc>
                <a:buFont typeface="Arial"/>
                <a:buChar char="•"/>
              </a:pPr>
              <a:r>
                <a:rPr lang="en-US" sz="1876">
                  <a:solidFill>
                    <a:srgbClr val="F5F5F5"/>
                  </a:solidFill>
                  <a:latin typeface="Aileron"/>
                  <a:ea typeface="Aileron"/>
                  <a:cs typeface="Aileron"/>
                  <a:sym typeface="Aileron"/>
                </a:rPr>
                <a:t>Real time communication from end customer to agencies</a:t>
              </a:r>
            </a:p>
            <a:p>
              <a:pPr marL="405080" lvl="1" indent="-202540" algn="l">
                <a:lnSpc>
                  <a:spcPts val="2063"/>
                </a:lnSpc>
                <a:buFont typeface="Arial"/>
                <a:buChar char="•"/>
              </a:pPr>
              <a:r>
                <a:rPr lang="en-US" sz="1876">
                  <a:solidFill>
                    <a:srgbClr val="F5F5F5"/>
                  </a:solidFill>
                  <a:latin typeface="Aileron"/>
                  <a:ea typeface="Aileron"/>
                  <a:cs typeface="Aileron"/>
                  <a:sym typeface="Aileron"/>
                </a:rPr>
                <a:t>Ability to  identify &amp; prioritize cybersecurity initiatives </a:t>
              </a:r>
            </a:p>
            <a:p>
              <a:pPr marL="0" lvl="0" indent="0" algn="l">
                <a:lnSpc>
                  <a:spcPts val="2063"/>
                </a:lnSpc>
                <a:spcBef>
                  <a:spcPct val="0"/>
                </a:spcBef>
              </a:pPr>
              <a:endParaRPr lang="en-US" sz="1876">
                <a:solidFill>
                  <a:srgbClr val="F5F5F5"/>
                </a:solidFill>
                <a:latin typeface="Aileron"/>
                <a:ea typeface="Aileron"/>
                <a:cs typeface="Aileron"/>
                <a:sym typeface="Aileron"/>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5" name="Freeform 5"/>
          <p:cNvSpPr/>
          <p:nvPr/>
        </p:nvSpPr>
        <p:spPr>
          <a:xfrm>
            <a:off x="7189588" y="1993140"/>
            <a:ext cx="2840521" cy="2453500"/>
          </a:xfrm>
          <a:custGeom>
            <a:avLst/>
            <a:gdLst/>
            <a:ahLst/>
            <a:cxnLst/>
            <a:rect l="l" t="t" r="r" b="b"/>
            <a:pathLst>
              <a:path w="2840521" h="2453500">
                <a:moveTo>
                  <a:pt x="0" y="0"/>
                </a:moveTo>
                <a:lnTo>
                  <a:pt x="2840521" y="0"/>
                </a:lnTo>
                <a:lnTo>
                  <a:pt x="2840521" y="2453499"/>
                </a:lnTo>
                <a:lnTo>
                  <a:pt x="0" y="2453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44819" y="1993140"/>
            <a:ext cx="3201569" cy="2269112"/>
          </a:xfrm>
          <a:custGeom>
            <a:avLst/>
            <a:gdLst/>
            <a:ahLst/>
            <a:cxnLst/>
            <a:rect l="l" t="t" r="r" b="b"/>
            <a:pathLst>
              <a:path w="3201569" h="2269112">
                <a:moveTo>
                  <a:pt x="0" y="0"/>
                </a:moveTo>
                <a:lnTo>
                  <a:pt x="3201569" y="0"/>
                </a:lnTo>
                <a:lnTo>
                  <a:pt x="3201569" y="2269112"/>
                </a:lnTo>
                <a:lnTo>
                  <a:pt x="0" y="2269112"/>
                </a:lnTo>
                <a:lnTo>
                  <a:pt x="0" y="0"/>
                </a:lnTo>
                <a:close/>
              </a:path>
            </a:pathLst>
          </a:custGeom>
          <a:blipFill>
            <a:blip r:embed="rId4"/>
            <a:stretch>
              <a:fillRect/>
            </a:stretch>
          </a:blipFill>
        </p:spPr>
        <p:txBody>
          <a:bodyPr/>
          <a:lstStyle/>
          <a:p>
            <a:endParaRPr lang="en-US"/>
          </a:p>
        </p:txBody>
      </p:sp>
      <p:sp>
        <p:nvSpPr>
          <p:cNvPr id="7" name="Freeform 7"/>
          <p:cNvSpPr/>
          <p:nvPr/>
        </p:nvSpPr>
        <p:spPr>
          <a:xfrm>
            <a:off x="12773309" y="1993140"/>
            <a:ext cx="3189649" cy="2117129"/>
          </a:xfrm>
          <a:custGeom>
            <a:avLst/>
            <a:gdLst/>
            <a:ahLst/>
            <a:cxnLst/>
            <a:rect l="l" t="t" r="r" b="b"/>
            <a:pathLst>
              <a:path w="3189649" h="2117129">
                <a:moveTo>
                  <a:pt x="0" y="0"/>
                </a:moveTo>
                <a:lnTo>
                  <a:pt x="3189648" y="0"/>
                </a:lnTo>
                <a:lnTo>
                  <a:pt x="3189648" y="2117129"/>
                </a:lnTo>
                <a:lnTo>
                  <a:pt x="0" y="2117129"/>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244317" y="688831"/>
            <a:ext cx="15092137" cy="1120775"/>
          </a:xfrm>
          <a:prstGeom prst="rect">
            <a:avLst/>
          </a:prstGeom>
        </p:spPr>
        <p:txBody>
          <a:bodyPr lIns="0" tIns="0" rIns="0" bIns="0" rtlCol="0" anchor="t">
            <a:spAutoFit/>
          </a:bodyPr>
          <a:lstStyle/>
          <a:p>
            <a:pPr algn="l">
              <a:lnSpc>
                <a:spcPts val="9100"/>
              </a:lnSpc>
            </a:pPr>
            <a:r>
              <a:rPr lang="en-US" sz="6500" b="1">
                <a:solidFill>
                  <a:srgbClr val="FE6544"/>
                </a:solidFill>
                <a:latin typeface="Garet Bold"/>
                <a:ea typeface="Garet Bold"/>
                <a:cs typeface="Garet Bold"/>
                <a:sym typeface="Garet Bold"/>
              </a:rPr>
              <a:t>Assessment Impact to Community</a:t>
            </a:r>
          </a:p>
        </p:txBody>
      </p:sp>
      <p:sp>
        <p:nvSpPr>
          <p:cNvPr id="9" name="TextBox 9"/>
          <p:cNvSpPr txBox="1"/>
          <p:nvPr/>
        </p:nvSpPr>
        <p:spPr>
          <a:xfrm>
            <a:off x="1665771" y="5031712"/>
            <a:ext cx="4257606" cy="5355312"/>
          </a:xfrm>
          <a:prstGeom prst="rect">
            <a:avLst/>
          </a:prstGeom>
        </p:spPr>
        <p:txBody>
          <a:bodyPr lIns="0" tIns="0" rIns="0" bIns="0" rtlCol="0" anchor="t">
            <a:spAutoFit/>
          </a:bodyPr>
          <a:lstStyle/>
          <a:p>
            <a:pPr algn="l">
              <a:lnSpc>
                <a:spcPts val="2800"/>
              </a:lnSpc>
            </a:pPr>
            <a:r>
              <a:rPr lang="en-US" sz="2000" dirty="0">
                <a:solidFill>
                  <a:srgbClr val="FFFFFF"/>
                </a:solidFill>
                <a:latin typeface="Aileron"/>
                <a:ea typeface="Aileron"/>
                <a:cs typeface="Aileron"/>
                <a:sym typeface="Aileron"/>
              </a:rPr>
              <a:t>Safety and Economic Data</a:t>
            </a:r>
          </a:p>
          <a:p>
            <a:pPr marL="863604" marR="0" lvl="2" indent="-287868" algn="l" defTabSz="914400" rtl="0" eaLnBrk="1" fontAlgn="auto" latinLnBrk="0" hangingPunct="1">
              <a:lnSpc>
                <a:spcPts val="2800"/>
              </a:lnSpc>
              <a:spcBef>
                <a:spcPts val="0"/>
              </a:spcBef>
              <a:spcAft>
                <a:spcPts val="0"/>
              </a:spcAft>
              <a:buClrTx/>
              <a:buSzTx/>
              <a:buFont typeface="Arial"/>
              <a:buChar char="⚬"/>
              <a:tabLst/>
              <a:defRPr/>
            </a:pPr>
            <a:r>
              <a:rPr lang="en-US" sz="2000" dirty="0">
                <a:solidFill>
                  <a:srgbClr val="FFFFFF"/>
                </a:solidFill>
                <a:latin typeface="Aileron"/>
                <a:ea typeface="Aileron"/>
                <a:cs typeface="Aileron"/>
                <a:sym typeface="Aileron"/>
              </a:rPr>
              <a:t>Health Costs</a:t>
            </a:r>
          </a:p>
          <a:p>
            <a:pPr marL="863604" marR="0" lvl="2" indent="-287868" algn="l" defTabSz="914400" rtl="0" eaLnBrk="1" fontAlgn="auto" latinLnBrk="0" hangingPunct="1">
              <a:lnSpc>
                <a:spcPts val="2800"/>
              </a:lnSpc>
              <a:spcBef>
                <a:spcPts val="0"/>
              </a:spcBef>
              <a:spcAft>
                <a:spcPts val="0"/>
              </a:spcAft>
              <a:buClrTx/>
              <a:buSzTx/>
              <a:buFont typeface="Arial"/>
              <a:buChar char="⚬"/>
              <a:tabLst/>
              <a:defRPr/>
            </a:pPr>
            <a:r>
              <a:rPr lang="en-US" sz="2000" dirty="0">
                <a:solidFill>
                  <a:srgbClr val="FFFFFF"/>
                </a:solidFill>
                <a:latin typeface="Aileron"/>
                <a:ea typeface="Aileron"/>
                <a:cs typeface="Aileron"/>
                <a:sym typeface="Aileron"/>
              </a:rPr>
              <a:t>Impact to Employment</a:t>
            </a:r>
          </a:p>
          <a:p>
            <a:pPr marL="863604" marR="0" lvl="2" indent="-287868" algn="l" defTabSz="914400" rtl="0" eaLnBrk="1" fontAlgn="auto" latinLnBrk="0" hangingPunct="1">
              <a:lnSpc>
                <a:spcPts val="28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Aileron"/>
                <a:ea typeface="Aileron"/>
                <a:cs typeface="Aileron"/>
                <a:sym typeface="Aileron"/>
              </a:rPr>
              <a:t>Impact to Housing</a:t>
            </a:r>
          </a:p>
          <a:p>
            <a:pPr marL="863604" marR="0" lvl="2" indent="-287868" algn="l" defTabSz="914400" rtl="0" eaLnBrk="1" fontAlgn="auto" latinLnBrk="0" hangingPunct="1">
              <a:lnSpc>
                <a:spcPts val="2800"/>
              </a:lnSpc>
              <a:spcBef>
                <a:spcPts val="0"/>
              </a:spcBef>
              <a:spcAft>
                <a:spcPts val="0"/>
              </a:spcAft>
              <a:buClrTx/>
              <a:buSzTx/>
              <a:buFont typeface="Arial"/>
              <a:buChar char="⚬"/>
              <a:tabLst/>
              <a:defRPr/>
            </a:pPr>
            <a:r>
              <a:rPr lang="en-US" sz="2000" dirty="0">
                <a:solidFill>
                  <a:srgbClr val="FFFFFF"/>
                </a:solidFill>
                <a:latin typeface="Aileron"/>
                <a:ea typeface="Aileron"/>
                <a:cs typeface="Aileron"/>
                <a:sym typeface="Aileron"/>
              </a:rPr>
              <a:t>Impact to Business</a:t>
            </a:r>
          </a:p>
          <a:p>
            <a:pPr algn="l">
              <a:lnSpc>
                <a:spcPts val="2800"/>
              </a:lnSpc>
            </a:pPr>
            <a:r>
              <a:rPr lang="en-US" sz="2000" dirty="0">
                <a:solidFill>
                  <a:srgbClr val="FFFFFF"/>
                </a:solidFill>
                <a:latin typeface="Aileron"/>
                <a:ea typeface="Aileron"/>
                <a:cs typeface="Aileron"/>
                <a:sym typeface="Aileron"/>
              </a:rPr>
              <a:t>Service Disruptions</a:t>
            </a:r>
          </a:p>
          <a:p>
            <a:pPr marL="863604" marR="0" lvl="2" indent="-287868" algn="l" defTabSz="914400" rtl="0" eaLnBrk="1" fontAlgn="auto" latinLnBrk="0" hangingPunct="1">
              <a:lnSpc>
                <a:spcPts val="2800"/>
              </a:lnSpc>
              <a:spcBef>
                <a:spcPts val="0"/>
              </a:spcBef>
              <a:spcAft>
                <a:spcPts val="0"/>
              </a:spcAft>
              <a:buClrTx/>
              <a:buSzTx/>
              <a:buFont typeface="Arial"/>
              <a:buChar char="⚬"/>
              <a:tabLst/>
              <a:defRPr/>
            </a:pPr>
            <a:r>
              <a:rPr lang="en-US" sz="2000" dirty="0">
                <a:solidFill>
                  <a:srgbClr val="FFFFFF"/>
                </a:solidFill>
                <a:latin typeface="Aileron"/>
                <a:ea typeface="Aileron"/>
                <a:cs typeface="Aileron"/>
                <a:sym typeface="Aileron"/>
              </a:rPr>
              <a:t>Goods Being Delivered / Picked Up</a:t>
            </a:r>
          </a:p>
          <a:p>
            <a:pPr marL="863604" marR="0" lvl="2" indent="-287868" algn="l" defTabSz="914400" rtl="0" eaLnBrk="1" fontAlgn="auto" latinLnBrk="0" hangingPunct="1">
              <a:lnSpc>
                <a:spcPts val="2800"/>
              </a:lnSpc>
              <a:spcBef>
                <a:spcPts val="0"/>
              </a:spcBef>
              <a:spcAft>
                <a:spcPts val="0"/>
              </a:spcAft>
              <a:buClrTx/>
              <a:buSzTx/>
              <a:buFont typeface="Arial"/>
              <a:buChar char="⚬"/>
              <a:tabLst/>
              <a:defRPr/>
            </a:pPr>
            <a:r>
              <a:rPr lang="en-US" sz="2000" dirty="0">
                <a:solidFill>
                  <a:srgbClr val="FFFFFF"/>
                </a:solidFill>
                <a:latin typeface="Aileron"/>
                <a:ea typeface="Aileron"/>
                <a:cs typeface="Aileron"/>
                <a:sym typeface="Aileron"/>
              </a:rPr>
              <a:t>Passenger Rail</a:t>
            </a:r>
          </a:p>
          <a:p>
            <a:pPr marL="431802" lvl="1" indent="-215901">
              <a:lnSpc>
                <a:spcPts val="2800"/>
              </a:lnSpc>
              <a:buFont typeface="Arial"/>
              <a:buChar char="•"/>
            </a:pPr>
            <a:r>
              <a:rPr lang="en-US" sz="2000" dirty="0">
                <a:solidFill>
                  <a:srgbClr val="FFFFFF"/>
                </a:solidFill>
                <a:latin typeface="Aileron"/>
                <a:sym typeface="Aileron"/>
              </a:rPr>
              <a:t>Data Breaches</a:t>
            </a:r>
          </a:p>
          <a:p>
            <a:pPr marL="431802" lvl="1" indent="-215901">
              <a:lnSpc>
                <a:spcPts val="2800"/>
              </a:lnSpc>
              <a:buFont typeface="Arial"/>
              <a:buChar char="•"/>
            </a:pPr>
            <a:r>
              <a:rPr lang="en-US" sz="2000" dirty="0">
                <a:solidFill>
                  <a:srgbClr val="FFFFFF"/>
                </a:solidFill>
                <a:latin typeface="Aileron"/>
                <a:sym typeface="Aileron"/>
              </a:rPr>
              <a:t>Economic Impact to Employment, Goods and Services</a:t>
            </a:r>
          </a:p>
          <a:p>
            <a:pPr marL="431802" lvl="1" indent="-215901">
              <a:lnSpc>
                <a:spcPts val="2800"/>
              </a:lnSpc>
              <a:buFont typeface="Arial"/>
              <a:buChar char="•"/>
            </a:pPr>
            <a:r>
              <a:rPr lang="en-US" sz="2000" dirty="0">
                <a:solidFill>
                  <a:srgbClr val="FFFFFF"/>
                </a:solidFill>
                <a:latin typeface="Aileron"/>
                <a:sym typeface="Aileron"/>
              </a:rPr>
              <a:t>Agricultural Impact</a:t>
            </a:r>
          </a:p>
          <a:p>
            <a:pPr marL="431802" lvl="1" indent="-215901">
              <a:lnSpc>
                <a:spcPts val="2800"/>
              </a:lnSpc>
              <a:buFont typeface="Arial"/>
              <a:buChar char="•"/>
            </a:pPr>
            <a:r>
              <a:rPr lang="en-US" sz="2000" dirty="0">
                <a:solidFill>
                  <a:srgbClr val="FFFFFF"/>
                </a:solidFill>
                <a:latin typeface="Aileron"/>
                <a:sym typeface="Aileron"/>
              </a:rPr>
              <a:t>Wildlife Impact</a:t>
            </a:r>
          </a:p>
          <a:p>
            <a:pPr algn="l">
              <a:lnSpc>
                <a:spcPts val="2800"/>
              </a:lnSpc>
            </a:pPr>
            <a:endParaRPr lang="en-US" sz="2000" dirty="0">
              <a:solidFill>
                <a:srgbClr val="FFFFFF"/>
              </a:solidFill>
              <a:latin typeface="Aileron"/>
              <a:ea typeface="Aileron"/>
              <a:cs typeface="Aileron"/>
              <a:sym typeface="Aileron"/>
            </a:endParaRPr>
          </a:p>
        </p:txBody>
      </p:sp>
      <p:sp>
        <p:nvSpPr>
          <p:cNvPr id="10" name="TextBox 10"/>
          <p:cNvSpPr txBox="1"/>
          <p:nvPr/>
        </p:nvSpPr>
        <p:spPr>
          <a:xfrm>
            <a:off x="6838907" y="5095875"/>
            <a:ext cx="4257606" cy="4637167"/>
          </a:xfrm>
          <a:prstGeom prst="rect">
            <a:avLst/>
          </a:prstGeom>
        </p:spPr>
        <p:txBody>
          <a:bodyPr lIns="0" tIns="0" rIns="0" bIns="0" rtlCol="0" anchor="t">
            <a:spAutoFit/>
          </a:bodyPr>
          <a:lstStyle/>
          <a:p>
            <a:pPr marL="431802" lvl="1" indent="-215901" algn="l">
              <a:lnSpc>
                <a:spcPts val="2800"/>
              </a:lnSpc>
              <a:buFont typeface="Arial"/>
              <a:buChar char="•"/>
            </a:pPr>
            <a:r>
              <a:rPr lang="en-US" sz="2000" dirty="0">
                <a:solidFill>
                  <a:srgbClr val="FFFFFF"/>
                </a:solidFill>
                <a:latin typeface="Aileron"/>
                <a:ea typeface="Aileron"/>
                <a:cs typeface="Aileron"/>
                <a:sym typeface="Aileron"/>
              </a:rPr>
              <a:t>Delivery of Goods and Services </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Transportation - Employment</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Transportation - Personal</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Transportation - Commercial</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Data Breaches</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Safety Risks</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Regulatory Compliance</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Financial Cost</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Unemployment Insurance</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Insurance, Private / Commercial</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Vendor Impact + End Customer</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Human Capital </a:t>
            </a:r>
          </a:p>
        </p:txBody>
      </p:sp>
      <p:sp>
        <p:nvSpPr>
          <p:cNvPr id="11" name="TextBox 11"/>
          <p:cNvSpPr txBox="1"/>
          <p:nvPr/>
        </p:nvSpPr>
        <p:spPr>
          <a:xfrm>
            <a:off x="12773309" y="5031712"/>
            <a:ext cx="4257606" cy="4930775"/>
          </a:xfrm>
          <a:prstGeom prst="rect">
            <a:avLst/>
          </a:prstGeom>
        </p:spPr>
        <p:txBody>
          <a:bodyPr lIns="0" tIns="0" rIns="0" bIns="0" rtlCol="0" anchor="t">
            <a:spAutoFit/>
          </a:bodyPr>
          <a:lstStyle/>
          <a:p>
            <a:pPr marL="431802" lvl="1" indent="-215901" algn="l">
              <a:lnSpc>
                <a:spcPts val="2800"/>
              </a:lnSpc>
              <a:buFont typeface="Arial"/>
              <a:buChar char="•"/>
            </a:pPr>
            <a:r>
              <a:rPr lang="en-US" sz="2000" dirty="0">
                <a:solidFill>
                  <a:srgbClr val="FFFFFF"/>
                </a:solidFill>
                <a:latin typeface="Aileron"/>
                <a:ea typeface="Aileron"/>
                <a:cs typeface="Aileron"/>
                <a:sym typeface="Aileron"/>
              </a:rPr>
              <a:t>Regulatory Response </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Event Data</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Community Data</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Community Operations Data</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Economic Impact</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Event Data</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Community Data</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Public Safety</a:t>
            </a:r>
          </a:p>
          <a:p>
            <a:pPr marL="863604" lvl="2" indent="-287868" algn="l">
              <a:lnSpc>
                <a:spcPts val="2800"/>
              </a:lnSpc>
              <a:buFont typeface="Arial"/>
              <a:buChar char="⚬"/>
            </a:pPr>
            <a:r>
              <a:rPr lang="en-US" sz="2000" dirty="0">
                <a:solidFill>
                  <a:srgbClr val="FFFFFF"/>
                </a:solidFill>
                <a:latin typeface="Aileron"/>
                <a:ea typeface="Aileron"/>
                <a:cs typeface="Aileron"/>
                <a:sym typeface="Aileron"/>
              </a:rPr>
              <a:t>Agencies and Support Identified based on Community Data</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Federal Assessment &amp; Final Closure</a:t>
            </a:r>
          </a:p>
          <a:p>
            <a:pPr marL="431802" lvl="1" indent="-215901" algn="l">
              <a:lnSpc>
                <a:spcPts val="2800"/>
              </a:lnSpc>
              <a:buFont typeface="Arial"/>
              <a:buChar char="•"/>
            </a:pPr>
            <a:r>
              <a:rPr lang="en-US" sz="2000" dirty="0">
                <a:solidFill>
                  <a:srgbClr val="FFFFFF"/>
                </a:solidFill>
                <a:latin typeface="Aileron"/>
                <a:ea typeface="Aileron"/>
                <a:cs typeface="Aileron"/>
                <a:sym typeface="Aileron"/>
              </a:rPr>
              <a:t>Community Enablement</a:t>
            </a:r>
          </a:p>
        </p:txBody>
      </p:sp>
      <p:sp>
        <p:nvSpPr>
          <p:cNvPr id="12" name="TextBox 12"/>
          <p:cNvSpPr txBox="1"/>
          <p:nvPr/>
        </p:nvSpPr>
        <p:spPr>
          <a:xfrm>
            <a:off x="1665771" y="4484186"/>
            <a:ext cx="2968403" cy="414175"/>
          </a:xfrm>
          <a:prstGeom prst="rect">
            <a:avLst/>
          </a:prstGeom>
        </p:spPr>
        <p:txBody>
          <a:bodyPr lIns="0" tIns="0" rIns="0" bIns="0" rtlCol="0" anchor="t">
            <a:spAutoFit/>
          </a:bodyPr>
          <a:lstStyle/>
          <a:p>
            <a:pPr algn="l">
              <a:lnSpc>
                <a:spcPts val="3421"/>
              </a:lnSpc>
            </a:pPr>
            <a:r>
              <a:rPr lang="en-US" sz="2443" b="1">
                <a:solidFill>
                  <a:srgbClr val="FE6544"/>
                </a:solidFill>
                <a:latin typeface="Garet Bold"/>
                <a:ea typeface="Garet Bold"/>
                <a:cs typeface="Garet Bold"/>
                <a:sym typeface="Garet Bold"/>
              </a:rPr>
              <a:t>Community</a:t>
            </a:r>
          </a:p>
        </p:txBody>
      </p:sp>
      <p:sp>
        <p:nvSpPr>
          <p:cNvPr id="13" name="TextBox 13"/>
          <p:cNvSpPr txBox="1"/>
          <p:nvPr/>
        </p:nvSpPr>
        <p:spPr>
          <a:xfrm>
            <a:off x="6838907" y="4484186"/>
            <a:ext cx="4257606" cy="414175"/>
          </a:xfrm>
          <a:prstGeom prst="rect">
            <a:avLst/>
          </a:prstGeom>
        </p:spPr>
        <p:txBody>
          <a:bodyPr lIns="0" tIns="0" rIns="0" bIns="0" rtlCol="0" anchor="t">
            <a:spAutoFit/>
          </a:bodyPr>
          <a:lstStyle/>
          <a:p>
            <a:pPr algn="l">
              <a:lnSpc>
                <a:spcPts val="3421"/>
              </a:lnSpc>
            </a:pPr>
            <a:r>
              <a:rPr lang="en-US" sz="2443" b="1">
                <a:solidFill>
                  <a:srgbClr val="FE6544"/>
                </a:solidFill>
                <a:latin typeface="Garet Bold"/>
                <a:ea typeface="Garet Bold"/>
                <a:cs typeface="Garet Bold"/>
                <a:sym typeface="Garet Bold"/>
              </a:rPr>
              <a:t>Community Operations</a:t>
            </a:r>
          </a:p>
        </p:txBody>
      </p:sp>
      <p:sp>
        <p:nvSpPr>
          <p:cNvPr id="14" name="TextBox 14"/>
          <p:cNvSpPr txBox="1"/>
          <p:nvPr/>
        </p:nvSpPr>
        <p:spPr>
          <a:xfrm>
            <a:off x="12773811" y="4484186"/>
            <a:ext cx="3355414" cy="414175"/>
          </a:xfrm>
          <a:prstGeom prst="rect">
            <a:avLst/>
          </a:prstGeom>
        </p:spPr>
        <p:txBody>
          <a:bodyPr lIns="0" tIns="0" rIns="0" bIns="0" rtlCol="0" anchor="t">
            <a:spAutoFit/>
          </a:bodyPr>
          <a:lstStyle/>
          <a:p>
            <a:pPr algn="l">
              <a:lnSpc>
                <a:spcPts val="3421"/>
              </a:lnSpc>
            </a:pPr>
            <a:r>
              <a:rPr lang="en-US" sz="2443" b="1">
                <a:solidFill>
                  <a:srgbClr val="FE6544"/>
                </a:solidFill>
                <a:latin typeface="Garet Bold"/>
                <a:ea typeface="Garet Bold"/>
                <a:cs typeface="Garet Bold"/>
                <a:sym typeface="Garet Bold"/>
              </a:rPr>
              <a:t>Federal, State, Local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12163"/>
        </a:solidFill>
        <a:effectLst/>
      </p:bgPr>
    </p:bg>
    <p:spTree>
      <p:nvGrpSpPr>
        <p:cNvPr id="1" name=""/>
        <p:cNvGrpSpPr/>
        <p:nvPr/>
      </p:nvGrpSpPr>
      <p:grpSpPr>
        <a:xfrm>
          <a:off x="0" y="0"/>
          <a:ext cx="0" cy="0"/>
          <a:chOff x="0" y="0"/>
          <a:chExt cx="0" cy="0"/>
        </a:xfrm>
      </p:grpSpPr>
      <p:sp>
        <p:nvSpPr>
          <p:cNvPr id="2" name="TextBox 2"/>
          <p:cNvSpPr txBox="1"/>
          <p:nvPr/>
        </p:nvSpPr>
        <p:spPr>
          <a:xfrm>
            <a:off x="1028700" y="4224655"/>
            <a:ext cx="6814499" cy="5033645"/>
          </a:xfrm>
          <a:prstGeom prst="rect">
            <a:avLst/>
          </a:prstGeom>
        </p:spPr>
        <p:txBody>
          <a:bodyPr lIns="0" tIns="0" rIns="0" bIns="0" rtlCol="0" anchor="t">
            <a:spAutoFit/>
          </a:bodyPr>
          <a:lstStyle/>
          <a:p>
            <a:pPr marL="0" lvl="0" indent="0" algn="l">
              <a:lnSpc>
                <a:spcPts val="4480"/>
              </a:lnSpc>
              <a:spcBef>
                <a:spcPct val="0"/>
              </a:spcBef>
            </a:pPr>
            <a:r>
              <a:rPr lang="en-US" sz="3200">
                <a:solidFill>
                  <a:srgbClr val="F5F5F5"/>
                </a:solidFill>
                <a:latin typeface="Aileron"/>
                <a:ea typeface="Aileron"/>
                <a:cs typeface="Aileron"/>
                <a:sym typeface="Aileron"/>
              </a:rPr>
              <a:t>A configuration management database (CMDB) is a centralized file that functions as a comprehensive data warehouse, organizing information about an IT environment. CMDB clarifies the relationships between hardware, software components, and networks for improved configuration management</a:t>
            </a:r>
          </a:p>
        </p:txBody>
      </p:sp>
      <p:grpSp>
        <p:nvGrpSpPr>
          <p:cNvPr id="3" name="Group 3"/>
          <p:cNvGrpSpPr/>
          <p:nvPr/>
        </p:nvGrpSpPr>
        <p:grpSpPr>
          <a:xfrm>
            <a:off x="9725191" y="666076"/>
            <a:ext cx="8093010" cy="8954847"/>
            <a:chOff x="0" y="0"/>
            <a:chExt cx="4433570" cy="6350000"/>
          </a:xfrm>
        </p:grpSpPr>
        <p:sp>
          <p:nvSpPr>
            <p:cNvPr id="4" name="Freeform 4"/>
            <p:cNvSpPr/>
            <p:nvPr/>
          </p:nvSpPr>
          <p:spPr>
            <a:xfrm>
              <a:off x="0" y="0"/>
              <a:ext cx="4433570" cy="6350000"/>
            </a:xfrm>
            <a:custGeom>
              <a:avLst/>
              <a:gdLst/>
              <a:ahLst/>
              <a:cxnLst/>
              <a:rect l="l" t="t" r="r" b="b"/>
              <a:pathLst>
                <a:path w="4433570" h="6350000">
                  <a:moveTo>
                    <a:pt x="4433570" y="0"/>
                  </a:moveTo>
                  <a:lnTo>
                    <a:pt x="4433570" y="6350000"/>
                  </a:lnTo>
                  <a:lnTo>
                    <a:pt x="0" y="6350000"/>
                  </a:lnTo>
                  <a:lnTo>
                    <a:pt x="0" y="4433570"/>
                  </a:lnTo>
                  <a:cubicBezTo>
                    <a:pt x="0" y="1985010"/>
                    <a:pt x="1985010" y="0"/>
                    <a:pt x="4433570" y="0"/>
                  </a:cubicBezTo>
                  <a:close/>
                </a:path>
              </a:pathLst>
            </a:custGeom>
            <a:blipFill>
              <a:blip r:embed="rId2"/>
              <a:stretch>
                <a:fillRect l="-57419" r="-57419"/>
              </a:stretch>
            </a:blipFill>
          </p:spPr>
          <p:txBody>
            <a:bodyPr/>
            <a:lstStyle/>
            <a:p>
              <a:endParaRPr lang="en-US"/>
            </a:p>
          </p:txBody>
        </p:sp>
      </p:grpSp>
      <p:sp>
        <p:nvSpPr>
          <p:cNvPr id="6" name="TextBox 8">
            <a:extLst>
              <a:ext uri="{FF2B5EF4-FFF2-40B4-BE49-F238E27FC236}">
                <a16:creationId xmlns:a16="http://schemas.microsoft.com/office/drawing/2014/main" id="{74A6687D-4B56-9206-035F-FF5B126A4326}"/>
              </a:ext>
            </a:extLst>
          </p:cNvPr>
          <p:cNvSpPr txBox="1"/>
          <p:nvPr/>
        </p:nvSpPr>
        <p:spPr>
          <a:xfrm>
            <a:off x="495201" y="952500"/>
            <a:ext cx="8093010" cy="1077218"/>
          </a:xfrm>
          <a:prstGeom prst="rect">
            <a:avLst/>
          </a:prstGeom>
        </p:spPr>
        <p:txBody>
          <a:bodyPr lIns="0" tIns="0" rIns="0" bIns="0" rtlCol="0" anchor="t">
            <a:spAutoFit/>
          </a:bodyPr>
          <a:lstStyle/>
          <a:p>
            <a:pPr algn="l">
              <a:lnSpc>
                <a:spcPts val="8580"/>
              </a:lnSpc>
            </a:pPr>
            <a:r>
              <a:rPr lang="en-US" sz="6500" b="1" dirty="0">
                <a:solidFill>
                  <a:srgbClr val="FE6544"/>
                </a:solidFill>
                <a:latin typeface="Garet Bold"/>
                <a:ea typeface="Garet Bold"/>
                <a:cs typeface="Garet Bold"/>
                <a:sym typeface="Garet Bold"/>
              </a:rPr>
              <a:t>CMDB</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5B18A6CC496C4EB6D00C7F108B1CE2" ma:contentTypeVersion="11" ma:contentTypeDescription="Create a new document." ma:contentTypeScope="" ma:versionID="3bdab31c924b60b6821cf2a9d50c9d4b">
  <xsd:schema xmlns:xsd="http://www.w3.org/2001/XMLSchema" xmlns:xs="http://www.w3.org/2001/XMLSchema" xmlns:p="http://schemas.microsoft.com/office/2006/metadata/properties" xmlns:ns2="4024e5c1-f105-4bf3-8392-07c48f7e956d" xmlns:ns3="5049f8eb-3086-4dad-8dfa-deeaf3458b08" targetNamespace="http://schemas.microsoft.com/office/2006/metadata/properties" ma:root="true" ma:fieldsID="8b8a21513abb514da7bde073411ddc79" ns2:_="" ns3:_="">
    <xsd:import namespace="4024e5c1-f105-4bf3-8392-07c48f7e956d"/>
    <xsd:import namespace="5049f8eb-3086-4dad-8dfa-deeaf3458b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e5c1-f105-4bf3-8392-07c48f7e95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5bdcfac-3cee-4e80-852e-164a48446b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49f8eb-3086-4dad-8dfa-deeaf3458b0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e2734db-913b-46ca-bf7d-099b25ae21c4}" ma:internalName="TaxCatchAll" ma:showField="CatchAllData" ma:web="5049f8eb-3086-4dad-8dfa-deeaf3458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24e5c1-f105-4bf3-8392-07c48f7e956d">
      <Terms xmlns="http://schemas.microsoft.com/office/infopath/2007/PartnerControls"/>
    </lcf76f155ced4ddcb4097134ff3c332f>
    <TaxCatchAll xmlns="5049f8eb-3086-4dad-8dfa-deeaf3458b08" xsi:nil="true"/>
  </documentManagement>
</p:properties>
</file>

<file path=customXml/itemProps1.xml><?xml version="1.0" encoding="utf-8"?>
<ds:datastoreItem xmlns:ds="http://schemas.openxmlformats.org/officeDocument/2006/customXml" ds:itemID="{B0D152DC-E7C0-485B-9580-17B2A4F439CF}"/>
</file>

<file path=customXml/itemProps2.xml><?xml version="1.0" encoding="utf-8"?>
<ds:datastoreItem xmlns:ds="http://schemas.openxmlformats.org/officeDocument/2006/customXml" ds:itemID="{79DC8252-DA82-41DE-AFCD-C960E8B5CC53}">
  <ds:schemaRefs>
    <ds:schemaRef ds:uri="http://schemas.microsoft.com/sharepoint/v3/contenttype/forms"/>
  </ds:schemaRefs>
</ds:datastoreItem>
</file>

<file path=customXml/itemProps3.xml><?xml version="1.0" encoding="utf-8"?>
<ds:datastoreItem xmlns:ds="http://schemas.openxmlformats.org/officeDocument/2006/customXml" ds:itemID="{0773CD45-A802-4C3A-A1E8-6DDE15DD9DB0}">
  <ds:schemaRefs>
    <ds:schemaRef ds:uri="http://schemas.microsoft.com/office/2006/documentManagement/types"/>
    <ds:schemaRef ds:uri="http://purl.org/dc/dcmitype/"/>
    <ds:schemaRef ds:uri="407b0e67-6ad2-4c7b-891b-ed357d0890ca"/>
    <ds:schemaRef ds:uri="http://schemas.openxmlformats.org/package/2006/metadata/core-properties"/>
    <ds:schemaRef ds:uri="http://purl.org/dc/terms/"/>
    <ds:schemaRef ds:uri="http://www.w3.org/XML/1998/namespace"/>
    <ds:schemaRef ds:uri="http://schemas.microsoft.com/office/infopath/2007/PartnerControls"/>
    <ds:schemaRef ds:uri="a9092f31-af3e-4b11-a7ed-07ba5874a2a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TotalTime>
  <Words>1044</Words>
  <Application>Microsoft Office PowerPoint</Application>
  <PresentationFormat>Custom</PresentationFormat>
  <Paragraphs>157</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Aptos</vt:lpstr>
      <vt:lpstr>Garet Bold</vt:lpstr>
      <vt:lpstr>Aileron</vt:lpstr>
      <vt:lpstr>Aileron Bold</vt:lpstr>
      <vt:lpstr>Garet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 Technology Group Hack the RailRoad 2024 v3</dc:title>
  <dc:creator>Calvin Gerald-Kornmann</dc:creator>
  <cp:lastModifiedBy>Calvin Gerald-Kornmann</cp:lastModifiedBy>
  <cp:revision>3</cp:revision>
  <dcterms:created xsi:type="dcterms:W3CDTF">2006-08-16T00:00:00Z</dcterms:created>
  <dcterms:modified xsi:type="dcterms:W3CDTF">2024-10-23T01:23:44Z</dcterms:modified>
  <dc:identifier>DAFDyH4GuS4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0x0101002E5B18A6CC496C4EB6D00C7F108B1CE2</vt:lpwstr>
  </property>
</Properties>
</file>